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1" r:id="rId2"/>
    <p:sldId id="262" r:id="rId3"/>
    <p:sldId id="264" r:id="rId4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A1F"/>
    <a:srgbClr val="663300"/>
    <a:srgbClr val="E0FF89"/>
    <a:srgbClr val="D0FF4B"/>
    <a:srgbClr val="B3F200"/>
    <a:srgbClr val="C9F1FF"/>
    <a:srgbClr val="79DCFF"/>
    <a:srgbClr val="57D3FF"/>
    <a:srgbClr val="FFE389"/>
    <a:srgbClr val="FFC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9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58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241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399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10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228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319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652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601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418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966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61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313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12FD-0BAB-47EA-9307-0EEB722B7E4C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D9E4B-9CDB-46A6-BC7C-7695F7BAB7D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566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図 31">
            <a:extLst>
              <a:ext uri="{FF2B5EF4-FFF2-40B4-BE49-F238E27FC236}">
                <a16:creationId xmlns:a16="http://schemas.microsoft.com/office/drawing/2014/main" id="{8C941640-C759-4E39-8CBE-F2EF2ACA5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70" y="-1685"/>
            <a:ext cx="2590142" cy="1137198"/>
          </a:xfrm>
          <a:prstGeom prst="rect">
            <a:avLst/>
          </a:prstGeom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4DC78E66-02E7-4A26-B560-C41F9DAC4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977946"/>
              </p:ext>
            </p:extLst>
          </p:nvPr>
        </p:nvGraphicFramePr>
        <p:xfrm>
          <a:off x="113070" y="1227666"/>
          <a:ext cx="9679860" cy="5571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111">
                  <a:extLst>
                    <a:ext uri="{9D8B030D-6E8A-4147-A177-3AD203B41FA5}">
                      <a16:colId xmlns:a16="http://schemas.microsoft.com/office/drawing/2014/main" val="2655117041"/>
                    </a:ext>
                  </a:extLst>
                </a:gridCol>
                <a:gridCol w="5316793">
                  <a:extLst>
                    <a:ext uri="{9D8B030D-6E8A-4147-A177-3AD203B41FA5}">
                      <a16:colId xmlns:a16="http://schemas.microsoft.com/office/drawing/2014/main" val="4269413985"/>
                    </a:ext>
                  </a:extLst>
                </a:gridCol>
                <a:gridCol w="2698956">
                  <a:extLst>
                    <a:ext uri="{9D8B030D-6E8A-4147-A177-3AD203B41FA5}">
                      <a16:colId xmlns:a16="http://schemas.microsoft.com/office/drawing/2014/main" val="1980570261"/>
                    </a:ext>
                  </a:extLst>
                </a:gridCol>
              </a:tblGrid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学習の内容を理解し、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明確な</a:t>
                      </a:r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目標をもち、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計画が適切かを考えながら</a:t>
                      </a:r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学習を進めている。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714831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学習の内容を理解し、目標をもち、計画的に学習を進めている。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179704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u="sng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目標をもったり、計画を立てたりせず</a:t>
                      </a:r>
                      <a:r>
                        <a:rPr kumimoji="1" lang="ja-JP" altLang="en-US" sz="2800" u="none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2800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学習を進めている。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D5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500358"/>
                  </a:ext>
                </a:extLst>
              </a:tr>
            </a:tbl>
          </a:graphicData>
        </a:graphic>
      </p:graphicFrame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44D078F-A7E5-44DB-B67E-001CB9F0ABEB}"/>
              </a:ext>
            </a:extLst>
          </p:cNvPr>
          <p:cNvGrpSpPr/>
          <p:nvPr/>
        </p:nvGrpSpPr>
        <p:grpSpPr>
          <a:xfrm>
            <a:off x="-20886" y="5091095"/>
            <a:ext cx="1892717" cy="1754326"/>
            <a:chOff x="269256" y="6399196"/>
            <a:chExt cx="1225806" cy="17543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6796085-91DF-400A-9308-1F2AA7B674D4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F3BFE63-5FE9-4271-A0C4-6471021D1AE5}"/>
                </a:ext>
              </a:extLst>
            </p:cNvPr>
            <p:cNvSpPr txBox="1"/>
            <p:nvPr/>
          </p:nvSpPr>
          <p:spPr>
            <a:xfrm>
              <a:off x="269256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E58BED0-6B1F-4540-BB44-9DEF913FAA81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09687F94-D80F-48D2-886A-7023100BC900}"/>
              </a:ext>
            </a:extLst>
          </p:cNvPr>
          <p:cNvGrpSpPr/>
          <p:nvPr/>
        </p:nvGrpSpPr>
        <p:grpSpPr>
          <a:xfrm>
            <a:off x="8629794" y="262460"/>
            <a:ext cx="381422" cy="1044000"/>
            <a:chOff x="8629794" y="264841"/>
            <a:chExt cx="381422" cy="1044000"/>
          </a:xfrm>
        </p:grpSpPr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42C1C379-ABF5-4D19-90A0-12F510EFFCB8}"/>
                </a:ext>
              </a:extLst>
            </p:cNvPr>
            <p:cNvSpPr/>
            <p:nvPr/>
          </p:nvSpPr>
          <p:spPr>
            <a:xfrm rot="2280000">
              <a:off x="8629794" y="1057439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二等辺三角形 24">
              <a:extLst>
                <a:ext uri="{FF2B5EF4-FFF2-40B4-BE49-F238E27FC236}">
                  <a16:creationId xmlns:a16="http://schemas.microsoft.com/office/drawing/2014/main" id="{FFCD104A-B491-479F-B579-612C8726AC5C}"/>
                </a:ext>
              </a:extLst>
            </p:cNvPr>
            <p:cNvSpPr/>
            <p:nvPr/>
          </p:nvSpPr>
          <p:spPr>
            <a:xfrm rot="2280000">
              <a:off x="8929751" y="264841"/>
              <a:ext cx="81465" cy="1044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4D5659F7-745D-42E2-9992-157EBF050A38}"/>
              </a:ext>
            </a:extLst>
          </p:cNvPr>
          <p:cNvGrpSpPr/>
          <p:nvPr/>
        </p:nvGrpSpPr>
        <p:grpSpPr>
          <a:xfrm>
            <a:off x="-13512" y="3174865"/>
            <a:ext cx="1892715" cy="1754326"/>
            <a:chOff x="274035" y="6393206"/>
            <a:chExt cx="1225806" cy="1754326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8E092515-6AF0-447B-AD2C-E02B55AF64D7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8024542D-540C-4CED-AD40-B88550BED934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1250BD1F-5A94-470E-A342-CE99ABD368E4}"/>
                </a:ext>
              </a:extLst>
            </p:cNvPr>
            <p:cNvSpPr txBox="1"/>
            <p:nvPr/>
          </p:nvSpPr>
          <p:spPr>
            <a:xfrm>
              <a:off x="274035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95F6D425-44CB-4918-ACE1-4926348EF97A}"/>
              </a:ext>
            </a:extLst>
          </p:cNvPr>
          <p:cNvGrpSpPr/>
          <p:nvPr/>
        </p:nvGrpSpPr>
        <p:grpSpPr>
          <a:xfrm>
            <a:off x="5002" y="1365090"/>
            <a:ext cx="1892709" cy="1754326"/>
            <a:chOff x="237471" y="6491380"/>
            <a:chExt cx="1225804" cy="1754326"/>
          </a:xfrm>
        </p:grpSpPr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9FDE679A-BF4E-4037-AEF6-0A5E89C5CF38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86EC0038-B20B-4881-989C-DF37F9113C31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B731841D-7D16-47C1-AB50-EAAA146115AC}"/>
                </a:ext>
              </a:extLst>
            </p:cNvPr>
            <p:cNvSpPr txBox="1"/>
            <p:nvPr/>
          </p:nvSpPr>
          <p:spPr>
            <a:xfrm>
              <a:off x="237471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</p:grpSp>
      <p:pic>
        <p:nvPicPr>
          <p:cNvPr id="36" name="image7.png">
            <a:extLst>
              <a:ext uri="{FF2B5EF4-FFF2-40B4-BE49-F238E27FC236}">
                <a16:creationId xmlns:a16="http://schemas.microsoft.com/office/drawing/2014/main" id="{07F45E90-0E76-4E73-9BAA-367D46B60EC5}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2797" y="1289050"/>
            <a:ext cx="2592000" cy="1728000"/>
          </a:xfrm>
          <a:prstGeom prst="rect">
            <a:avLst/>
          </a:prstGeom>
          <a:ln/>
        </p:spPr>
      </p:pic>
      <p:pic>
        <p:nvPicPr>
          <p:cNvPr id="37" name="image6.png">
            <a:extLst>
              <a:ext uri="{FF2B5EF4-FFF2-40B4-BE49-F238E27FC236}">
                <a16:creationId xmlns:a16="http://schemas.microsoft.com/office/drawing/2014/main" id="{6213C62C-9D7E-4160-9F4C-8CD387E16F2C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2797" y="4997450"/>
            <a:ext cx="2592000" cy="1728000"/>
          </a:xfrm>
          <a:prstGeom prst="rect">
            <a:avLst/>
          </a:prstGeom>
          <a:ln/>
        </p:spPr>
      </p:pic>
      <p:pic>
        <p:nvPicPr>
          <p:cNvPr id="38" name="image5.png">
            <a:extLst>
              <a:ext uri="{FF2B5EF4-FFF2-40B4-BE49-F238E27FC236}">
                <a16:creationId xmlns:a16="http://schemas.microsoft.com/office/drawing/2014/main" id="{8A3A606E-1011-4BF9-805F-8A1534739B28}"/>
              </a:ext>
            </a:extLst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2797" y="3143250"/>
            <a:ext cx="2592000" cy="1728000"/>
          </a:xfrm>
          <a:prstGeom prst="rect">
            <a:avLst/>
          </a:prstGeom>
          <a:ln/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BDCF739D-F041-4CB3-B6BB-339E1A1D5D6A}"/>
              </a:ext>
            </a:extLst>
          </p:cNvPr>
          <p:cNvGrpSpPr/>
          <p:nvPr/>
        </p:nvGrpSpPr>
        <p:grpSpPr>
          <a:xfrm>
            <a:off x="61452" y="30329"/>
            <a:ext cx="6590266" cy="1323439"/>
            <a:chOff x="1338869" y="-33171"/>
            <a:chExt cx="6590266" cy="1323439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65FA5B8-5713-4626-94A7-295603D6E134}"/>
                </a:ext>
              </a:extLst>
            </p:cNvPr>
            <p:cNvSpPr txBox="1"/>
            <p:nvPr/>
          </p:nvSpPr>
          <p:spPr>
            <a:xfrm>
              <a:off x="1338869" y="-33171"/>
              <a:ext cx="6590266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1651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見通しメーター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541E3DE-77B0-446A-A14A-1C1105B37C17}"/>
                </a:ext>
              </a:extLst>
            </p:cNvPr>
            <p:cNvSpPr txBox="1"/>
            <p:nvPr/>
          </p:nvSpPr>
          <p:spPr>
            <a:xfrm>
              <a:off x="1338869" y="-33171"/>
              <a:ext cx="659026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1270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見通しメーター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129EE529-9EF2-4A24-98A3-D875B91DE4E2}"/>
                </a:ext>
              </a:extLst>
            </p:cNvPr>
            <p:cNvSpPr txBox="1"/>
            <p:nvPr/>
          </p:nvSpPr>
          <p:spPr>
            <a:xfrm>
              <a:off x="1338869" y="-33171"/>
              <a:ext cx="659026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57150">
                    <a:solidFill>
                      <a:schemeClr val="tx1"/>
                    </a:solidFill>
                  </a:ln>
                  <a:noFill/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見通しメーター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B5AAE4-529A-481B-8E84-9DA8ECCABE4A}"/>
                </a:ext>
              </a:extLst>
            </p:cNvPr>
            <p:cNvSpPr txBox="1"/>
            <p:nvPr/>
          </p:nvSpPr>
          <p:spPr>
            <a:xfrm>
              <a:off x="1338869" y="-33171"/>
              <a:ext cx="6590266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solidFill>
                    <a:srgbClr val="FF9999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見通しメーター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B636AC-E348-0B49-6176-F7BD4E4E6276}"/>
              </a:ext>
            </a:extLst>
          </p:cNvPr>
          <p:cNvSpPr txBox="1"/>
          <p:nvPr/>
        </p:nvSpPr>
        <p:spPr>
          <a:xfrm>
            <a:off x="7095582" y="6628317"/>
            <a:ext cx="271432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使用しているイラストの一部は生成</a:t>
            </a:r>
            <a:r>
              <a:rPr lang="en-US" altLang="ja-JP" sz="800" b="1" dirty="0">
                <a:effectLst>
                  <a:glow rad="139700">
                    <a:schemeClr val="bg1"/>
                  </a:glow>
                </a:effectLst>
              </a:rPr>
              <a:t>AI</a:t>
            </a:r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で作成しています。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01651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7AE4CB13-27C1-4FD2-9650-85F8D41A40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345920"/>
              </p:ext>
            </p:extLst>
          </p:nvPr>
        </p:nvGraphicFramePr>
        <p:xfrm>
          <a:off x="113070" y="1227666"/>
          <a:ext cx="9679860" cy="5571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111">
                  <a:extLst>
                    <a:ext uri="{9D8B030D-6E8A-4147-A177-3AD203B41FA5}">
                      <a16:colId xmlns:a16="http://schemas.microsoft.com/office/drawing/2014/main" val="2655117041"/>
                    </a:ext>
                  </a:extLst>
                </a:gridCol>
                <a:gridCol w="5316793">
                  <a:extLst>
                    <a:ext uri="{9D8B030D-6E8A-4147-A177-3AD203B41FA5}">
                      <a16:colId xmlns:a16="http://schemas.microsoft.com/office/drawing/2014/main" val="4269413985"/>
                    </a:ext>
                  </a:extLst>
                </a:gridCol>
                <a:gridCol w="2698956">
                  <a:extLst>
                    <a:ext uri="{9D8B030D-6E8A-4147-A177-3AD203B41FA5}">
                      <a16:colId xmlns:a16="http://schemas.microsoft.com/office/drawing/2014/main" val="1980570261"/>
                    </a:ext>
                  </a:extLst>
                </a:gridCol>
              </a:tblGrid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BB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目標の達成に向けて、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様々な学習方法</a:t>
                      </a:r>
                      <a:r>
                        <a:rPr kumimoji="1" lang="ja-JP" altLang="en-US" sz="2800" b="0" u="non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の中から</a:t>
                      </a:r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、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自分に合った</a:t>
                      </a:r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方法を選択し、学習している。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BB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BB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714831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目標の達成に向けて、学習方法を自分で選択し、学習している。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F37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F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179704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目標の達成に向けて、</a:t>
                      </a:r>
                      <a:r>
                        <a:rPr kumimoji="1" lang="ja-JP" altLang="en-US" sz="2800" u="sng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示された学習方法</a:t>
                      </a:r>
                      <a:r>
                        <a:rPr kumimoji="1" lang="ja-JP" altLang="en-US" sz="2800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で学習している。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8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3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500358"/>
                  </a:ext>
                </a:extLst>
              </a:tr>
            </a:tbl>
          </a:graphicData>
        </a:graphic>
      </p:graphicFrame>
      <p:pic>
        <p:nvPicPr>
          <p:cNvPr id="22" name="図 21">
            <a:extLst>
              <a:ext uri="{FF2B5EF4-FFF2-40B4-BE49-F238E27FC236}">
                <a16:creationId xmlns:a16="http://schemas.microsoft.com/office/drawing/2014/main" id="{B92329E3-ED2F-47AF-8996-CD8B9659F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6300" y="-11211"/>
            <a:ext cx="2570988" cy="1144524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E554AD-B0C2-4DC2-8492-A3DA9A03087F}"/>
              </a:ext>
            </a:extLst>
          </p:cNvPr>
          <p:cNvGrpSpPr/>
          <p:nvPr/>
        </p:nvGrpSpPr>
        <p:grpSpPr>
          <a:xfrm>
            <a:off x="61452" y="134146"/>
            <a:ext cx="7731604" cy="1169551"/>
            <a:chOff x="236365" y="-18254"/>
            <a:chExt cx="7731604" cy="1169551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65FA5B8-5713-4626-94A7-295603D6E134}"/>
                </a:ext>
              </a:extLst>
            </p:cNvPr>
            <p:cNvSpPr txBox="1"/>
            <p:nvPr/>
          </p:nvSpPr>
          <p:spPr>
            <a:xfrm>
              <a:off x="236365" y="-18254"/>
              <a:ext cx="7731604" cy="116955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7000" dirty="0">
                  <a:ln w="1651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学びの工夫メーター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541E3DE-77B0-446A-A14A-1C1105B37C17}"/>
                </a:ext>
              </a:extLst>
            </p:cNvPr>
            <p:cNvSpPr txBox="1"/>
            <p:nvPr/>
          </p:nvSpPr>
          <p:spPr>
            <a:xfrm>
              <a:off x="236365" y="-18254"/>
              <a:ext cx="7731604" cy="1169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0" dirty="0">
                  <a:ln w="1270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学びの工夫メーター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129EE529-9EF2-4A24-98A3-D875B91DE4E2}"/>
                </a:ext>
              </a:extLst>
            </p:cNvPr>
            <p:cNvSpPr txBox="1"/>
            <p:nvPr/>
          </p:nvSpPr>
          <p:spPr>
            <a:xfrm>
              <a:off x="236365" y="-18254"/>
              <a:ext cx="7731604" cy="1169551"/>
            </a:xfrm>
            <a:prstGeom prst="rect">
              <a:avLst/>
            </a:prstGeom>
            <a:noFill/>
            <a:ln w="69850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7000" dirty="0">
                  <a:ln w="53975">
                    <a:solidFill>
                      <a:schemeClr val="tx1"/>
                    </a:solidFill>
                  </a:ln>
                  <a:noFill/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学びの工夫メーター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B5AAE4-529A-481B-8E84-9DA8ECCABE4A}"/>
                </a:ext>
              </a:extLst>
            </p:cNvPr>
            <p:cNvSpPr txBox="1"/>
            <p:nvPr/>
          </p:nvSpPr>
          <p:spPr>
            <a:xfrm>
              <a:off x="236365" y="-18254"/>
              <a:ext cx="7731604" cy="1169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0" dirty="0">
                  <a:solidFill>
                    <a:srgbClr val="F6BB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学びの工夫メーター</a:t>
              </a:r>
            </a:p>
          </p:txBody>
        </p:sp>
      </p:grpSp>
      <p:pic>
        <p:nvPicPr>
          <p:cNvPr id="26" name="image2.png">
            <a:extLst>
              <a:ext uri="{FF2B5EF4-FFF2-40B4-BE49-F238E27FC236}">
                <a16:creationId xmlns:a16="http://schemas.microsoft.com/office/drawing/2014/main" id="{2B881E4D-EA83-46CD-ADC9-776B8D4DDEF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51275" y="1299075"/>
            <a:ext cx="2592000" cy="1728958"/>
          </a:xfrm>
          <a:prstGeom prst="rect">
            <a:avLst/>
          </a:prstGeom>
          <a:ln/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CA3F839-1112-4C08-8245-29F904DDBA60}"/>
              </a:ext>
            </a:extLst>
          </p:cNvPr>
          <p:cNvGrpSpPr/>
          <p:nvPr/>
        </p:nvGrpSpPr>
        <p:grpSpPr>
          <a:xfrm>
            <a:off x="8629794" y="262460"/>
            <a:ext cx="381422" cy="1044000"/>
            <a:chOff x="8629794" y="264841"/>
            <a:chExt cx="381422" cy="1044000"/>
          </a:xfrm>
        </p:grpSpPr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805E7AA8-B8FD-40AB-83B0-131589C5A179}"/>
                </a:ext>
              </a:extLst>
            </p:cNvPr>
            <p:cNvSpPr/>
            <p:nvPr/>
          </p:nvSpPr>
          <p:spPr>
            <a:xfrm rot="2280000">
              <a:off x="8629794" y="1057439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4A30B7C1-1112-416E-AD29-591641AD7667}"/>
                </a:ext>
              </a:extLst>
            </p:cNvPr>
            <p:cNvSpPr/>
            <p:nvPr/>
          </p:nvSpPr>
          <p:spPr>
            <a:xfrm rot="2280000">
              <a:off x="8929751" y="264841"/>
              <a:ext cx="81465" cy="1044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2B55DC9B-7BA7-460C-9F05-75D107446A4C}"/>
              </a:ext>
            </a:extLst>
          </p:cNvPr>
          <p:cNvGrpSpPr/>
          <p:nvPr/>
        </p:nvGrpSpPr>
        <p:grpSpPr>
          <a:xfrm>
            <a:off x="-20886" y="5091095"/>
            <a:ext cx="1892717" cy="1754326"/>
            <a:chOff x="269256" y="6399196"/>
            <a:chExt cx="1225806" cy="1754326"/>
          </a:xfrm>
        </p:grpSpPr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7305592C-E020-41CB-B4F6-775209DE77D1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6E8A2637-0E80-469A-8401-2AEC88654D0A}"/>
                </a:ext>
              </a:extLst>
            </p:cNvPr>
            <p:cNvSpPr txBox="1"/>
            <p:nvPr/>
          </p:nvSpPr>
          <p:spPr>
            <a:xfrm>
              <a:off x="269256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49CD3238-26C8-4C4F-BF82-9A940D3A533C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A6BEDD29-26E5-402D-8FC6-32B7A65B6984}"/>
              </a:ext>
            </a:extLst>
          </p:cNvPr>
          <p:cNvGrpSpPr/>
          <p:nvPr/>
        </p:nvGrpSpPr>
        <p:grpSpPr>
          <a:xfrm>
            <a:off x="-13512" y="3174865"/>
            <a:ext cx="1892715" cy="1754326"/>
            <a:chOff x="274035" y="6393206"/>
            <a:chExt cx="1225806" cy="1754326"/>
          </a:xfrm>
        </p:grpSpPr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3C9DC6F2-D9B7-44A4-8A66-595AC56557AB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C73E6B27-D440-4F14-8259-731E221497AB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C349FFE-EEFC-485A-AA20-E21DF60C1094}"/>
                </a:ext>
              </a:extLst>
            </p:cNvPr>
            <p:cNvSpPr txBox="1"/>
            <p:nvPr/>
          </p:nvSpPr>
          <p:spPr>
            <a:xfrm>
              <a:off x="274035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EB8B19A3-C500-4CEB-9B66-467BF459D37C}"/>
              </a:ext>
            </a:extLst>
          </p:cNvPr>
          <p:cNvGrpSpPr/>
          <p:nvPr/>
        </p:nvGrpSpPr>
        <p:grpSpPr>
          <a:xfrm>
            <a:off x="5002" y="1365090"/>
            <a:ext cx="1892709" cy="1754326"/>
            <a:chOff x="237471" y="6491380"/>
            <a:chExt cx="1225804" cy="1754326"/>
          </a:xfrm>
        </p:grpSpPr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9DC4C79B-7690-4E91-9F37-838448C737CD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54E4D868-0F33-460F-81A9-1A311E72BDB0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15B080A6-ABA7-40C7-9813-A56A7FFA9EA4}"/>
                </a:ext>
              </a:extLst>
            </p:cNvPr>
            <p:cNvSpPr txBox="1"/>
            <p:nvPr/>
          </p:nvSpPr>
          <p:spPr>
            <a:xfrm>
              <a:off x="237471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</p:grpSp>
      <p:pic>
        <p:nvPicPr>
          <p:cNvPr id="29" name="image3.png">
            <a:extLst>
              <a:ext uri="{FF2B5EF4-FFF2-40B4-BE49-F238E27FC236}">
                <a16:creationId xmlns:a16="http://schemas.microsoft.com/office/drawing/2014/main" id="{2BB0A8C0-5939-4788-81B7-595C04F33BAD}"/>
              </a:ext>
            </a:extLst>
          </p:cNvPr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51275" y="3144998"/>
            <a:ext cx="2592000" cy="1728000"/>
          </a:xfrm>
          <a:prstGeom prst="rect">
            <a:avLst/>
          </a:prstGeom>
          <a:ln/>
        </p:spPr>
      </p:pic>
      <p:pic>
        <p:nvPicPr>
          <p:cNvPr id="30" name="image1.png">
            <a:extLst>
              <a:ext uri="{FF2B5EF4-FFF2-40B4-BE49-F238E27FC236}">
                <a16:creationId xmlns:a16="http://schemas.microsoft.com/office/drawing/2014/main" id="{960684B6-A2DD-4B07-8737-E9F496D6C578}"/>
              </a:ext>
            </a:extLst>
          </p:cNvPr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51275" y="4989962"/>
            <a:ext cx="2592000" cy="1728000"/>
          </a:xfrm>
          <a:prstGeom prst="rect">
            <a:avLst/>
          </a:prstGeom>
          <a:ln/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0AC076-7CEA-B6C9-456C-CBA55B784A7C}"/>
              </a:ext>
            </a:extLst>
          </p:cNvPr>
          <p:cNvSpPr txBox="1"/>
          <p:nvPr/>
        </p:nvSpPr>
        <p:spPr>
          <a:xfrm>
            <a:off x="7095582" y="6628317"/>
            <a:ext cx="271432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使用しているイラストの一部は生成</a:t>
            </a:r>
            <a:r>
              <a:rPr lang="en-US" altLang="ja-JP" sz="800" b="1" dirty="0">
                <a:effectLst>
                  <a:glow rad="139700">
                    <a:schemeClr val="bg1"/>
                  </a:glow>
                </a:effectLst>
              </a:rPr>
              <a:t>AI</a:t>
            </a:r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で作成しています。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29922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11F3A9C0-85AB-4293-929D-BAFCD2E4AC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564666"/>
              </p:ext>
            </p:extLst>
          </p:nvPr>
        </p:nvGraphicFramePr>
        <p:xfrm>
          <a:off x="113070" y="1227666"/>
          <a:ext cx="9679860" cy="5571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111">
                  <a:extLst>
                    <a:ext uri="{9D8B030D-6E8A-4147-A177-3AD203B41FA5}">
                      <a16:colId xmlns:a16="http://schemas.microsoft.com/office/drawing/2014/main" val="2655117041"/>
                    </a:ext>
                  </a:extLst>
                </a:gridCol>
                <a:gridCol w="5316793">
                  <a:extLst>
                    <a:ext uri="{9D8B030D-6E8A-4147-A177-3AD203B41FA5}">
                      <a16:colId xmlns:a16="http://schemas.microsoft.com/office/drawing/2014/main" val="4269413985"/>
                    </a:ext>
                  </a:extLst>
                </a:gridCol>
                <a:gridCol w="2698956">
                  <a:extLst>
                    <a:ext uri="{9D8B030D-6E8A-4147-A177-3AD203B41FA5}">
                      <a16:colId xmlns:a16="http://schemas.microsoft.com/office/drawing/2014/main" val="1980570261"/>
                    </a:ext>
                  </a:extLst>
                </a:gridCol>
              </a:tblGrid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F2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学んだことを具体的に記述し、そこで得た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考え方や学び方</a:t>
                      </a:r>
                      <a:r>
                        <a:rPr kumimoji="1" lang="ja-JP" altLang="en-US" sz="2800" b="0" u="non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を</a:t>
                      </a:r>
                      <a:r>
                        <a:rPr kumimoji="1" lang="ja-JP" altLang="en-US" sz="2800" b="0" u="sng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次の学びに生かすための方法を考えている</a:t>
                      </a:r>
                      <a:r>
                        <a:rPr kumimoji="1" lang="ja-JP" altLang="en-US" sz="2800" b="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F2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F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714831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F4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dk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目標の達成に向けて、学んだことを振り返り、具体的に記述している。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F4B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FF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179704"/>
                  </a:ext>
                </a:extLst>
              </a:tr>
              <a:tr h="1857113"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FF8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学んだことの振り返りではなく、</a:t>
                      </a:r>
                      <a:r>
                        <a:rPr kumimoji="1" lang="ja-JP" altLang="en-US" sz="2800" u="sng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学習の事実や感想などを簡単</a:t>
                      </a:r>
                      <a:r>
                        <a:rPr kumimoji="1" lang="ja-JP" altLang="en-US" sz="2800" dirty="0">
                          <a:ln>
                            <a:solidFill>
                              <a:schemeClr val="tx1"/>
                            </a:solidFill>
                          </a:ln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に記述している。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FF8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n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FF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500358"/>
                  </a:ext>
                </a:extLst>
              </a:tr>
            </a:tbl>
          </a:graphicData>
        </a:graphic>
      </p:graphicFrame>
      <p:pic>
        <p:nvPicPr>
          <p:cNvPr id="46" name="図 45">
            <a:extLst>
              <a:ext uri="{FF2B5EF4-FFF2-40B4-BE49-F238E27FC236}">
                <a16:creationId xmlns:a16="http://schemas.microsoft.com/office/drawing/2014/main" id="{EF073ECB-2CD8-4E0F-B3C8-FC7AD0319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7120" y="-107952"/>
            <a:ext cx="2468880" cy="1373124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B5A1894-9F73-435C-B789-3E7582434992}"/>
              </a:ext>
            </a:extLst>
          </p:cNvPr>
          <p:cNvGrpSpPr/>
          <p:nvPr/>
        </p:nvGrpSpPr>
        <p:grpSpPr>
          <a:xfrm>
            <a:off x="61452" y="23484"/>
            <a:ext cx="7619394" cy="1323439"/>
            <a:chOff x="909465" y="214814"/>
            <a:chExt cx="7619394" cy="1323439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65FA5B8-5713-4626-94A7-295603D6E134}"/>
                </a:ext>
              </a:extLst>
            </p:cNvPr>
            <p:cNvSpPr txBox="1"/>
            <p:nvPr/>
          </p:nvSpPr>
          <p:spPr>
            <a:xfrm>
              <a:off x="909465" y="214814"/>
              <a:ext cx="7380547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1651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振り返りメーター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8541E3DE-77B0-446A-A14A-1C1105B37C17}"/>
                </a:ext>
              </a:extLst>
            </p:cNvPr>
            <p:cNvSpPr txBox="1"/>
            <p:nvPr/>
          </p:nvSpPr>
          <p:spPr>
            <a:xfrm>
              <a:off x="909465" y="214814"/>
              <a:ext cx="761939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1270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振り返りメーター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129EE529-9EF2-4A24-98A3-D875B91DE4E2}"/>
                </a:ext>
              </a:extLst>
            </p:cNvPr>
            <p:cNvSpPr txBox="1"/>
            <p:nvPr/>
          </p:nvSpPr>
          <p:spPr>
            <a:xfrm>
              <a:off x="909465" y="214814"/>
              <a:ext cx="738054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ln w="53975">
                    <a:solidFill>
                      <a:schemeClr val="tx1"/>
                    </a:solidFill>
                  </a:ln>
                  <a:noFill/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振り返りメーター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B5AAE4-529A-481B-8E84-9DA8ECCABE4A}"/>
                </a:ext>
              </a:extLst>
            </p:cNvPr>
            <p:cNvSpPr txBox="1"/>
            <p:nvPr/>
          </p:nvSpPr>
          <p:spPr>
            <a:xfrm>
              <a:off x="909465" y="214814"/>
              <a:ext cx="761939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0" dirty="0">
                  <a:solidFill>
                    <a:srgbClr val="BEFF05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振り返りメーター</a:t>
              </a: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553BDB80-AB8F-4099-AE8B-D1A8C6EE0CA1}"/>
              </a:ext>
            </a:extLst>
          </p:cNvPr>
          <p:cNvGrpSpPr/>
          <p:nvPr/>
        </p:nvGrpSpPr>
        <p:grpSpPr>
          <a:xfrm>
            <a:off x="8629794" y="262460"/>
            <a:ext cx="381422" cy="1044000"/>
            <a:chOff x="8629794" y="264841"/>
            <a:chExt cx="381422" cy="1044000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584F5595-B419-4199-A5F4-58308A38E166}"/>
                </a:ext>
              </a:extLst>
            </p:cNvPr>
            <p:cNvSpPr/>
            <p:nvPr/>
          </p:nvSpPr>
          <p:spPr>
            <a:xfrm rot="2280000">
              <a:off x="8629794" y="1057439"/>
              <a:ext cx="144000" cy="144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二等辺三角形 46">
              <a:extLst>
                <a:ext uri="{FF2B5EF4-FFF2-40B4-BE49-F238E27FC236}">
                  <a16:creationId xmlns:a16="http://schemas.microsoft.com/office/drawing/2014/main" id="{7DB312EB-A24C-4DFD-8F22-ED7C94BF4128}"/>
                </a:ext>
              </a:extLst>
            </p:cNvPr>
            <p:cNvSpPr/>
            <p:nvPr/>
          </p:nvSpPr>
          <p:spPr>
            <a:xfrm rot="2280000">
              <a:off x="8929751" y="264841"/>
              <a:ext cx="81465" cy="1044000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DE991A2-28A7-4846-90CD-0AE7CF8FC9F7}"/>
              </a:ext>
            </a:extLst>
          </p:cNvPr>
          <p:cNvGrpSpPr/>
          <p:nvPr/>
        </p:nvGrpSpPr>
        <p:grpSpPr>
          <a:xfrm>
            <a:off x="-20886" y="5091095"/>
            <a:ext cx="1892717" cy="1754326"/>
            <a:chOff x="269256" y="6399196"/>
            <a:chExt cx="1225806" cy="1754326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83F5E8CA-FEDC-4338-BAEC-9B4A9E3D81B3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244F101C-8706-4083-A055-8F7506E67F8A}"/>
                </a:ext>
              </a:extLst>
            </p:cNvPr>
            <p:cNvSpPr txBox="1"/>
            <p:nvPr/>
          </p:nvSpPr>
          <p:spPr>
            <a:xfrm>
              <a:off x="269256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F11CD41-F438-4889-869C-94B6E63051BA}"/>
                </a:ext>
              </a:extLst>
            </p:cNvPr>
            <p:cNvSpPr txBox="1"/>
            <p:nvPr/>
          </p:nvSpPr>
          <p:spPr>
            <a:xfrm>
              <a:off x="269262" y="639919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１</a:t>
              </a:r>
            </a:p>
          </p:txBody>
        </p:sp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2C6F993-83BE-4CE0-9FC5-70F232BFE654}"/>
              </a:ext>
            </a:extLst>
          </p:cNvPr>
          <p:cNvGrpSpPr/>
          <p:nvPr/>
        </p:nvGrpSpPr>
        <p:grpSpPr>
          <a:xfrm>
            <a:off x="-13512" y="3174865"/>
            <a:ext cx="1892715" cy="1754326"/>
            <a:chOff x="274035" y="6393206"/>
            <a:chExt cx="1225806" cy="1754326"/>
          </a:xfrm>
        </p:grpSpPr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B4C4B534-57E6-46A5-9385-3E33D779B16C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80E2FE44-B5FE-4C9E-B867-D618D329CA4D}"/>
                </a:ext>
              </a:extLst>
            </p:cNvPr>
            <p:cNvSpPr txBox="1"/>
            <p:nvPr/>
          </p:nvSpPr>
          <p:spPr>
            <a:xfrm>
              <a:off x="274041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0EA8C675-A94A-46FD-8635-71BD56A4D091}"/>
                </a:ext>
              </a:extLst>
            </p:cNvPr>
            <p:cNvSpPr txBox="1"/>
            <p:nvPr/>
          </p:nvSpPr>
          <p:spPr>
            <a:xfrm>
              <a:off x="274035" y="6393206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２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FD4F462-F3EA-4AA9-B486-7370DB0F6BDB}"/>
              </a:ext>
            </a:extLst>
          </p:cNvPr>
          <p:cNvGrpSpPr/>
          <p:nvPr/>
        </p:nvGrpSpPr>
        <p:grpSpPr>
          <a:xfrm>
            <a:off x="5002" y="1365090"/>
            <a:ext cx="1892709" cy="1754326"/>
            <a:chOff x="237471" y="6491380"/>
            <a:chExt cx="1225804" cy="1754326"/>
          </a:xfrm>
        </p:grpSpPr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7A1137B0-C96B-44AD-A112-B336B274F769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27000"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27000">
                    <a:solidFill>
                      <a:schemeClr val="tx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8D83279A-7127-4098-A597-48481A021BDD}"/>
                </a:ext>
              </a:extLst>
            </p:cNvPr>
            <p:cNvSpPr txBox="1"/>
            <p:nvPr/>
          </p:nvSpPr>
          <p:spPr>
            <a:xfrm>
              <a:off x="237475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n w="101600">
                  <a:solidFill>
                    <a:schemeClr val="bg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n w="101600">
                    <a:solidFill>
                      <a:schemeClr val="bg1"/>
                    </a:solidFill>
                  </a:ln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554F5CE5-B237-49A4-820B-2EBEB7CB63C2}"/>
                </a:ext>
              </a:extLst>
            </p:cNvPr>
            <p:cNvSpPr txBox="1"/>
            <p:nvPr/>
          </p:nvSpPr>
          <p:spPr>
            <a:xfrm>
              <a:off x="237471" y="6491380"/>
              <a:ext cx="1225800" cy="175432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段階</a:t>
              </a:r>
              <a:endParaRPr kumimoji="1" lang="en-US" altLang="ja-JP" sz="5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algn="ctr"/>
              <a:r>
                <a:rPr kumimoji="1" lang="ja-JP" altLang="en-US" sz="54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３</a:t>
              </a:r>
            </a:p>
          </p:txBody>
        </p:sp>
      </p:grpSp>
      <p:pic>
        <p:nvPicPr>
          <p:cNvPr id="41" name="図 40">
            <a:extLst>
              <a:ext uri="{FF2B5EF4-FFF2-40B4-BE49-F238E27FC236}">
                <a16:creationId xmlns:a16="http://schemas.microsoft.com/office/drawing/2014/main" id="{9BEB74BF-F13B-4EA6-8E3D-DD5B49380B3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1270" y="5007855"/>
            <a:ext cx="2590623" cy="172698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3761B90-CCA0-4CE9-A5D9-F4A2B4418FC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1270" y="3151335"/>
            <a:ext cx="2590623" cy="172698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AA57CC4-4C60-4CC0-9656-0BE561DD08F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1270" y="1294814"/>
            <a:ext cx="2590622" cy="172698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53DC428-0CFA-4002-A7B8-9BDE3995670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96944" y="3636168"/>
            <a:ext cx="417126" cy="17383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B58611-7441-67BE-0903-FC712B139562}"/>
              </a:ext>
            </a:extLst>
          </p:cNvPr>
          <p:cNvSpPr txBox="1"/>
          <p:nvPr/>
        </p:nvSpPr>
        <p:spPr>
          <a:xfrm>
            <a:off x="7095582" y="6628317"/>
            <a:ext cx="271432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使用しているイラストの一部は生成</a:t>
            </a:r>
            <a:r>
              <a:rPr lang="en-US" altLang="ja-JP" sz="800" b="1" dirty="0">
                <a:effectLst>
                  <a:glow rad="139700">
                    <a:schemeClr val="bg1"/>
                  </a:glow>
                </a:effectLst>
              </a:rPr>
              <a:t>AI</a:t>
            </a:r>
            <a:r>
              <a:rPr lang="ja-JP" altLang="en-US" sz="800" b="1" dirty="0">
                <a:effectLst>
                  <a:glow rad="139700">
                    <a:schemeClr val="bg1"/>
                  </a:glow>
                </a:effectLst>
              </a:rPr>
              <a:t>で作成しています。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01878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307</Words>
  <Application>Microsoft Office PowerPoint</Application>
  <PresentationFormat>A4 210 x 297 mm</PresentationFormat>
  <Paragraphs>78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BIZ UDゴシック</vt:lpstr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2026-03-24T06:11:50Z</dcterms:created>
  <dcterms:modified xsi:type="dcterms:W3CDTF">2026-03-24T06:11:57Z</dcterms:modified>
</cp:coreProperties>
</file>