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4"/>
  </p:notesMasterIdLst>
  <p:sldIdLst>
    <p:sldId id="263" r:id="rId2"/>
    <p:sldId id="264" r:id="rId3"/>
  </p:sldIdLst>
  <p:sldSz cx="9906000" cy="6858000" type="A4"/>
  <p:notesSz cx="7104063" cy="10234613"/>
  <p:defaultTextStyle>
    <a:defPPr>
      <a:defRPr lang="en-US"/>
    </a:defPPr>
    <a:lvl1pPr marL="0" algn="l" defTabSz="256581" rtl="0" eaLnBrk="1" latinLnBrk="0" hangingPunct="1">
      <a:defRPr sz="1010" kern="1200">
        <a:solidFill>
          <a:schemeClr val="tx1"/>
        </a:solidFill>
        <a:latin typeface="+mn-lt"/>
        <a:ea typeface="+mn-ea"/>
        <a:cs typeface="+mn-cs"/>
      </a:defRPr>
    </a:lvl1pPr>
    <a:lvl2pPr marL="256581" algn="l" defTabSz="256581" rtl="0" eaLnBrk="1" latinLnBrk="0" hangingPunct="1">
      <a:defRPr sz="1010" kern="1200">
        <a:solidFill>
          <a:schemeClr val="tx1"/>
        </a:solidFill>
        <a:latin typeface="+mn-lt"/>
        <a:ea typeface="+mn-ea"/>
        <a:cs typeface="+mn-cs"/>
      </a:defRPr>
    </a:lvl2pPr>
    <a:lvl3pPr marL="513161" algn="l" defTabSz="256581" rtl="0" eaLnBrk="1" latinLnBrk="0" hangingPunct="1">
      <a:defRPr sz="1010" kern="1200">
        <a:solidFill>
          <a:schemeClr val="tx1"/>
        </a:solidFill>
        <a:latin typeface="+mn-lt"/>
        <a:ea typeface="+mn-ea"/>
        <a:cs typeface="+mn-cs"/>
      </a:defRPr>
    </a:lvl3pPr>
    <a:lvl4pPr marL="769742" algn="l" defTabSz="256581" rtl="0" eaLnBrk="1" latinLnBrk="0" hangingPunct="1">
      <a:defRPr sz="1010" kern="1200">
        <a:solidFill>
          <a:schemeClr val="tx1"/>
        </a:solidFill>
        <a:latin typeface="+mn-lt"/>
        <a:ea typeface="+mn-ea"/>
        <a:cs typeface="+mn-cs"/>
      </a:defRPr>
    </a:lvl4pPr>
    <a:lvl5pPr marL="1026323" algn="l" defTabSz="256581" rtl="0" eaLnBrk="1" latinLnBrk="0" hangingPunct="1">
      <a:defRPr sz="1010" kern="1200">
        <a:solidFill>
          <a:schemeClr val="tx1"/>
        </a:solidFill>
        <a:latin typeface="+mn-lt"/>
        <a:ea typeface="+mn-ea"/>
        <a:cs typeface="+mn-cs"/>
      </a:defRPr>
    </a:lvl5pPr>
    <a:lvl6pPr marL="1282903" algn="l" defTabSz="256581" rtl="0" eaLnBrk="1" latinLnBrk="0" hangingPunct="1">
      <a:defRPr sz="1010" kern="1200">
        <a:solidFill>
          <a:schemeClr val="tx1"/>
        </a:solidFill>
        <a:latin typeface="+mn-lt"/>
        <a:ea typeface="+mn-ea"/>
        <a:cs typeface="+mn-cs"/>
      </a:defRPr>
    </a:lvl6pPr>
    <a:lvl7pPr marL="1539484" algn="l" defTabSz="256581" rtl="0" eaLnBrk="1" latinLnBrk="0" hangingPunct="1">
      <a:defRPr sz="1010" kern="1200">
        <a:solidFill>
          <a:schemeClr val="tx1"/>
        </a:solidFill>
        <a:latin typeface="+mn-lt"/>
        <a:ea typeface="+mn-ea"/>
        <a:cs typeface="+mn-cs"/>
      </a:defRPr>
    </a:lvl7pPr>
    <a:lvl8pPr marL="1796064" algn="l" defTabSz="256581" rtl="0" eaLnBrk="1" latinLnBrk="0" hangingPunct="1">
      <a:defRPr sz="1010" kern="1200">
        <a:solidFill>
          <a:schemeClr val="tx1"/>
        </a:solidFill>
        <a:latin typeface="+mn-lt"/>
        <a:ea typeface="+mn-ea"/>
        <a:cs typeface="+mn-cs"/>
      </a:defRPr>
    </a:lvl8pPr>
    <a:lvl9pPr marL="2052645" algn="l" defTabSz="256581" rtl="0" eaLnBrk="1" latinLnBrk="0" hangingPunct="1">
      <a:defRPr sz="101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0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37" cy="512584"/>
          </a:xfrm>
          <a:prstGeom prst="rect">
            <a:avLst/>
          </a:prstGeom>
        </p:spPr>
        <p:txBody>
          <a:bodyPr vert="horz" lIns="65608" tIns="32805" rIns="65608" bIns="32805" rtlCol="0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541" y="0"/>
            <a:ext cx="3079380" cy="512584"/>
          </a:xfrm>
          <a:prstGeom prst="rect">
            <a:avLst/>
          </a:prstGeom>
        </p:spPr>
        <p:txBody>
          <a:bodyPr vert="horz" lIns="65608" tIns="32805" rIns="65608" bIns="32805" rtlCol="0"/>
          <a:lstStyle>
            <a:lvl1pPr algn="r">
              <a:defRPr sz="800"/>
            </a:lvl1pPr>
          </a:lstStyle>
          <a:p>
            <a:fld id="{625418B7-C8B2-4F6E-96B0-9CDBB926B486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8863" y="1279525"/>
            <a:ext cx="4986337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5608" tIns="32805" rIns="65608" bIns="3280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978" y="4925797"/>
            <a:ext cx="5683250" cy="4029063"/>
          </a:xfrm>
          <a:prstGeom prst="rect">
            <a:avLst/>
          </a:prstGeom>
        </p:spPr>
        <p:txBody>
          <a:bodyPr vert="horz" lIns="65608" tIns="32805" rIns="65608" bIns="3280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2029"/>
            <a:ext cx="3078237" cy="512584"/>
          </a:xfrm>
          <a:prstGeom prst="rect">
            <a:avLst/>
          </a:prstGeom>
        </p:spPr>
        <p:txBody>
          <a:bodyPr vert="horz" lIns="65608" tIns="32805" rIns="65608" bIns="32805" rtlCol="0" anchor="b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541" y="9722029"/>
            <a:ext cx="3079380" cy="512584"/>
          </a:xfrm>
          <a:prstGeom prst="rect">
            <a:avLst/>
          </a:prstGeom>
        </p:spPr>
        <p:txBody>
          <a:bodyPr vert="horz" lIns="65608" tIns="32805" rIns="65608" bIns="32805" rtlCol="0" anchor="b"/>
          <a:lstStyle>
            <a:lvl1pPr algn="r">
              <a:defRPr sz="800"/>
            </a:lvl1pPr>
          </a:lstStyle>
          <a:p>
            <a:fld id="{39CFCC7E-951F-42CD-8790-A383304C9E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588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8426" rtl="0" eaLnBrk="1" latinLnBrk="0" hangingPunct="1">
      <a:defRPr kumimoji="1" sz="943" kern="1200">
        <a:solidFill>
          <a:schemeClr val="tx1"/>
        </a:solidFill>
        <a:latin typeface="+mn-lt"/>
        <a:ea typeface="+mn-ea"/>
        <a:cs typeface="+mn-cs"/>
      </a:defRPr>
    </a:lvl1pPr>
    <a:lvl2pPr marL="359213" algn="l" defTabSz="718426" rtl="0" eaLnBrk="1" latinLnBrk="0" hangingPunct="1">
      <a:defRPr kumimoji="1" sz="943" kern="1200">
        <a:solidFill>
          <a:schemeClr val="tx1"/>
        </a:solidFill>
        <a:latin typeface="+mn-lt"/>
        <a:ea typeface="+mn-ea"/>
        <a:cs typeface="+mn-cs"/>
      </a:defRPr>
    </a:lvl2pPr>
    <a:lvl3pPr marL="718426" algn="l" defTabSz="718426" rtl="0" eaLnBrk="1" latinLnBrk="0" hangingPunct="1">
      <a:defRPr kumimoji="1" sz="943" kern="1200">
        <a:solidFill>
          <a:schemeClr val="tx1"/>
        </a:solidFill>
        <a:latin typeface="+mn-lt"/>
        <a:ea typeface="+mn-ea"/>
        <a:cs typeface="+mn-cs"/>
      </a:defRPr>
    </a:lvl3pPr>
    <a:lvl4pPr marL="1077639" algn="l" defTabSz="718426" rtl="0" eaLnBrk="1" latinLnBrk="0" hangingPunct="1">
      <a:defRPr kumimoji="1" sz="943" kern="1200">
        <a:solidFill>
          <a:schemeClr val="tx1"/>
        </a:solidFill>
        <a:latin typeface="+mn-lt"/>
        <a:ea typeface="+mn-ea"/>
        <a:cs typeface="+mn-cs"/>
      </a:defRPr>
    </a:lvl4pPr>
    <a:lvl5pPr marL="1436852" algn="l" defTabSz="718426" rtl="0" eaLnBrk="1" latinLnBrk="0" hangingPunct="1">
      <a:defRPr kumimoji="1" sz="943" kern="1200">
        <a:solidFill>
          <a:schemeClr val="tx1"/>
        </a:solidFill>
        <a:latin typeface="+mn-lt"/>
        <a:ea typeface="+mn-ea"/>
        <a:cs typeface="+mn-cs"/>
      </a:defRPr>
    </a:lvl5pPr>
    <a:lvl6pPr marL="1796064" algn="l" defTabSz="718426" rtl="0" eaLnBrk="1" latinLnBrk="0" hangingPunct="1">
      <a:defRPr kumimoji="1" sz="943" kern="1200">
        <a:solidFill>
          <a:schemeClr val="tx1"/>
        </a:solidFill>
        <a:latin typeface="+mn-lt"/>
        <a:ea typeface="+mn-ea"/>
        <a:cs typeface="+mn-cs"/>
      </a:defRPr>
    </a:lvl6pPr>
    <a:lvl7pPr marL="2155277" algn="l" defTabSz="718426" rtl="0" eaLnBrk="1" latinLnBrk="0" hangingPunct="1">
      <a:defRPr kumimoji="1" sz="943" kern="1200">
        <a:solidFill>
          <a:schemeClr val="tx1"/>
        </a:solidFill>
        <a:latin typeface="+mn-lt"/>
        <a:ea typeface="+mn-ea"/>
        <a:cs typeface="+mn-cs"/>
      </a:defRPr>
    </a:lvl7pPr>
    <a:lvl8pPr marL="2514490" algn="l" defTabSz="718426" rtl="0" eaLnBrk="1" latinLnBrk="0" hangingPunct="1">
      <a:defRPr kumimoji="1" sz="943" kern="1200">
        <a:solidFill>
          <a:schemeClr val="tx1"/>
        </a:solidFill>
        <a:latin typeface="+mn-lt"/>
        <a:ea typeface="+mn-ea"/>
        <a:cs typeface="+mn-cs"/>
      </a:defRPr>
    </a:lvl8pPr>
    <a:lvl9pPr marL="2873703" algn="l" defTabSz="718426" rtl="0" eaLnBrk="1" latinLnBrk="0" hangingPunct="1">
      <a:defRPr kumimoji="1" sz="94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4"/>
            <a:ext cx="84201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8" indent="0" algn="ctr">
              <a:buNone/>
              <a:defRPr sz="1125"/>
            </a:lvl2pPr>
            <a:lvl3pPr marL="514336" indent="0" algn="ctr">
              <a:buNone/>
              <a:defRPr sz="1012"/>
            </a:lvl3pPr>
            <a:lvl4pPr marL="771504" indent="0" algn="ctr">
              <a:buNone/>
              <a:defRPr sz="900"/>
            </a:lvl4pPr>
            <a:lvl5pPr marL="1028673" indent="0" algn="ctr">
              <a:buNone/>
              <a:defRPr sz="900"/>
            </a:lvl5pPr>
            <a:lvl6pPr marL="1285841" indent="0" algn="ctr">
              <a:buNone/>
              <a:defRPr sz="900"/>
            </a:lvl6pPr>
            <a:lvl7pPr marL="1543009" indent="0" algn="ctr">
              <a:buNone/>
              <a:defRPr sz="900"/>
            </a:lvl7pPr>
            <a:lvl8pPr marL="1800177" indent="0" algn="ctr">
              <a:buNone/>
              <a:defRPr sz="900"/>
            </a:lvl8pPr>
            <a:lvl9pPr marL="2057345" indent="0" algn="ctr">
              <a:buNone/>
              <a:defRPr sz="9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00E2-6FC0-42C0-85B1-F967B39DB362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876-E4A3-45D5-AAF8-2A225F632A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9859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00E2-6FC0-42C0-85B1-F967B39DB362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876-E4A3-45D5-AAF8-2A225F632A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55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00E2-6FC0-42C0-85B1-F967B39DB362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876-E4A3-45D5-AAF8-2A225F632A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8701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00E2-6FC0-42C0-85B1-F967B39DB362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876-E4A3-45D5-AAF8-2A225F632A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33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1pPr>
            <a:lvl2pPr marL="257168" indent="0">
              <a:buNone/>
              <a:defRPr sz="1125">
                <a:solidFill>
                  <a:schemeClr val="tx1">
                    <a:tint val="82000"/>
                  </a:schemeClr>
                </a:solidFill>
              </a:defRPr>
            </a:lvl2pPr>
            <a:lvl3pPr marL="514336" indent="0">
              <a:buNone/>
              <a:defRPr sz="1012">
                <a:solidFill>
                  <a:schemeClr val="tx1">
                    <a:tint val="82000"/>
                  </a:schemeClr>
                </a:solidFill>
              </a:defRPr>
            </a:lvl3pPr>
            <a:lvl4pPr marL="771504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4pPr>
            <a:lvl5pPr marL="1028673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5pPr>
            <a:lvl6pPr marL="1285841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6pPr>
            <a:lvl7pPr marL="1543009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7pPr>
            <a:lvl8pPr marL="1800177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8pPr>
            <a:lvl9pPr marL="205734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00E2-6FC0-42C0-85B1-F967B39DB362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876-E4A3-45D5-AAF8-2A225F632A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291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00E2-6FC0-42C0-85B1-F967B39DB362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876-E4A3-45D5-AAF8-2A225F632A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60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4"/>
            <a:ext cx="419070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6" indent="0">
              <a:buNone/>
              <a:defRPr sz="1012" b="1"/>
            </a:lvl3pPr>
            <a:lvl4pPr marL="771504" indent="0">
              <a:buNone/>
              <a:defRPr sz="900" b="1"/>
            </a:lvl4pPr>
            <a:lvl5pPr marL="1028673" indent="0">
              <a:buNone/>
              <a:defRPr sz="900" b="1"/>
            </a:lvl5pPr>
            <a:lvl6pPr marL="1285841" indent="0">
              <a:buNone/>
              <a:defRPr sz="900" b="1"/>
            </a:lvl6pPr>
            <a:lvl7pPr marL="1543009" indent="0">
              <a:buNone/>
              <a:defRPr sz="900" b="1"/>
            </a:lvl7pPr>
            <a:lvl8pPr marL="1800177" indent="0">
              <a:buNone/>
              <a:defRPr sz="900" b="1"/>
            </a:lvl8pPr>
            <a:lvl9pPr marL="2057345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4"/>
            <a:ext cx="421134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6" indent="0">
              <a:buNone/>
              <a:defRPr sz="1012" b="1"/>
            </a:lvl3pPr>
            <a:lvl4pPr marL="771504" indent="0">
              <a:buNone/>
              <a:defRPr sz="900" b="1"/>
            </a:lvl4pPr>
            <a:lvl5pPr marL="1028673" indent="0">
              <a:buNone/>
              <a:defRPr sz="900" b="1"/>
            </a:lvl5pPr>
            <a:lvl6pPr marL="1285841" indent="0">
              <a:buNone/>
              <a:defRPr sz="900" b="1"/>
            </a:lvl6pPr>
            <a:lvl7pPr marL="1543009" indent="0">
              <a:buNone/>
              <a:defRPr sz="900" b="1"/>
            </a:lvl7pPr>
            <a:lvl8pPr marL="1800177" indent="0">
              <a:buNone/>
              <a:defRPr sz="900" b="1"/>
            </a:lvl8pPr>
            <a:lvl9pPr marL="2057345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00E2-6FC0-42C0-85B1-F967B39DB362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876-E4A3-45D5-AAF8-2A225F632A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15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00E2-6FC0-42C0-85B1-F967B39DB362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876-E4A3-45D5-AAF8-2A225F632A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6098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00E2-6FC0-42C0-85B1-F967B39DB362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876-E4A3-45D5-AAF8-2A225F632A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46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7"/>
            </a:lvl2pPr>
            <a:lvl3pPr marL="514336" indent="0">
              <a:buNone/>
              <a:defRPr sz="675"/>
            </a:lvl3pPr>
            <a:lvl4pPr marL="771504" indent="0">
              <a:buNone/>
              <a:defRPr sz="562"/>
            </a:lvl4pPr>
            <a:lvl5pPr marL="1028673" indent="0">
              <a:buNone/>
              <a:defRPr sz="562"/>
            </a:lvl5pPr>
            <a:lvl6pPr marL="1285841" indent="0">
              <a:buNone/>
              <a:defRPr sz="562"/>
            </a:lvl6pPr>
            <a:lvl7pPr marL="1543009" indent="0">
              <a:buNone/>
              <a:defRPr sz="562"/>
            </a:lvl7pPr>
            <a:lvl8pPr marL="1800177" indent="0">
              <a:buNone/>
              <a:defRPr sz="562"/>
            </a:lvl8pPr>
            <a:lvl9pPr marL="2057345" indent="0">
              <a:buNone/>
              <a:defRPr sz="56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00E2-6FC0-42C0-85B1-F967B39DB362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876-E4A3-45D5-AAF8-2A225F632A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4437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6" indent="0">
              <a:buNone/>
              <a:defRPr sz="1350"/>
            </a:lvl3pPr>
            <a:lvl4pPr marL="771504" indent="0">
              <a:buNone/>
              <a:defRPr sz="1125"/>
            </a:lvl4pPr>
            <a:lvl5pPr marL="1028673" indent="0">
              <a:buNone/>
              <a:defRPr sz="1125"/>
            </a:lvl5pPr>
            <a:lvl6pPr marL="1285841" indent="0">
              <a:buNone/>
              <a:defRPr sz="1125"/>
            </a:lvl6pPr>
            <a:lvl7pPr marL="1543009" indent="0">
              <a:buNone/>
              <a:defRPr sz="1125"/>
            </a:lvl7pPr>
            <a:lvl8pPr marL="1800177" indent="0">
              <a:buNone/>
              <a:defRPr sz="1125"/>
            </a:lvl8pPr>
            <a:lvl9pPr marL="2057345" indent="0">
              <a:buNone/>
              <a:defRPr sz="112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7"/>
            </a:lvl2pPr>
            <a:lvl3pPr marL="514336" indent="0">
              <a:buNone/>
              <a:defRPr sz="675"/>
            </a:lvl3pPr>
            <a:lvl4pPr marL="771504" indent="0">
              <a:buNone/>
              <a:defRPr sz="562"/>
            </a:lvl4pPr>
            <a:lvl5pPr marL="1028673" indent="0">
              <a:buNone/>
              <a:defRPr sz="562"/>
            </a:lvl5pPr>
            <a:lvl6pPr marL="1285841" indent="0">
              <a:buNone/>
              <a:defRPr sz="562"/>
            </a:lvl6pPr>
            <a:lvl7pPr marL="1543009" indent="0">
              <a:buNone/>
              <a:defRPr sz="562"/>
            </a:lvl7pPr>
            <a:lvl8pPr marL="1800177" indent="0">
              <a:buNone/>
              <a:defRPr sz="562"/>
            </a:lvl8pPr>
            <a:lvl9pPr marL="2057345" indent="0">
              <a:buNone/>
              <a:defRPr sz="56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00E2-6FC0-42C0-85B1-F967B39DB362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876-E4A3-45D5-AAF8-2A225F632A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25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DF00E2-6FC0-42C0-85B1-F967B39DB362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43A876-E4A3-45D5-AAF8-2A225F632A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635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36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4" indent="-128584" algn="l" defTabSz="514336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2" indent="-128584" algn="l" defTabSz="51433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0" indent="-128584" algn="l" defTabSz="51433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88" indent="-128584" algn="l" defTabSz="51433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7" indent="-128584" algn="l" defTabSz="51433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5" indent="-128584" algn="l" defTabSz="51433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3" indent="-128584" algn="l" defTabSz="51433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1" indent="-128584" algn="l" defTabSz="51433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185929" indent="-128584" algn="l" defTabSz="51433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6" rtl="0" eaLnBrk="1" latinLnBrk="0" hangingPunct="1">
        <a:defRPr kumimoji="1" sz="1012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6" rtl="0" eaLnBrk="1" latinLnBrk="0" hangingPunct="1">
        <a:defRPr kumimoji="1" sz="1012" kern="1200">
          <a:solidFill>
            <a:schemeClr val="tx1"/>
          </a:solidFill>
          <a:latin typeface="+mn-lt"/>
          <a:ea typeface="+mn-ea"/>
          <a:cs typeface="+mn-cs"/>
        </a:defRPr>
      </a:lvl2pPr>
      <a:lvl3pPr marL="514336" algn="l" defTabSz="514336" rtl="0" eaLnBrk="1" latinLnBrk="0" hangingPunct="1">
        <a:defRPr kumimoji="1" sz="1012" kern="1200">
          <a:solidFill>
            <a:schemeClr val="tx1"/>
          </a:solidFill>
          <a:latin typeface="+mn-lt"/>
          <a:ea typeface="+mn-ea"/>
          <a:cs typeface="+mn-cs"/>
        </a:defRPr>
      </a:lvl3pPr>
      <a:lvl4pPr marL="771504" algn="l" defTabSz="514336" rtl="0" eaLnBrk="1" latinLnBrk="0" hangingPunct="1">
        <a:defRPr kumimoji="1"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3" algn="l" defTabSz="514336" rtl="0" eaLnBrk="1" latinLnBrk="0" hangingPunct="1">
        <a:defRPr kumimoji="1"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1" algn="l" defTabSz="514336" rtl="0" eaLnBrk="1" latinLnBrk="0" hangingPunct="1">
        <a:defRPr kumimoji="1"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543009" algn="l" defTabSz="514336" rtl="0" eaLnBrk="1" latinLnBrk="0" hangingPunct="1">
        <a:defRPr kumimoji="1"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800177" algn="l" defTabSz="514336" rtl="0" eaLnBrk="1" latinLnBrk="0" hangingPunct="1">
        <a:defRPr kumimoji="1"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5" algn="l" defTabSz="514336" rtl="0" eaLnBrk="1" latinLnBrk="0" hangingPunct="1">
        <a:defRPr kumimoji="1" sz="10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>
            <a:extLst>
              <a:ext uri="{FF2B5EF4-FFF2-40B4-BE49-F238E27FC236}">
                <a16:creationId xmlns:a16="http://schemas.microsoft.com/office/drawing/2014/main" id="{B70CCCDC-1F7C-5FFC-67C4-68C854A65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60" y="196463"/>
            <a:ext cx="9197340" cy="6512409"/>
          </a:xfrm>
          <a:prstGeom prst="rect">
            <a:avLst/>
          </a:prstGeom>
        </p:spPr>
      </p:pic>
      <p:sp>
        <p:nvSpPr>
          <p:cNvPr id="11" name="テキスト ボックス 25">
            <a:extLst>
              <a:ext uri="{FF2B5EF4-FFF2-40B4-BE49-F238E27FC236}">
                <a16:creationId xmlns:a16="http://schemas.microsoft.com/office/drawing/2014/main" id="{A90C1508-C3C5-4DBE-AAF0-FCE6E954ED7F}"/>
              </a:ext>
            </a:extLst>
          </p:cNvPr>
          <p:cNvSpPr txBox="1"/>
          <p:nvPr/>
        </p:nvSpPr>
        <p:spPr>
          <a:xfrm>
            <a:off x="6590240" y="3000047"/>
            <a:ext cx="2893766" cy="344370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36000" tIns="36000" rIns="36000" bIns="3600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◎考えの共通点をグループで話し合い、大切だと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　思う考え方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を確かめられるようにする。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00" dirty="0">
              <a:solidFill>
                <a:schemeClr val="dk1"/>
              </a:solidFill>
              <a:effectLst/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00" dirty="0">
              <a:solidFill>
                <a:schemeClr val="dk1"/>
              </a:solidFill>
              <a:effectLst/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◎次時以降の学習につながるよう、クラスログに　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　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残す考え方をまとめる。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適用問題に取り組む。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◎解決方法を確認するとともに、何を揃えて考え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　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たのか、ペアで伝え合うよう促す。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気付いた考え方、友だちの考えで納得したことなどをマイログに書く。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◎「今日気付いたこと」「友達の考えで納得した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　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こと」「次に使えそうな考え方」を振り返りの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　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視点として示す。</a:t>
            </a:r>
            <a:endParaRPr kumimoji="1" lang="en-US" altLang="ja-JP" sz="1050" dirty="0">
              <a:solidFill>
                <a:schemeClr val="dk1"/>
              </a:solidFill>
              <a:effectLst/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</p:txBody>
      </p:sp>
      <p:sp>
        <p:nvSpPr>
          <p:cNvPr id="14" name="テキスト ボックス 4">
            <a:extLst>
              <a:ext uri="{FF2B5EF4-FFF2-40B4-BE49-F238E27FC236}">
                <a16:creationId xmlns:a16="http://schemas.microsoft.com/office/drawing/2014/main" id="{27BBEC08-25CA-3AA4-4596-2FDD6DC9E968}"/>
              </a:ext>
            </a:extLst>
          </p:cNvPr>
          <p:cNvSpPr txBox="1"/>
          <p:nvPr/>
        </p:nvSpPr>
        <p:spPr>
          <a:xfrm>
            <a:off x="6637415" y="5209995"/>
            <a:ext cx="754089" cy="240933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振り返り</a:t>
            </a:r>
          </a:p>
        </p:txBody>
      </p:sp>
      <p:sp>
        <p:nvSpPr>
          <p:cNvPr id="25" name="テキスト ボックス 19">
            <a:extLst>
              <a:ext uri="{FF2B5EF4-FFF2-40B4-BE49-F238E27FC236}">
                <a16:creationId xmlns:a16="http://schemas.microsoft.com/office/drawing/2014/main" id="{2BC9F399-D0A4-4DBF-8189-F15FB567BA6A}"/>
              </a:ext>
            </a:extLst>
          </p:cNvPr>
          <p:cNvSpPr txBox="1"/>
          <p:nvPr/>
        </p:nvSpPr>
        <p:spPr>
          <a:xfrm>
            <a:off x="398011" y="3555931"/>
            <a:ext cx="2994191" cy="1242189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◎見ただけで比べられるものを確認し、重さか価格　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　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が揃っていると比べられることに気付けるように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　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する。</a:t>
            </a:r>
          </a:p>
          <a:p>
            <a:pPr marL="0" marR="0" lvl="0" indent="0" algn="l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・①と②は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、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どちらも重さが</a:t>
            </a:r>
            <a:r>
              <a:rPr kumimoji="1" lang="en-US" altLang="ja-JP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80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ｇで価格が違うから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、　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　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お得なのは①だ。</a:t>
            </a:r>
          </a:p>
          <a:p>
            <a:pPr marL="0" marR="0" lvl="0" indent="0" algn="l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・①と③は、重さも価格も揃っていないから比べら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　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れないな。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dirty="0">
              <a:solidFill>
                <a:schemeClr val="dk1"/>
              </a:solidFill>
              <a:effectLst/>
              <a:latin typeface="UD デジタル 教科書体 N-R" panose="02020400000000000000" pitchFamily="18" charset="-128"/>
              <a:ea typeface="UD デジタル 教科書体 N-R" panose="02020400000000000000" pitchFamily="18" charset="-128"/>
              <a:cs typeface="+mn-cs"/>
            </a:endParaRPr>
          </a:p>
        </p:txBody>
      </p:sp>
      <p:sp>
        <p:nvSpPr>
          <p:cNvPr id="26" name="テキスト ボックス 18">
            <a:extLst>
              <a:ext uri="{FF2B5EF4-FFF2-40B4-BE49-F238E27FC236}">
                <a16:creationId xmlns:a16="http://schemas.microsoft.com/office/drawing/2014/main" id="{5416FDB6-DCC7-4298-8850-7322A07DA7A9}"/>
              </a:ext>
            </a:extLst>
          </p:cNvPr>
          <p:cNvSpPr txBox="1"/>
          <p:nvPr/>
        </p:nvSpPr>
        <p:spPr>
          <a:xfrm>
            <a:off x="421994" y="4863309"/>
            <a:ext cx="2897856" cy="408406"/>
          </a:xfrm>
          <a:prstGeom prst="rect">
            <a:avLst/>
          </a:prstGeom>
          <a:solidFill>
            <a:schemeClr val="lt1"/>
          </a:solidFill>
          <a:ln w="12700" cmpd="sng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000" dirty="0">
                <a:solidFill>
                  <a:schemeClr val="tx1"/>
                </a:solidFill>
                <a:latin typeface="UD デジタル 教科書体 N-R" panose="02020400000000000000" pitchFamily="18" charset="-128"/>
                <a:ea typeface="UD デジタル 教科書体 N-R" panose="02020400000000000000" pitchFamily="18" charset="-128"/>
              </a:rPr>
              <a:t>めあて：お得なスナック菓子を選ぶにはどうす</a:t>
            </a:r>
            <a:endParaRPr kumimoji="1" lang="en-US" altLang="ja-JP" sz="1000" dirty="0">
              <a:solidFill>
                <a:schemeClr val="tx1"/>
              </a:solidFill>
              <a:latin typeface="UD デジタル 教科書体 N-R" panose="02020400000000000000" pitchFamily="18" charset="-128"/>
              <a:ea typeface="UD デジタル 教科書体 N-R" panose="02020400000000000000" pitchFamily="18" charset="-128"/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  <a:latin typeface="UD デジタル 教科書体 N-R" panose="02020400000000000000" pitchFamily="18" charset="-128"/>
                <a:ea typeface="UD デジタル 教科書体 N-R" panose="02020400000000000000" pitchFamily="18" charset="-128"/>
              </a:rPr>
              <a:t>　　　　ればよいか、考えよう。</a:t>
            </a:r>
          </a:p>
        </p:txBody>
      </p:sp>
      <p:sp>
        <p:nvSpPr>
          <p:cNvPr id="27" name="テキスト ボックス 29">
            <a:extLst>
              <a:ext uri="{FF2B5EF4-FFF2-40B4-BE49-F238E27FC236}">
                <a16:creationId xmlns:a16="http://schemas.microsoft.com/office/drawing/2014/main" id="{D6C2667A-3A52-4C7B-905B-8660C5B90D0F}"/>
              </a:ext>
            </a:extLst>
          </p:cNvPr>
          <p:cNvSpPr txBox="1"/>
          <p:nvPr/>
        </p:nvSpPr>
        <p:spPr>
          <a:xfrm>
            <a:off x="383012" y="5361047"/>
            <a:ext cx="2994191" cy="107085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◎重さか価格のどちらかの単位を揃えると比べられ　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　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るという考えを捉えられるようにする。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・重さか価格を揃えると解決できそうだ。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・重さを何ｇで揃えると比べられるかな。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dirty="0">
              <a:solidFill>
                <a:schemeClr val="dk1"/>
              </a:solidFill>
              <a:effectLst/>
              <a:latin typeface="UD Digi Kyokasho NK-R" panose="02020400000000000000" pitchFamily="18" charset="-128"/>
              <a:ea typeface="UD Digi Kyokasho NK-R" panose="02020400000000000000" pitchFamily="18" charset="-128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50" dirty="0">
              <a:solidFill>
                <a:schemeClr val="dk1"/>
              </a:solidFill>
              <a:effectLst/>
              <a:latin typeface="UD Digi Kyokasho NK-R" panose="02020400000000000000" pitchFamily="18" charset="-128"/>
              <a:ea typeface="UD Digi Kyokasho NK-R" panose="02020400000000000000" pitchFamily="18" charset="-128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50" dirty="0">
              <a:solidFill>
                <a:schemeClr val="dk1"/>
              </a:solidFill>
              <a:effectLst/>
              <a:latin typeface="UD Digi Kyokasho NK-R" panose="02020400000000000000" pitchFamily="18" charset="-128"/>
              <a:ea typeface="UD Digi Kyokasho NK-R" panose="02020400000000000000" pitchFamily="18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9000179-BA35-6277-B92C-29E1F82CDBE1}"/>
              </a:ext>
            </a:extLst>
          </p:cNvPr>
          <p:cNvSpPr txBox="1"/>
          <p:nvPr/>
        </p:nvSpPr>
        <p:spPr>
          <a:xfrm>
            <a:off x="4678549" y="427991"/>
            <a:ext cx="4859487" cy="323165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r>
              <a:rPr lang="ja-JP" altLang="en-US" sz="102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スナック菓子の重さ</a:t>
            </a:r>
            <a:r>
              <a:rPr lang="en-US" altLang="ja-JP" sz="102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(</a:t>
            </a:r>
            <a:r>
              <a:rPr lang="ja-JP" altLang="en-US" sz="102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ｇ</a:t>
            </a:r>
            <a:r>
              <a:rPr lang="en-US" altLang="ja-JP" sz="102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)</a:t>
            </a:r>
            <a:r>
              <a:rPr lang="ja-JP" altLang="en-US" sz="102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と価格</a:t>
            </a:r>
            <a:r>
              <a:rPr lang="en-US" altLang="ja-JP" sz="102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(</a:t>
            </a:r>
            <a:r>
              <a:rPr lang="ja-JP" altLang="en-US" sz="102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円</a:t>
            </a:r>
            <a:r>
              <a:rPr lang="en-US" altLang="ja-JP" sz="102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)</a:t>
            </a:r>
            <a:r>
              <a:rPr lang="ja-JP" altLang="en-US" sz="102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を用いて、どれがお得なのか、比べ方を考え、単位量あたりの考え方を理解している。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FF34640-CB4D-EBF9-6D3C-CA47243B3D06}"/>
              </a:ext>
            </a:extLst>
          </p:cNvPr>
          <p:cNvSpPr txBox="1"/>
          <p:nvPr/>
        </p:nvSpPr>
        <p:spPr>
          <a:xfrm>
            <a:off x="4678549" y="196464"/>
            <a:ext cx="48594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単位量あたりの大きさ（啓林館）</a:t>
            </a:r>
            <a:r>
              <a:rPr lang="en-US" altLang="ja-JP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【</a:t>
            </a:r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第１時</a:t>
            </a:r>
            <a:r>
              <a:rPr lang="en-US" altLang="ja-JP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/</a:t>
            </a:r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全４時間</a:t>
            </a:r>
            <a:r>
              <a:rPr lang="en-US" altLang="ja-JP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】</a:t>
            </a:r>
            <a:endParaRPr lang="ja-JP" altLang="en-US" sz="105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CFF52FC-D501-0095-9E3C-F9342DC598FB}"/>
              </a:ext>
            </a:extLst>
          </p:cNvPr>
          <p:cNvSpPr txBox="1"/>
          <p:nvPr/>
        </p:nvSpPr>
        <p:spPr>
          <a:xfrm>
            <a:off x="3429703" y="744178"/>
            <a:ext cx="6127997" cy="323165"/>
          </a:xfrm>
          <a:prstGeom prst="rect">
            <a:avLst/>
          </a:prstGeom>
          <a:noFill/>
        </p:spPr>
        <p:txBody>
          <a:bodyPr wrap="square" lIns="72000" tIns="0" rIns="0" bIns="0">
            <a:spAutoFit/>
          </a:bodyPr>
          <a:lstStyle/>
          <a:p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比べるために必要な二つの量の関係に着目する。</a:t>
            </a:r>
          </a:p>
          <a:p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「もし同じ量だとすると」などと、重さ</a:t>
            </a:r>
            <a:r>
              <a:rPr lang="en-US" altLang="ja-JP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(</a:t>
            </a:r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ｇ</a:t>
            </a:r>
            <a:r>
              <a:rPr lang="en-US" altLang="ja-JP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)</a:t>
            </a:r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か価格</a:t>
            </a:r>
            <a:r>
              <a:rPr lang="en-US" altLang="ja-JP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(</a:t>
            </a:r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円</a:t>
            </a:r>
            <a:r>
              <a:rPr lang="en-US" altLang="ja-JP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)</a:t>
            </a:r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のどちらか一方を揃えて考える。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02966EC-4D32-188C-6320-30FD979F0F29}"/>
              </a:ext>
            </a:extLst>
          </p:cNvPr>
          <p:cNvSpPr txBox="1"/>
          <p:nvPr/>
        </p:nvSpPr>
        <p:spPr>
          <a:xfrm>
            <a:off x="3423675" y="1100867"/>
            <a:ext cx="6127997" cy="253916"/>
          </a:xfrm>
          <a:prstGeom prst="rect">
            <a:avLst/>
          </a:prstGeom>
          <a:noFill/>
        </p:spPr>
        <p:txBody>
          <a:bodyPr wrap="square" lIns="72000" rIns="0">
            <a:spAutoFit/>
          </a:bodyPr>
          <a:lstStyle/>
          <a:p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どの数量を揃えるとよいか分からない。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BC3A51-C521-A7BA-3CD6-0DF9F1A7A247}"/>
              </a:ext>
            </a:extLst>
          </p:cNvPr>
          <p:cNvSpPr txBox="1"/>
          <p:nvPr/>
        </p:nvSpPr>
        <p:spPr>
          <a:xfrm>
            <a:off x="3399822" y="1713937"/>
            <a:ext cx="573320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・タブレット端末の共有ノート機能を使い、互いの考えを共有できるようにする。</a:t>
            </a:r>
          </a:p>
          <a:p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・交流時に「何を揃えたか」を話し合うよう、視点として示す。</a:t>
            </a:r>
          </a:p>
          <a:p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・交流で出た考え方をクラスログに整理し、いつでも振り返ることができるようにする。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B80FEB2-F066-E381-9232-F3A1F4912C6B}"/>
              </a:ext>
            </a:extLst>
          </p:cNvPr>
          <p:cNvSpPr txBox="1"/>
          <p:nvPr/>
        </p:nvSpPr>
        <p:spPr>
          <a:xfrm>
            <a:off x="413200" y="3024725"/>
            <a:ext cx="2933816" cy="4437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kumimoji="1" lang="ja-JP" altLang="en-US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スナック菓子が三つあります。お得なのはどれでしょう。</a:t>
            </a:r>
          </a:p>
          <a:p>
            <a:pPr>
              <a:lnSpc>
                <a:spcPts val="1400"/>
              </a:lnSpc>
            </a:pPr>
            <a:r>
              <a:rPr kumimoji="1" lang="ja-JP" altLang="en-US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①</a:t>
            </a:r>
            <a:r>
              <a:rPr kumimoji="1" lang="en-US" altLang="ja-JP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160</a:t>
            </a:r>
            <a:r>
              <a:rPr kumimoji="1" lang="ja-JP" altLang="en-US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円で</a:t>
            </a:r>
            <a:r>
              <a:rPr kumimoji="1" lang="en-US" altLang="ja-JP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80</a:t>
            </a:r>
            <a:r>
              <a:rPr kumimoji="1" lang="ja-JP" altLang="en-US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ｇ　②</a:t>
            </a:r>
            <a:r>
              <a:rPr kumimoji="1" lang="en-US" altLang="ja-JP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200</a:t>
            </a:r>
            <a:r>
              <a:rPr kumimoji="1" lang="ja-JP" altLang="en-US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円で</a:t>
            </a:r>
            <a:r>
              <a:rPr kumimoji="1" lang="en-US" altLang="ja-JP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80</a:t>
            </a:r>
            <a:r>
              <a:rPr kumimoji="1" lang="ja-JP" altLang="en-US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ｇ　③</a:t>
            </a:r>
            <a:r>
              <a:rPr kumimoji="1" lang="en-US" altLang="ja-JP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200</a:t>
            </a:r>
            <a:r>
              <a:rPr kumimoji="1" lang="ja-JP" altLang="en-US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円で</a:t>
            </a:r>
            <a:r>
              <a:rPr kumimoji="1" lang="en-US" altLang="ja-JP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100</a:t>
            </a:r>
            <a:r>
              <a:rPr kumimoji="1" lang="ja-JP" altLang="en-US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ｇ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6E51CCC-A742-C312-C360-52E948442BE4}"/>
              </a:ext>
            </a:extLst>
          </p:cNvPr>
          <p:cNvSpPr txBox="1"/>
          <p:nvPr/>
        </p:nvSpPr>
        <p:spPr>
          <a:xfrm>
            <a:off x="3476172" y="3025179"/>
            <a:ext cx="3062274" cy="3612134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重さか価格のどちらかを揃えて考える。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◎</a:t>
            </a:r>
            <a:r>
              <a:rPr kumimoji="1" lang="ja-JP" altLang="en-US" sz="1000" dirty="0">
                <a:solidFill>
                  <a:schemeClr val="dk1"/>
                </a:solidFill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児童の考えをタブレット端末上で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共有できるよう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　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にする。</a:t>
            </a:r>
            <a:endParaRPr kumimoji="1" lang="en-US" altLang="ja-JP" sz="1000" dirty="0">
              <a:solidFill>
                <a:schemeClr val="dk1"/>
              </a:solidFill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dirty="0">
                <a:solidFill>
                  <a:schemeClr val="dk1"/>
                </a:solidFill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【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困ったことを解決する自由交流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（自力解決後半）</a:t>
            </a:r>
            <a:r>
              <a:rPr kumimoji="1" lang="en-US" altLang="ja-JP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】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一人で考えるか友達と考えるかを選ぶ。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◎自力解決で困ったことを友達と相談できるように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　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する。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【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友達の考え方を知る自由交流</a:t>
            </a:r>
            <a:r>
              <a:rPr kumimoji="1" lang="en-US" altLang="ja-JP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】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◎ 「いいね」「同じ」「なるほど」と、自分の考え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　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や友達の考えで納得したことを交流するよう促す。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◎「何を</a:t>
            </a:r>
            <a:r>
              <a:rPr kumimoji="1" lang="ja-JP" altLang="en-US" sz="1000" dirty="0">
                <a:solidFill>
                  <a:schemeClr val="dk1"/>
                </a:solidFill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揃えたのか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」を中心に説明することを</a:t>
            </a:r>
            <a:r>
              <a:rPr kumimoji="1" lang="ja-JP" altLang="en-US" sz="1000" dirty="0">
                <a:solidFill>
                  <a:schemeClr val="dk1"/>
                </a:solidFill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伝</a:t>
            </a:r>
            <a:endParaRPr kumimoji="1" lang="en-US" altLang="ja-JP" sz="1000" dirty="0">
              <a:solidFill>
                <a:schemeClr val="dk1"/>
              </a:solidFill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　える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。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【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全体交流</a:t>
            </a:r>
            <a:r>
              <a:rPr kumimoji="1" lang="en-US" altLang="ja-JP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】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児童から出た考え方を整理する。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・１ｇあたりの価格を求めて考えた。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・１円あたりの重さを求めて考えた。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・どちらも公倍数の</a:t>
            </a:r>
            <a:r>
              <a:rPr kumimoji="1" lang="en-US" altLang="ja-JP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400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ｇにそろえて考えた。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・どちらも公倍数の</a:t>
            </a:r>
            <a:r>
              <a:rPr kumimoji="1" lang="en-US" altLang="ja-JP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800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円にそろえて考えた。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◎何を揃えたのかを中心に説明するように促し、ど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　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ちらかを揃えるという考え方に気付くことができ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　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るようにする。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◎揃える基準の違いによって、考え方が異なること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　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に気付くことができるようにする。</a:t>
            </a:r>
          </a:p>
        </p:txBody>
      </p:sp>
      <p:sp>
        <p:nvSpPr>
          <p:cNvPr id="16" name="テキスト ボックス 18">
            <a:extLst>
              <a:ext uri="{FF2B5EF4-FFF2-40B4-BE49-F238E27FC236}">
                <a16:creationId xmlns:a16="http://schemas.microsoft.com/office/drawing/2014/main" id="{2AC0B006-C585-E54D-E61A-035A64CFC1B1}"/>
              </a:ext>
            </a:extLst>
          </p:cNvPr>
          <p:cNvSpPr txBox="1"/>
          <p:nvPr/>
        </p:nvSpPr>
        <p:spPr>
          <a:xfrm>
            <a:off x="6629963" y="3378275"/>
            <a:ext cx="2854043" cy="525820"/>
          </a:xfrm>
          <a:prstGeom prst="rect">
            <a:avLst/>
          </a:prstGeom>
          <a:solidFill>
            <a:schemeClr val="lt1"/>
          </a:solidFill>
          <a:ln w="12700" cmpd="sng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000" dirty="0">
                <a:solidFill>
                  <a:schemeClr val="tx1"/>
                </a:solidFill>
                <a:latin typeface="UD デジタル 教科書体 N-R" panose="02020400000000000000" pitchFamily="18" charset="-128"/>
                <a:ea typeface="UD デジタル 教科書体 N-R" panose="02020400000000000000" pitchFamily="18" charset="-128"/>
              </a:rPr>
              <a:t>まとめ：お得な方を選ぶには、１ｇあたりや１</a:t>
            </a:r>
            <a:endParaRPr kumimoji="1" lang="en-US" altLang="ja-JP" sz="1000" dirty="0">
              <a:solidFill>
                <a:schemeClr val="tx1"/>
              </a:solidFill>
              <a:latin typeface="UD デジタル 教科書体 N-R" panose="02020400000000000000" pitchFamily="18" charset="-128"/>
              <a:ea typeface="UD デジタル 教科書体 N-R" panose="02020400000000000000" pitchFamily="18" charset="-128"/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  <a:latin typeface="UD デジタル 教科書体 N-R" panose="02020400000000000000" pitchFamily="18" charset="-128"/>
                <a:ea typeface="UD デジタル 教科書体 N-R" panose="02020400000000000000" pitchFamily="18" charset="-128"/>
              </a:rPr>
              <a:t>　　　　円あたりなど、重さや価格の一方を揃</a:t>
            </a:r>
            <a:endParaRPr kumimoji="1" lang="en-US" altLang="ja-JP" sz="1000" dirty="0">
              <a:solidFill>
                <a:schemeClr val="tx1"/>
              </a:solidFill>
              <a:latin typeface="UD デジタル 教科書体 N-R" panose="02020400000000000000" pitchFamily="18" charset="-128"/>
              <a:ea typeface="UD デジタル 教科書体 N-R" panose="02020400000000000000" pitchFamily="18" charset="-128"/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  <a:latin typeface="UD デジタル 教科書体 N-R" panose="02020400000000000000" pitchFamily="18" charset="-128"/>
                <a:ea typeface="UD デジタル 教科書体 N-R" panose="02020400000000000000" pitchFamily="18" charset="-128"/>
              </a:rPr>
              <a:t>　　　　えると比べられる。</a:t>
            </a:r>
            <a:endParaRPr kumimoji="1" lang="en-US" altLang="ja-JP" sz="1000" dirty="0">
              <a:solidFill>
                <a:schemeClr val="tx1"/>
              </a:solidFill>
              <a:latin typeface="UD デジタル 教科書体 N-R" panose="02020400000000000000" pitchFamily="18" charset="-128"/>
              <a:ea typeface="UD デジタル 教科書体 N-R" panose="020204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B0EF7FD-E4BD-71E3-4E98-ACE1EB18F861}"/>
              </a:ext>
            </a:extLst>
          </p:cNvPr>
          <p:cNvSpPr txBox="1"/>
          <p:nvPr/>
        </p:nvSpPr>
        <p:spPr>
          <a:xfrm>
            <a:off x="420668" y="1917763"/>
            <a:ext cx="187378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kumimoji="1" lang="ja-JP" altLang="en-US" sz="11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〇</a:t>
            </a:r>
          </a:p>
        </p:txBody>
      </p:sp>
    </p:spTree>
    <p:extLst>
      <p:ext uri="{BB962C8B-B14F-4D97-AF65-F5344CB8AC3E}">
        <p14:creationId xmlns:p14="http://schemas.microsoft.com/office/powerpoint/2010/main" val="212496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238B885-2B9A-D220-C10A-0C0BC62AE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81" y="315429"/>
            <a:ext cx="9322905" cy="6331861"/>
          </a:xfrm>
          <a:prstGeom prst="rect">
            <a:avLst/>
          </a:prstGeom>
        </p:spPr>
      </p:pic>
      <p:sp>
        <p:nvSpPr>
          <p:cNvPr id="3" name="テキスト ボックス 25">
            <a:extLst>
              <a:ext uri="{FF2B5EF4-FFF2-40B4-BE49-F238E27FC236}">
                <a16:creationId xmlns:a16="http://schemas.microsoft.com/office/drawing/2014/main" id="{5C380196-D46B-32D1-BBB5-8B613FD71D6D}"/>
              </a:ext>
            </a:extLst>
          </p:cNvPr>
          <p:cNvSpPr txBox="1"/>
          <p:nvPr/>
        </p:nvSpPr>
        <p:spPr>
          <a:xfrm>
            <a:off x="6661632" y="968124"/>
            <a:ext cx="2893766" cy="4033243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36000" tIns="36000" rIns="36000" bIns="3600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「</a:t>
            </a:r>
            <a:r>
              <a:rPr kumimoji="1" lang="en-US" altLang="ja-JP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a</a:t>
            </a: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さんとｂさんの考えは何が違いますか。」</a:t>
            </a:r>
            <a:endParaRPr kumimoji="1" lang="en-US" altLang="ja-JP" sz="1000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☆「何で揃えているか」を全体に問い返し、考え方の　</a:t>
            </a:r>
            <a:endParaRPr kumimoji="1" lang="en-US" altLang="ja-JP" sz="1000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違いを意識できるようにしている。</a:t>
            </a:r>
            <a:endParaRPr kumimoji="1" lang="en-US" altLang="ja-JP" sz="1000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「今日の考え方で大事なことは何でしたか。学習のまとめをグループで話し合いましょう。」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・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値段か重さのどちらかを揃えると求められたね。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・</a:t>
            </a: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何を基準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に揃えるのかが大事なんじゃないかな。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・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１ｇあたりにするということかな。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「クラスログに残したい考え</a:t>
            </a: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方は何ですか。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」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・</a:t>
            </a: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１ｇあたりと１円あたりに揃える方法は残した方がよ</a:t>
            </a:r>
            <a:endParaRPr kumimoji="1" lang="en-US" altLang="ja-JP" sz="1000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　　いな。</a:t>
            </a:r>
            <a:endParaRPr kumimoji="1" lang="en-US" altLang="ja-JP" sz="1000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・</a:t>
            </a: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最小公倍数に揃える方法は残した方がよいかな</a:t>
            </a:r>
            <a:r>
              <a:rPr kumimoji="1" lang="ja-JP" altLang="en-US" sz="1000" dirty="0"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。</a:t>
            </a:r>
            <a:endParaRPr kumimoji="1" lang="en-US" altLang="ja-JP" sz="1000" dirty="0"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dirty="0"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dirty="0"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・</a:t>
            </a: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お得なスナック菓子を見つけるには、１円あたりの値</a:t>
            </a:r>
            <a:endParaRPr kumimoji="1" lang="en-US" altLang="ja-JP" sz="1000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　　段を揃えると求められることが分かりました。</a:t>
            </a:r>
            <a:endParaRPr kumimoji="1" lang="en-US" altLang="ja-JP" sz="1000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・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ｃさんの最小公倍数で考える方法は思いつかかっ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　　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たからすごいと思ったけれど、数が大きくなったら計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　　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算が少し大変そうだと思いました。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-R" panose="02020400000000000000" pitchFamily="18" charset="-128"/>
                <a:ea typeface="UD デジタル 教科書体 N-R" panose="02020400000000000000" pitchFamily="18" charset="-128"/>
              </a:rPr>
              <a:t>・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買い物の時にいつもお得かどうか考えているから、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　　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簡単に考えられました。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00" dirty="0">
              <a:solidFill>
                <a:schemeClr val="dk1"/>
              </a:solidFill>
              <a:effectLst/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</p:txBody>
      </p:sp>
      <p:sp>
        <p:nvSpPr>
          <p:cNvPr id="6" name="テキスト ボックス 4">
            <a:extLst>
              <a:ext uri="{FF2B5EF4-FFF2-40B4-BE49-F238E27FC236}">
                <a16:creationId xmlns:a16="http://schemas.microsoft.com/office/drawing/2014/main" id="{5B8F9C95-3208-490D-7B76-6C64B9378F0D}"/>
              </a:ext>
            </a:extLst>
          </p:cNvPr>
          <p:cNvSpPr txBox="1"/>
          <p:nvPr/>
        </p:nvSpPr>
        <p:spPr>
          <a:xfrm>
            <a:off x="6708342" y="3661269"/>
            <a:ext cx="667351" cy="200551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5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振り返り</a:t>
            </a:r>
          </a:p>
        </p:txBody>
      </p:sp>
      <p:sp>
        <p:nvSpPr>
          <p:cNvPr id="8" name="テキスト ボックス 19">
            <a:extLst>
              <a:ext uri="{FF2B5EF4-FFF2-40B4-BE49-F238E27FC236}">
                <a16:creationId xmlns:a16="http://schemas.microsoft.com/office/drawing/2014/main" id="{DCD096E9-807E-6A10-CC79-B09CF87CDFC7}"/>
              </a:ext>
            </a:extLst>
          </p:cNvPr>
          <p:cNvSpPr txBox="1"/>
          <p:nvPr/>
        </p:nvSpPr>
        <p:spPr>
          <a:xfrm>
            <a:off x="405464" y="1502522"/>
            <a:ext cx="2994191" cy="3085999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「ぱっと見てお得と分かるものはありますか。」</a:t>
            </a:r>
            <a:endParaRPr kumimoji="1" lang="ja-JP" altLang="en-US" sz="1000" dirty="0">
              <a:solidFill>
                <a:schemeClr val="dk1"/>
              </a:solidFill>
              <a:effectLst/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-R" panose="02020400000000000000" pitchFamily="18" charset="-128"/>
                <a:ea typeface="UD デジタル 教科書体 N-R" panose="02020400000000000000" pitchFamily="18" charset="-128"/>
              </a:rPr>
              <a:t>・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①と②は、どちらも重さが</a:t>
            </a:r>
            <a:r>
              <a:rPr kumimoji="1" lang="en-US" altLang="ja-JP" sz="1000" dirty="0">
                <a:solidFill>
                  <a:schemeClr val="dk1"/>
                </a:solidFill>
                <a:effectLst/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80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ｇで価格が違うから、　お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　　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得なのは①です。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-R" panose="02020400000000000000" pitchFamily="18" charset="-128"/>
                <a:ea typeface="UD デジタル 教科書体 N-R" panose="02020400000000000000" pitchFamily="18" charset="-128"/>
              </a:rPr>
              <a:t>・</a:t>
            </a: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②と③は値段が揃っているか</a:t>
            </a:r>
            <a:endParaRPr kumimoji="1" lang="en-US" altLang="ja-JP" sz="1000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　　ら③がお得です。</a:t>
            </a:r>
            <a:endParaRPr kumimoji="1" lang="en-US" altLang="ja-JP" sz="1000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☆どちらかが揃っていることを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　　板書で示す。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「①と③も同じようにできますか。」</a:t>
            </a:r>
            <a:endParaRPr kumimoji="1" lang="en-US" altLang="ja-JP" sz="1000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-R" panose="02020400000000000000" pitchFamily="18" charset="-128"/>
                <a:ea typeface="UD デジタル 教科書体 N-R" panose="02020400000000000000" pitchFamily="18" charset="-128"/>
              </a:rPr>
              <a:t>・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比べられない。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-R" panose="02020400000000000000" pitchFamily="18" charset="-128"/>
                <a:ea typeface="UD デジタル 教科書体 N-R" panose="02020400000000000000" pitchFamily="18" charset="-128"/>
              </a:rPr>
              <a:t>・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価格も重さも揃っていない。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-R" panose="02020400000000000000" pitchFamily="18" charset="-128"/>
                <a:ea typeface="UD デジタル 教科書体 N-R" panose="02020400000000000000" pitchFamily="18" charset="-128"/>
              </a:rPr>
              <a:t>・</a:t>
            </a: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値段を揃えたらできるのではないか。</a:t>
            </a:r>
            <a:endParaRPr kumimoji="1" lang="en-US" altLang="ja-JP" sz="1000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700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-R" panose="02020400000000000000" pitchFamily="18" charset="-128"/>
                <a:ea typeface="UD デジタル 教科書体 N-R" panose="02020400000000000000" pitchFamily="18" charset="-128"/>
              </a:rPr>
              <a:t>・重さか価格が揃っていると比べられる。</a:t>
            </a:r>
            <a:endParaRPr kumimoji="1" lang="en-US" altLang="ja-JP" sz="1000" dirty="0">
              <a:latin typeface="UD デジタル 教科書体 N-R" panose="02020400000000000000" pitchFamily="18" charset="-128"/>
              <a:ea typeface="UD デジタル 教科書体 N-R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-R" panose="02020400000000000000" pitchFamily="18" charset="-128"/>
                <a:ea typeface="UD デジタル 教科書体 N-R" panose="02020400000000000000" pitchFamily="18" charset="-128"/>
              </a:rPr>
              <a:t>・</a:t>
            </a: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重さか価格のどちらかが揃ったら比べられそうだ。</a:t>
            </a:r>
            <a:endParaRPr kumimoji="1" lang="en-US" altLang="ja-JP" sz="1000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-R" panose="02020400000000000000" pitchFamily="18" charset="-128"/>
                <a:ea typeface="UD デジタル 教科書体 N-R" panose="02020400000000000000" pitchFamily="18" charset="-128"/>
              </a:rPr>
              <a:t>・</a:t>
            </a: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計算でできるかな。</a:t>
            </a:r>
            <a:endParaRPr kumimoji="1" lang="en-US" altLang="ja-JP" sz="1000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00" dirty="0">
              <a:solidFill>
                <a:schemeClr val="dk1"/>
              </a:solidFill>
              <a:effectLst/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dirty="0">
              <a:solidFill>
                <a:schemeClr val="dk1"/>
              </a:solidFill>
              <a:effectLst/>
              <a:latin typeface="UD デジタル 教科書体 N-R" panose="02020400000000000000" pitchFamily="18" charset="-128"/>
              <a:ea typeface="UD デジタル 教科書体 N-R" panose="02020400000000000000" pitchFamily="18" charset="-128"/>
              <a:cs typeface="+mn-cs"/>
            </a:endParaRPr>
          </a:p>
        </p:txBody>
      </p:sp>
      <p:sp>
        <p:nvSpPr>
          <p:cNvPr id="9" name="テキスト ボックス 18">
            <a:extLst>
              <a:ext uri="{FF2B5EF4-FFF2-40B4-BE49-F238E27FC236}">
                <a16:creationId xmlns:a16="http://schemas.microsoft.com/office/drawing/2014/main" id="{5F255B31-C241-BB14-2347-5C9542F59D6A}"/>
              </a:ext>
            </a:extLst>
          </p:cNvPr>
          <p:cNvSpPr txBox="1"/>
          <p:nvPr/>
        </p:nvSpPr>
        <p:spPr>
          <a:xfrm>
            <a:off x="431012" y="3533576"/>
            <a:ext cx="2897856" cy="387626"/>
          </a:xfrm>
          <a:prstGeom prst="rect">
            <a:avLst/>
          </a:prstGeom>
          <a:solidFill>
            <a:schemeClr val="lt1"/>
          </a:solidFill>
          <a:ln w="12700" cmpd="sng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000" dirty="0">
                <a:solidFill>
                  <a:schemeClr val="tx1"/>
                </a:solidFill>
                <a:latin typeface="UD デジタル 教科書体 N-R" panose="02020400000000000000" pitchFamily="18" charset="-128"/>
                <a:ea typeface="UD デジタル 教科書体 N-R" panose="02020400000000000000" pitchFamily="18" charset="-128"/>
              </a:rPr>
              <a:t>めあて：お得なスナック菓子を見つけるには、</a:t>
            </a:r>
            <a:endParaRPr kumimoji="1" lang="en-US" altLang="ja-JP" sz="1000" dirty="0">
              <a:solidFill>
                <a:schemeClr val="tx1"/>
              </a:solidFill>
              <a:latin typeface="UD デジタル 教科書体 N-R" panose="02020400000000000000" pitchFamily="18" charset="-128"/>
              <a:ea typeface="UD デジタル 教科書体 N-R" panose="02020400000000000000" pitchFamily="18" charset="-128"/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  <a:latin typeface="UD デジタル 教科書体 N-R" panose="02020400000000000000" pitchFamily="18" charset="-128"/>
                <a:ea typeface="UD デジタル 教科書体 N-R" panose="02020400000000000000" pitchFamily="18" charset="-128"/>
              </a:rPr>
              <a:t>　　　　どうすればよいのだろうか。</a:t>
            </a:r>
            <a:endParaRPr kumimoji="1" lang="en-US" altLang="ja-JP" sz="1000" dirty="0">
              <a:solidFill>
                <a:schemeClr val="tx1"/>
              </a:solidFill>
              <a:latin typeface="UD デジタル 教科書体 N-R" panose="02020400000000000000" pitchFamily="18" charset="-128"/>
              <a:ea typeface="UD デジタル 教科書体 N-R" panose="020204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011513F-0C63-20F1-C713-7364E34718E8}"/>
              </a:ext>
            </a:extLst>
          </p:cNvPr>
          <p:cNvSpPr txBox="1"/>
          <p:nvPr/>
        </p:nvSpPr>
        <p:spPr>
          <a:xfrm>
            <a:off x="413033" y="1019023"/>
            <a:ext cx="2933816" cy="4437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kumimoji="1" lang="ja-JP" altLang="en-US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スナック菓子が三つあります。お得なのはどれでしょう。</a:t>
            </a:r>
          </a:p>
          <a:p>
            <a:pPr>
              <a:lnSpc>
                <a:spcPts val="1400"/>
              </a:lnSpc>
            </a:pPr>
            <a:r>
              <a:rPr kumimoji="1" lang="ja-JP" altLang="en-US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①</a:t>
            </a:r>
            <a:r>
              <a:rPr kumimoji="1" lang="en-US" altLang="ja-JP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160</a:t>
            </a:r>
            <a:r>
              <a:rPr kumimoji="1" lang="ja-JP" altLang="en-US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円で</a:t>
            </a:r>
            <a:r>
              <a:rPr kumimoji="1" lang="en-US" altLang="ja-JP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80</a:t>
            </a:r>
            <a:r>
              <a:rPr kumimoji="1" lang="ja-JP" altLang="en-US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ｇ　②</a:t>
            </a:r>
            <a:r>
              <a:rPr kumimoji="1" lang="en-US" altLang="ja-JP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200</a:t>
            </a:r>
            <a:r>
              <a:rPr kumimoji="1" lang="ja-JP" altLang="en-US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円で</a:t>
            </a:r>
            <a:r>
              <a:rPr kumimoji="1" lang="en-US" altLang="ja-JP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80</a:t>
            </a:r>
            <a:r>
              <a:rPr kumimoji="1" lang="ja-JP" altLang="en-US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ｇ　③</a:t>
            </a:r>
            <a:r>
              <a:rPr kumimoji="1" lang="en-US" altLang="ja-JP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200</a:t>
            </a:r>
            <a:r>
              <a:rPr kumimoji="1" lang="ja-JP" altLang="en-US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円で</a:t>
            </a:r>
            <a:r>
              <a:rPr kumimoji="1" lang="en-US" altLang="ja-JP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100</a:t>
            </a:r>
            <a:r>
              <a:rPr kumimoji="1" lang="ja-JP" altLang="en-US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ｇ</a:t>
            </a:r>
          </a:p>
        </p:txBody>
      </p:sp>
      <p:sp>
        <p:nvSpPr>
          <p:cNvPr id="17" name="テキスト ボックス 18">
            <a:extLst>
              <a:ext uri="{FF2B5EF4-FFF2-40B4-BE49-F238E27FC236}">
                <a16:creationId xmlns:a16="http://schemas.microsoft.com/office/drawing/2014/main" id="{D8DAB7C8-78ED-195F-069E-E82384002FD0}"/>
              </a:ext>
            </a:extLst>
          </p:cNvPr>
          <p:cNvSpPr txBox="1"/>
          <p:nvPr/>
        </p:nvSpPr>
        <p:spPr>
          <a:xfrm>
            <a:off x="6708342" y="2419884"/>
            <a:ext cx="2854043" cy="525820"/>
          </a:xfrm>
          <a:prstGeom prst="rect">
            <a:avLst/>
          </a:prstGeom>
          <a:solidFill>
            <a:schemeClr val="lt1"/>
          </a:solidFill>
          <a:ln w="12700" cmpd="sng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000" dirty="0">
                <a:solidFill>
                  <a:schemeClr val="tx1"/>
                </a:solidFill>
                <a:latin typeface="UD デジタル 教科書体 N-R" panose="02020400000000000000" pitchFamily="18" charset="-128"/>
                <a:ea typeface="UD デジタル 教科書体 N-R" panose="02020400000000000000" pitchFamily="18" charset="-128"/>
              </a:rPr>
              <a:t>まとめ：重さを１ｇあたりに揃えたり、価格を　</a:t>
            </a:r>
            <a:endParaRPr kumimoji="1" lang="en-US" altLang="ja-JP" sz="1000" dirty="0">
              <a:solidFill>
                <a:schemeClr val="tx1"/>
              </a:solidFill>
              <a:latin typeface="UD デジタル 教科書体 N-R" panose="02020400000000000000" pitchFamily="18" charset="-128"/>
              <a:ea typeface="UD デジタル 教科書体 N-R" panose="02020400000000000000" pitchFamily="18" charset="-128"/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  <a:latin typeface="UD デジタル 教科書体 N-R" panose="02020400000000000000" pitchFamily="18" charset="-128"/>
                <a:ea typeface="UD デジタル 教科書体 N-R" panose="02020400000000000000" pitchFamily="18" charset="-128"/>
              </a:rPr>
              <a:t>　　　　１円あたりで揃えたりすると求められ</a:t>
            </a:r>
            <a:endParaRPr kumimoji="1" lang="en-US" altLang="ja-JP" sz="1000" dirty="0">
              <a:solidFill>
                <a:schemeClr val="tx1"/>
              </a:solidFill>
              <a:latin typeface="UD デジタル 教科書体 N-R" panose="02020400000000000000" pitchFamily="18" charset="-128"/>
              <a:ea typeface="UD デジタル 教科書体 N-R" panose="02020400000000000000" pitchFamily="18" charset="-128"/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  <a:latin typeface="UD デジタル 教科書体 N-R" panose="02020400000000000000" pitchFamily="18" charset="-128"/>
                <a:ea typeface="UD デジタル 教科書体 N-R" panose="02020400000000000000" pitchFamily="18" charset="-128"/>
              </a:rPr>
              <a:t>　　　　る。</a:t>
            </a:r>
            <a:endParaRPr kumimoji="1" lang="en-US" altLang="ja-JP" sz="1000" dirty="0">
              <a:solidFill>
                <a:schemeClr val="tx1"/>
              </a:solidFill>
              <a:latin typeface="UD デジタル 教科書体 N-R" panose="02020400000000000000" pitchFamily="18" charset="-128"/>
              <a:ea typeface="UD デジタル 教科書体 N-R" panose="020204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E83BCD6-CDF5-AC02-73B0-02FF1DD732A5}"/>
              </a:ext>
            </a:extLst>
          </p:cNvPr>
          <p:cNvSpPr txBox="1"/>
          <p:nvPr/>
        </p:nvSpPr>
        <p:spPr>
          <a:xfrm>
            <a:off x="384474" y="6054179"/>
            <a:ext cx="187378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kumimoji="1" lang="ja-JP" altLang="en-US" sz="11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◎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973918B-BA18-E6E2-2C30-D73518FDD530}"/>
              </a:ext>
            </a:extLst>
          </p:cNvPr>
          <p:cNvSpPr txBox="1"/>
          <p:nvPr/>
        </p:nvSpPr>
        <p:spPr>
          <a:xfrm>
            <a:off x="384474" y="5743722"/>
            <a:ext cx="187378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kumimoji="1" lang="ja-JP" altLang="en-US" sz="11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△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FAB2344-6D3A-0307-D656-D31CE22AFECA}"/>
              </a:ext>
            </a:extLst>
          </p:cNvPr>
          <p:cNvSpPr txBox="1"/>
          <p:nvPr/>
        </p:nvSpPr>
        <p:spPr>
          <a:xfrm>
            <a:off x="400376" y="6372588"/>
            <a:ext cx="187378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kumimoji="1" lang="ja-JP" altLang="en-US" sz="11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〇</a:t>
            </a:r>
          </a:p>
        </p:txBody>
      </p:sp>
      <p:sp>
        <p:nvSpPr>
          <p:cNvPr id="21" name="テキスト ボックス 29">
            <a:extLst>
              <a:ext uri="{FF2B5EF4-FFF2-40B4-BE49-F238E27FC236}">
                <a16:creationId xmlns:a16="http://schemas.microsoft.com/office/drawing/2014/main" id="{0CC69165-B7AE-5047-E527-FF339E261321}"/>
              </a:ext>
            </a:extLst>
          </p:cNvPr>
          <p:cNvSpPr txBox="1"/>
          <p:nvPr/>
        </p:nvSpPr>
        <p:spPr>
          <a:xfrm>
            <a:off x="3971013" y="5741332"/>
            <a:ext cx="5528728" cy="841101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-R" panose="02020400000000000000" pitchFamily="18" charset="-128"/>
                <a:ea typeface="UD デジタル 教科書体 N-R" panose="02020400000000000000" pitchFamily="18" charset="-128"/>
              </a:rPr>
              <a:t>・重さか価格の一方を揃える</a:t>
            </a:r>
            <a:r>
              <a:rPr kumimoji="1" lang="ja-JP" altLang="en-US" sz="1000" dirty="0"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メージができず困っている児童が多かったので、「例えば、重さを</a:t>
            </a:r>
            <a:endParaRPr kumimoji="1" lang="en-US" altLang="ja-JP" sz="1000" dirty="0"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　何で揃えますか。」などと問いかけて例を引き出したり、ヒントとして示すなど、自力解決の</a:t>
            </a:r>
            <a:endParaRPr kumimoji="1" lang="en-US" altLang="ja-JP" sz="1000" dirty="0"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　様子に合わせて必要な見方・考え方を再度確認できる手立てを講じるようにしたい。</a:t>
            </a:r>
            <a:endParaRPr kumimoji="1" lang="en-US" altLang="ja-JP" sz="1000" dirty="0"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・１あたりで考える方法と最小公倍数で考える方法が出てきたので、どの揃え方がいつでも使え</a:t>
            </a:r>
            <a:endParaRPr kumimoji="1" lang="en-US" altLang="ja-JP" sz="1000" dirty="0"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　そうかということを吟味する時間を次時以降設定したい。</a:t>
            </a:r>
            <a:endParaRPr kumimoji="1" lang="en-US" altLang="ja-JP" sz="1000" dirty="0"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50" dirty="0">
              <a:solidFill>
                <a:schemeClr val="dk1"/>
              </a:solidFill>
              <a:effectLst/>
              <a:latin typeface="UD Digi Kyokasho NK-R" panose="02020400000000000000" pitchFamily="18" charset="-128"/>
              <a:ea typeface="UD Digi Kyokasho NK-R" panose="02020400000000000000" pitchFamily="18" charset="-128"/>
              <a:cs typeface="+mn-cs"/>
            </a:endParaRPr>
          </a:p>
        </p:txBody>
      </p:sp>
      <p:sp>
        <p:nvSpPr>
          <p:cNvPr id="22" name="テキスト ボックス 18">
            <a:extLst>
              <a:ext uri="{FF2B5EF4-FFF2-40B4-BE49-F238E27FC236}">
                <a16:creationId xmlns:a16="http://schemas.microsoft.com/office/drawing/2014/main" id="{65BE7E00-8508-268B-4E9F-729948F6140B}"/>
              </a:ext>
            </a:extLst>
          </p:cNvPr>
          <p:cNvSpPr txBox="1"/>
          <p:nvPr/>
        </p:nvSpPr>
        <p:spPr>
          <a:xfrm>
            <a:off x="431012" y="4570274"/>
            <a:ext cx="2897856" cy="387626"/>
          </a:xfrm>
          <a:prstGeom prst="rect">
            <a:avLst/>
          </a:prstGeom>
          <a:solidFill>
            <a:schemeClr val="lt1"/>
          </a:solidFill>
          <a:ln w="12700" cmpd="sng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000" dirty="0">
                <a:solidFill>
                  <a:schemeClr val="tx1"/>
                </a:solidFill>
                <a:latin typeface="UD デジタル 教科書体 N-R" panose="02020400000000000000" pitchFamily="18" charset="-128"/>
                <a:ea typeface="UD デジタル 教科書体 N-R" panose="02020400000000000000" pitchFamily="18" charset="-128"/>
              </a:rPr>
              <a:t>めあて（つけたし）</a:t>
            </a:r>
            <a:endParaRPr kumimoji="1" lang="en-US" altLang="ja-JP" sz="1000" dirty="0">
              <a:solidFill>
                <a:schemeClr val="tx1"/>
              </a:solidFill>
              <a:latin typeface="UD デジタル 教科書体 N-R" panose="02020400000000000000" pitchFamily="18" charset="-128"/>
              <a:ea typeface="UD デジタル 教科書体 N-R" panose="02020400000000000000" pitchFamily="18" charset="-128"/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  <a:latin typeface="UD デジタル 教科書体 N-R" panose="02020400000000000000" pitchFamily="18" charset="-128"/>
                <a:ea typeface="UD デジタル 教科書体 N-R" panose="02020400000000000000" pitchFamily="18" charset="-128"/>
              </a:rPr>
              <a:t>重さ・価格はどのように揃えるのかな。</a:t>
            </a:r>
            <a:endParaRPr kumimoji="1" lang="en-US" altLang="ja-JP" sz="1000" dirty="0">
              <a:solidFill>
                <a:schemeClr val="tx1"/>
              </a:solidFill>
              <a:latin typeface="UD デジタル 教科書体 N-R" panose="02020400000000000000" pitchFamily="18" charset="-128"/>
              <a:ea typeface="UD デジタル 教科書体 N-R" panose="02020400000000000000" pitchFamily="18" charset="-128"/>
            </a:endParaRPr>
          </a:p>
        </p:txBody>
      </p:sp>
      <p:sp>
        <p:nvSpPr>
          <p:cNvPr id="28" name="テキスト ボックス 25">
            <a:extLst>
              <a:ext uri="{FF2B5EF4-FFF2-40B4-BE49-F238E27FC236}">
                <a16:creationId xmlns:a16="http://schemas.microsoft.com/office/drawing/2014/main" id="{69B19690-43C1-E8C6-E750-6322337190A9}"/>
              </a:ext>
            </a:extLst>
          </p:cNvPr>
          <p:cNvSpPr txBox="1"/>
          <p:nvPr/>
        </p:nvSpPr>
        <p:spPr>
          <a:xfrm>
            <a:off x="3455281" y="1000635"/>
            <a:ext cx="3079908" cy="402458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36000" tIns="36000" rIns="36000" bIns="3600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-R" panose="02020400000000000000" pitchFamily="18" charset="-128"/>
                <a:ea typeface="UD デジタル 教科書体 N-R" panose="02020400000000000000" pitchFamily="18" charset="-128"/>
              </a:rPr>
              <a:t>・</a:t>
            </a: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「揃える」のイメージがつかめず、自力解決が進まない</a:t>
            </a:r>
            <a:endParaRPr kumimoji="1" lang="en-US" altLang="ja-JP" sz="1000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　　児童がいる。</a:t>
            </a:r>
            <a:endParaRPr kumimoji="1" lang="en-US" altLang="ja-JP" sz="1000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-R" panose="02020400000000000000" pitchFamily="18" charset="-128"/>
                <a:ea typeface="UD デジタル 教科書体 N-R" panose="02020400000000000000" pitchFamily="18" charset="-128"/>
              </a:rPr>
              <a:t>・</a:t>
            </a: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タブレット上の共有画面を見て、友達の考えを参考に解</a:t>
            </a:r>
            <a:endParaRPr kumimoji="1" lang="en-US" altLang="ja-JP" sz="1000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　　決しようとしている。</a:t>
            </a:r>
            <a:endParaRPr kumimoji="1" lang="en-US" altLang="ja-JP" sz="1000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【</a:t>
            </a: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困ったことを解決する自由交流（自力解決後半）</a:t>
            </a:r>
            <a:r>
              <a:rPr kumimoji="1" lang="en-US" altLang="ja-JP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】</a:t>
            </a:r>
          </a:p>
          <a:p>
            <a:pPr marL="0" marR="0" lvl="0" indent="0" algn="l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-R" panose="02020400000000000000" pitchFamily="18" charset="-128"/>
                <a:ea typeface="UD デジタル 教科書体 N-R" panose="02020400000000000000" pitchFamily="18" charset="-128"/>
              </a:rPr>
              <a:t>・</a:t>
            </a: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「揃える」ってどういうことか分からないから教えて。</a:t>
            </a:r>
          </a:p>
          <a:p>
            <a:pPr marL="0" marR="0" lvl="0" indent="0" algn="l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-R" panose="02020400000000000000" pitchFamily="18" charset="-128"/>
                <a:ea typeface="UD デジタル 教科書体 N-R" panose="02020400000000000000" pitchFamily="18" charset="-128"/>
              </a:rPr>
              <a:t>・</a:t>
            </a:r>
            <a:r>
              <a:rPr kumimoji="1" lang="en-US" altLang="ja-JP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160÷80</a:t>
            </a: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をしたら１ｇ２円と分かるよ。</a:t>
            </a:r>
            <a:endParaRPr kumimoji="1" lang="en-US" altLang="ja-JP" sz="1000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-R" panose="02020400000000000000" pitchFamily="18" charset="-128"/>
                <a:ea typeface="UD デジタル 教科書体 N-R" panose="02020400000000000000" pitchFamily="18" charset="-128"/>
              </a:rPr>
              <a:t>・</a:t>
            </a: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平均の考え方で１ｇあたりの価格が求められるよ。</a:t>
            </a:r>
            <a:endParaRPr kumimoji="1" lang="en-US" altLang="ja-JP" sz="1000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☆タブレット端末上の考えを見て、友達に解決方法を聞い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　　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ている。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☆指導者は机間指導で「何で揃えたの。」「１ｇで揃えた</a:t>
            </a:r>
            <a:endParaRPr kumimoji="1" lang="en-US" altLang="ja-JP" sz="1000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　　ということだね。」と何で揃えたのか意識できるようにし</a:t>
            </a:r>
            <a:endParaRPr kumimoji="1" lang="en-US" altLang="ja-JP" sz="1000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　　ている。</a:t>
            </a:r>
            <a:endParaRPr kumimoji="1" lang="en-US" altLang="ja-JP" sz="1000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【</a:t>
            </a: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友達の考え方を知る自由交流</a:t>
            </a:r>
            <a:r>
              <a:rPr kumimoji="1" lang="en-US" altLang="ja-JP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】</a:t>
            </a:r>
          </a:p>
          <a:p>
            <a:pPr marL="0" marR="0" lvl="0" indent="0" algn="l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「他の人の考えを見て、</a:t>
            </a:r>
            <a:r>
              <a:rPr kumimoji="1" lang="en-US" altLang="ja-JP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『</a:t>
            </a: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いいね</a:t>
            </a:r>
            <a:r>
              <a:rPr kumimoji="1" lang="en-US" altLang="ja-JP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』『</a:t>
            </a: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なるほど</a:t>
            </a:r>
            <a:r>
              <a:rPr kumimoji="1" lang="en-US" altLang="ja-JP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』</a:t>
            </a: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と思ったこと</a:t>
            </a:r>
            <a:endParaRPr kumimoji="1" lang="en-US" altLang="ja-JP" sz="1000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を交流しましょう。」</a:t>
            </a:r>
            <a:endParaRPr kumimoji="1" lang="en-US" altLang="ja-JP" sz="1000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-R" panose="02020400000000000000" pitchFamily="18" charset="-128"/>
                <a:ea typeface="UD デジタル 教科書体 N-R" panose="02020400000000000000" pitchFamily="18" charset="-128"/>
              </a:rPr>
              <a:t>・</a:t>
            </a:r>
            <a:r>
              <a:rPr kumimoji="1" lang="en-US" altLang="ja-JP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(</a:t>
            </a: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最小公倍数で考えた児童の考えを聞き</a:t>
            </a:r>
            <a:r>
              <a:rPr kumimoji="1" lang="en-US" altLang="ja-JP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)</a:t>
            </a: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どちらの価格</a:t>
            </a:r>
            <a:endParaRPr kumimoji="1" lang="en-US" altLang="ja-JP" sz="1000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　　も</a:t>
            </a:r>
            <a:r>
              <a:rPr kumimoji="1" lang="en-US" altLang="ja-JP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800</a:t>
            </a: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円にして考えたのだね。</a:t>
            </a:r>
            <a:endParaRPr kumimoji="1" lang="en-US" altLang="ja-JP" sz="1000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-R" panose="02020400000000000000" pitchFamily="18" charset="-128"/>
                <a:ea typeface="UD デジタル 教科書体 N-R" panose="02020400000000000000" pitchFamily="18" charset="-128"/>
              </a:rPr>
              <a:t>・</a:t>
            </a:r>
            <a:r>
              <a:rPr kumimoji="1" lang="en-US" altLang="ja-JP" sz="1000" dirty="0">
                <a:solidFill>
                  <a:schemeClr val="dk1"/>
                </a:solidFill>
                <a:effectLst/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a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さんの考え方は、計算で簡単に求められたよ。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defTabSz="914400">
              <a:lnSpc>
                <a:spcPts val="1200"/>
              </a:lnSpc>
              <a:defRPr/>
            </a:pPr>
            <a:r>
              <a:rPr kumimoji="1" lang="en-US" altLang="ja-JP" sz="1000" dirty="0">
                <a:solidFill>
                  <a:schemeClr val="dk1"/>
                </a:solidFill>
                <a:effectLst/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【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全体交流</a:t>
            </a:r>
            <a:r>
              <a:rPr kumimoji="1" lang="en-US" altLang="ja-JP" sz="1000" dirty="0">
                <a:solidFill>
                  <a:schemeClr val="dk1"/>
                </a:solidFill>
                <a:effectLst/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】</a:t>
            </a:r>
          </a:p>
          <a:p>
            <a:pPr defTabSz="914400">
              <a:lnSpc>
                <a:spcPts val="1200"/>
              </a:lnSpc>
              <a:defRPr/>
            </a:pP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「自分の考えでも、友達の</a:t>
            </a:r>
            <a:r>
              <a:rPr kumimoji="1" lang="en-US" altLang="ja-JP" sz="1000" dirty="0">
                <a:solidFill>
                  <a:schemeClr val="dk1"/>
                </a:solidFill>
                <a:effectLst/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『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なるほど</a:t>
            </a:r>
            <a:r>
              <a:rPr kumimoji="1" lang="en-US" altLang="ja-JP" sz="1000" dirty="0">
                <a:solidFill>
                  <a:schemeClr val="dk1"/>
                </a:solidFill>
                <a:effectLst/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』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と思った考えでもよ　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defTabSz="914400">
              <a:lnSpc>
                <a:spcPts val="1200"/>
              </a:lnSpc>
              <a:defRPr/>
            </a:pP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　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いので教えてください。」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-R" panose="02020400000000000000" pitchFamily="18" charset="-128"/>
                <a:ea typeface="UD デジタル 教科書体 N-R" panose="02020400000000000000" pitchFamily="18" charset="-128"/>
              </a:rPr>
              <a:t>・</a:t>
            </a:r>
            <a:r>
              <a:rPr kumimoji="1" lang="en-US" altLang="ja-JP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a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さんの考えが１ｇあたりで揃えていて分かりやすかった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　　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です。</a:t>
            </a: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-R" panose="02020400000000000000" pitchFamily="18" charset="-128"/>
                <a:ea typeface="UD デジタル 教科書体 N-R" panose="02020400000000000000" pitchFamily="18" charset="-128"/>
              </a:rPr>
              <a:t>・</a:t>
            </a: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どちらも１円あたりの重さを求めて考えました。</a:t>
            </a:r>
          </a:p>
          <a:p>
            <a:pPr marL="0" marR="0" lvl="0" indent="0" algn="l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latin typeface="UD デジタル 教科書体 N-R" panose="02020400000000000000" pitchFamily="18" charset="-128"/>
                <a:ea typeface="UD デジタル 教科書体 N-R" panose="02020400000000000000" pitchFamily="18" charset="-128"/>
              </a:rPr>
              <a:t>・</a:t>
            </a: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価格を</a:t>
            </a:r>
            <a:r>
              <a:rPr kumimoji="1" lang="en-US" altLang="ja-JP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800</a:t>
            </a:r>
            <a:r>
              <a:rPr kumimoji="1"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円にそろえて考えました。</a:t>
            </a:r>
          </a:p>
          <a:p>
            <a:pPr marL="0" marR="0" lvl="0" indent="0" algn="l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dirty="0">
              <a:solidFill>
                <a:schemeClr val="dk1"/>
              </a:solidFill>
              <a:effectLst/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DF73751A-7F5A-7B68-F07C-E8DDDE692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708" y="1891607"/>
            <a:ext cx="1228160" cy="78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5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1534</Words>
  <Application>Microsoft Office PowerPoint</Application>
  <PresentationFormat>A4 210 x 297 mm</PresentationFormat>
  <Paragraphs>160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UD デジタル 教科書体 NK</vt:lpstr>
      <vt:lpstr>UD Digi Kyokasho NK-R</vt:lpstr>
      <vt:lpstr>UD デジタル 教科書体 NP</vt:lpstr>
      <vt:lpstr>UD デジタル 教科書体 N-R</vt:lpstr>
      <vt:lpstr>游ゴシック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2026-03-12T01:13:16Z</dcterms:created>
  <dcterms:modified xsi:type="dcterms:W3CDTF">2026-03-12T01:13:31Z</dcterms:modified>
</cp:coreProperties>
</file>