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65" r:id="rId2"/>
    <p:sldId id="266" r:id="rId3"/>
  </p:sldIdLst>
  <p:sldSz cx="9906000" cy="6858000" type="A4"/>
  <p:notesSz cx="7104063" cy="10234613"/>
  <p:defaultTextStyle>
    <a:defPPr>
      <a:defRPr lang="en-US"/>
    </a:defPPr>
    <a:lvl1pPr marL="0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1pPr>
    <a:lvl2pPr marL="256581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2pPr>
    <a:lvl3pPr marL="513161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3pPr>
    <a:lvl4pPr marL="769742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4pPr>
    <a:lvl5pPr marL="1026323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5pPr>
    <a:lvl6pPr marL="1282903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6pPr>
    <a:lvl7pPr marL="1539484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7pPr>
    <a:lvl8pPr marL="1796064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8pPr>
    <a:lvl9pPr marL="2052645" algn="l" defTabSz="256581" rtl="0" eaLnBrk="1" latinLnBrk="0" hangingPunct="1">
      <a:defRPr sz="10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0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237" cy="512584"/>
          </a:xfrm>
          <a:prstGeom prst="rect">
            <a:avLst/>
          </a:prstGeom>
        </p:spPr>
        <p:txBody>
          <a:bodyPr vert="horz" lIns="65603" tIns="32803" rIns="65603" bIns="32803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541" y="0"/>
            <a:ext cx="3079380" cy="512584"/>
          </a:xfrm>
          <a:prstGeom prst="rect">
            <a:avLst/>
          </a:prstGeom>
        </p:spPr>
        <p:txBody>
          <a:bodyPr vert="horz" lIns="65603" tIns="32803" rIns="65603" bIns="32803" rtlCol="0"/>
          <a:lstStyle>
            <a:lvl1pPr algn="r">
              <a:defRPr sz="800"/>
            </a:lvl1pPr>
          </a:lstStyle>
          <a:p>
            <a:fld id="{625418B7-C8B2-4F6E-96B0-9CDBB926B48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58863" y="1279525"/>
            <a:ext cx="498633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5603" tIns="32803" rIns="65603" bIns="328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978" y="4925797"/>
            <a:ext cx="5683250" cy="4029063"/>
          </a:xfrm>
          <a:prstGeom prst="rect">
            <a:avLst/>
          </a:prstGeom>
        </p:spPr>
        <p:txBody>
          <a:bodyPr vert="horz" lIns="65603" tIns="32803" rIns="65603" bIns="328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2029"/>
            <a:ext cx="3078237" cy="512584"/>
          </a:xfrm>
          <a:prstGeom prst="rect">
            <a:avLst/>
          </a:prstGeom>
        </p:spPr>
        <p:txBody>
          <a:bodyPr vert="horz" lIns="65603" tIns="32803" rIns="65603" bIns="32803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541" y="9722029"/>
            <a:ext cx="3079380" cy="512584"/>
          </a:xfrm>
          <a:prstGeom prst="rect">
            <a:avLst/>
          </a:prstGeom>
        </p:spPr>
        <p:txBody>
          <a:bodyPr vert="horz" lIns="65603" tIns="32803" rIns="65603" bIns="32803" rtlCol="0" anchor="b"/>
          <a:lstStyle>
            <a:lvl1pPr algn="r">
              <a:defRPr sz="800"/>
            </a:lvl1pPr>
          </a:lstStyle>
          <a:p>
            <a:fld id="{39CFCC7E-951F-42CD-8790-A383304C9E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588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1pPr>
    <a:lvl2pPr marL="359213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2pPr>
    <a:lvl3pPr marL="718426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3pPr>
    <a:lvl4pPr marL="1077639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4pPr>
    <a:lvl5pPr marL="1436852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5pPr>
    <a:lvl6pPr marL="1796064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6pPr>
    <a:lvl7pPr marL="2155277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7pPr>
    <a:lvl8pPr marL="2514490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8pPr>
    <a:lvl9pPr marL="2873703" algn="l" defTabSz="718426" rtl="0" eaLnBrk="1" latinLnBrk="0" hangingPunct="1">
      <a:defRPr kumimoji="1" sz="9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4"/>
            <a:ext cx="84201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68" indent="0" algn="ctr">
              <a:buNone/>
              <a:defRPr sz="1125"/>
            </a:lvl2pPr>
            <a:lvl3pPr marL="514336" indent="0" algn="ctr">
              <a:buNone/>
              <a:defRPr sz="1012"/>
            </a:lvl3pPr>
            <a:lvl4pPr marL="771504" indent="0" algn="ctr">
              <a:buNone/>
              <a:defRPr sz="900"/>
            </a:lvl4pPr>
            <a:lvl5pPr marL="1028673" indent="0" algn="ctr">
              <a:buNone/>
              <a:defRPr sz="900"/>
            </a:lvl5pPr>
            <a:lvl6pPr marL="1285841" indent="0" algn="ctr">
              <a:buNone/>
              <a:defRPr sz="900"/>
            </a:lvl6pPr>
            <a:lvl7pPr marL="1543009" indent="0" algn="ctr">
              <a:buNone/>
              <a:defRPr sz="900"/>
            </a:lvl7pPr>
            <a:lvl8pPr marL="1800177" indent="0" algn="ctr">
              <a:buNone/>
              <a:defRPr sz="900"/>
            </a:lvl8pPr>
            <a:lvl9pPr marL="2057345" indent="0" algn="ctr">
              <a:buNone/>
              <a:defRPr sz="9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859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55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701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33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68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36" indent="0">
              <a:buNone/>
              <a:defRPr sz="1012">
                <a:solidFill>
                  <a:schemeClr val="tx1">
                    <a:tint val="82000"/>
                  </a:schemeClr>
                </a:solidFill>
              </a:defRPr>
            </a:lvl3pPr>
            <a:lvl4pPr marL="771504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673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41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09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177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34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91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60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8" indent="0">
              <a:buNone/>
              <a:defRPr sz="1125" b="1"/>
            </a:lvl2pPr>
            <a:lvl3pPr marL="514336" indent="0">
              <a:buNone/>
              <a:defRPr sz="1012" b="1"/>
            </a:lvl3pPr>
            <a:lvl4pPr marL="771504" indent="0">
              <a:buNone/>
              <a:defRPr sz="900" b="1"/>
            </a:lvl4pPr>
            <a:lvl5pPr marL="1028673" indent="0">
              <a:buNone/>
              <a:defRPr sz="900" b="1"/>
            </a:lvl5pPr>
            <a:lvl6pPr marL="1285841" indent="0">
              <a:buNone/>
              <a:defRPr sz="900" b="1"/>
            </a:lvl6pPr>
            <a:lvl7pPr marL="1543009" indent="0">
              <a:buNone/>
              <a:defRPr sz="900" b="1"/>
            </a:lvl7pPr>
            <a:lvl8pPr marL="1800177" indent="0">
              <a:buNone/>
              <a:defRPr sz="900" b="1"/>
            </a:lvl8pPr>
            <a:lvl9pPr marL="2057345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8" indent="0">
              <a:buNone/>
              <a:defRPr sz="1125" b="1"/>
            </a:lvl2pPr>
            <a:lvl3pPr marL="514336" indent="0">
              <a:buNone/>
              <a:defRPr sz="1012" b="1"/>
            </a:lvl3pPr>
            <a:lvl4pPr marL="771504" indent="0">
              <a:buNone/>
              <a:defRPr sz="900" b="1"/>
            </a:lvl4pPr>
            <a:lvl5pPr marL="1028673" indent="0">
              <a:buNone/>
              <a:defRPr sz="900" b="1"/>
            </a:lvl5pPr>
            <a:lvl6pPr marL="1285841" indent="0">
              <a:buNone/>
              <a:defRPr sz="900" b="1"/>
            </a:lvl6pPr>
            <a:lvl7pPr marL="1543009" indent="0">
              <a:buNone/>
              <a:defRPr sz="900" b="1"/>
            </a:lvl7pPr>
            <a:lvl8pPr marL="1800177" indent="0">
              <a:buNone/>
              <a:defRPr sz="900" b="1"/>
            </a:lvl8pPr>
            <a:lvl9pPr marL="2057345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5"/>
            <a:ext cx="421134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5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09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46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8" indent="0">
              <a:buNone/>
              <a:defRPr sz="787"/>
            </a:lvl2pPr>
            <a:lvl3pPr marL="514336" indent="0">
              <a:buNone/>
              <a:defRPr sz="675"/>
            </a:lvl3pPr>
            <a:lvl4pPr marL="771504" indent="0">
              <a:buNone/>
              <a:defRPr sz="562"/>
            </a:lvl4pPr>
            <a:lvl5pPr marL="1028673" indent="0">
              <a:buNone/>
              <a:defRPr sz="562"/>
            </a:lvl5pPr>
            <a:lvl6pPr marL="1285841" indent="0">
              <a:buNone/>
              <a:defRPr sz="562"/>
            </a:lvl6pPr>
            <a:lvl7pPr marL="1543009" indent="0">
              <a:buNone/>
              <a:defRPr sz="562"/>
            </a:lvl7pPr>
            <a:lvl8pPr marL="1800177" indent="0">
              <a:buNone/>
              <a:defRPr sz="562"/>
            </a:lvl8pPr>
            <a:lvl9pPr marL="2057345" indent="0">
              <a:buNone/>
              <a:defRPr sz="5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43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68" indent="0">
              <a:buNone/>
              <a:defRPr sz="1575"/>
            </a:lvl2pPr>
            <a:lvl3pPr marL="514336" indent="0">
              <a:buNone/>
              <a:defRPr sz="1350"/>
            </a:lvl3pPr>
            <a:lvl4pPr marL="771504" indent="0">
              <a:buNone/>
              <a:defRPr sz="1125"/>
            </a:lvl4pPr>
            <a:lvl5pPr marL="1028673" indent="0">
              <a:buNone/>
              <a:defRPr sz="1125"/>
            </a:lvl5pPr>
            <a:lvl6pPr marL="1285841" indent="0">
              <a:buNone/>
              <a:defRPr sz="1125"/>
            </a:lvl6pPr>
            <a:lvl7pPr marL="1543009" indent="0">
              <a:buNone/>
              <a:defRPr sz="1125"/>
            </a:lvl7pPr>
            <a:lvl8pPr marL="1800177" indent="0">
              <a:buNone/>
              <a:defRPr sz="1125"/>
            </a:lvl8pPr>
            <a:lvl9pPr marL="2057345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8" indent="0">
              <a:buNone/>
              <a:defRPr sz="787"/>
            </a:lvl2pPr>
            <a:lvl3pPr marL="514336" indent="0">
              <a:buNone/>
              <a:defRPr sz="675"/>
            </a:lvl3pPr>
            <a:lvl4pPr marL="771504" indent="0">
              <a:buNone/>
              <a:defRPr sz="562"/>
            </a:lvl4pPr>
            <a:lvl5pPr marL="1028673" indent="0">
              <a:buNone/>
              <a:defRPr sz="562"/>
            </a:lvl5pPr>
            <a:lvl6pPr marL="1285841" indent="0">
              <a:buNone/>
              <a:defRPr sz="562"/>
            </a:lvl6pPr>
            <a:lvl7pPr marL="1543009" indent="0">
              <a:buNone/>
              <a:defRPr sz="562"/>
            </a:lvl7pPr>
            <a:lvl8pPr marL="1800177" indent="0">
              <a:buNone/>
              <a:defRPr sz="562"/>
            </a:lvl8pPr>
            <a:lvl9pPr marL="2057345" indent="0">
              <a:buNone/>
              <a:defRPr sz="5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25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DF00E2-6FC0-42C0-85B1-F967B39DB362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3A876-E4A3-45D5-AAF8-2A225F632A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35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36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4" indent="-128584" algn="l" defTabSz="51433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52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20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088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157257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414425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3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1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185929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1pPr>
      <a:lvl2pPr marL="257168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2pPr>
      <a:lvl3pPr marL="514336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3pPr>
      <a:lvl4pPr marL="771504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3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1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543009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800177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5" algn="l" defTabSz="514336" rtl="0" eaLnBrk="1" latinLnBrk="0" hangingPunct="1">
        <a:defRPr kumimoji="1" sz="10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1C1D77C-79EE-9B5D-4627-6FFBC61F0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41" y="196464"/>
            <a:ext cx="9189389" cy="6432804"/>
          </a:xfrm>
          <a:prstGeom prst="rect">
            <a:avLst/>
          </a:prstGeom>
        </p:spPr>
      </p:pic>
      <p:sp>
        <p:nvSpPr>
          <p:cNvPr id="11" name="テキスト ボックス 25">
            <a:extLst>
              <a:ext uri="{FF2B5EF4-FFF2-40B4-BE49-F238E27FC236}">
                <a16:creationId xmlns:a16="http://schemas.microsoft.com/office/drawing/2014/main" id="{A90C1508-C3C5-4DBE-AAF0-FCE6E954ED7F}"/>
              </a:ext>
            </a:extLst>
          </p:cNvPr>
          <p:cNvSpPr txBox="1"/>
          <p:nvPr/>
        </p:nvSpPr>
        <p:spPr>
          <a:xfrm>
            <a:off x="6590240" y="3036795"/>
            <a:ext cx="2893766" cy="353098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36000" rIns="36000" bIns="3600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</a:t>
            </a: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(     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）部分についてペアで何が入るか話し合い、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場合の数の求め方について自分の考えをノート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にまとめられるようにする。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考え方を生かして、適用問題に取り組む。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◎新たに気付いた考え方や、どのような時に樹形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図の考え方が使えそうかを問いかけ、生活での　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活用を意識できるようにする。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・〇〇さんのように、始めを固定して考えると簡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単に考えられた。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・遊びの順番を考えるときに使えそうだ。</a:t>
            </a:r>
          </a:p>
        </p:txBody>
      </p:sp>
      <p:sp>
        <p:nvSpPr>
          <p:cNvPr id="25" name="テキスト ボックス 19">
            <a:extLst>
              <a:ext uri="{FF2B5EF4-FFF2-40B4-BE49-F238E27FC236}">
                <a16:creationId xmlns:a16="http://schemas.microsoft.com/office/drawing/2014/main" id="{2BC9F399-D0A4-4DBF-8189-F15FB567BA6A}"/>
              </a:ext>
            </a:extLst>
          </p:cNvPr>
          <p:cNvSpPr txBox="1"/>
          <p:nvPr/>
        </p:nvSpPr>
        <p:spPr>
          <a:xfrm>
            <a:off x="403820" y="3751732"/>
            <a:ext cx="2994191" cy="1070850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４つの乗り物に乗る順番をわざと重なりがあるように並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べる。</a:t>
            </a: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乗り物の名前をフルネームで書き、「時間がかかる」と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思えるようにする。</a:t>
            </a: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全部調べるのはややこしそう。</a:t>
            </a: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思いつくままに書いていてはうまくいかないな。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dirty="0">
              <a:solidFill>
                <a:schemeClr val="dk1"/>
              </a:solidFill>
              <a:effectLst/>
              <a:latin typeface="UD デジタル 教科書体 N-R" panose="02020400000000000000" pitchFamily="18" charset="-128"/>
              <a:ea typeface="UD デジタル 教科書体 N-R" panose="02020400000000000000" pitchFamily="18" charset="-128"/>
              <a:cs typeface="+mn-cs"/>
            </a:endParaRPr>
          </a:p>
        </p:txBody>
      </p:sp>
      <p:sp>
        <p:nvSpPr>
          <p:cNvPr id="26" name="テキスト ボックス 18">
            <a:extLst>
              <a:ext uri="{FF2B5EF4-FFF2-40B4-BE49-F238E27FC236}">
                <a16:creationId xmlns:a16="http://schemas.microsoft.com/office/drawing/2014/main" id="{5416FDB6-DCC7-4298-8850-7322A07DA7A9}"/>
              </a:ext>
            </a:extLst>
          </p:cNvPr>
          <p:cNvSpPr txBox="1"/>
          <p:nvPr/>
        </p:nvSpPr>
        <p:spPr>
          <a:xfrm>
            <a:off x="452472" y="4874269"/>
            <a:ext cx="2897856" cy="411496"/>
          </a:xfrm>
          <a:prstGeom prst="rect">
            <a:avLst/>
          </a:prstGeom>
          <a:solidFill>
            <a:schemeClr val="lt1"/>
          </a:solidFill>
          <a:ln w="12700" cmpd="sng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めあて：どうすれば、４つの乗り物に乗る順番　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　　　　を簡単に落ちなく求められるだろう。</a:t>
            </a:r>
          </a:p>
        </p:txBody>
      </p:sp>
      <p:sp>
        <p:nvSpPr>
          <p:cNvPr id="27" name="テキスト ボックス 29">
            <a:extLst>
              <a:ext uri="{FF2B5EF4-FFF2-40B4-BE49-F238E27FC236}">
                <a16:creationId xmlns:a16="http://schemas.microsoft.com/office/drawing/2014/main" id="{D6C2667A-3A52-4C7B-905B-8660C5B90D0F}"/>
              </a:ext>
            </a:extLst>
          </p:cNvPr>
          <p:cNvSpPr txBox="1"/>
          <p:nvPr/>
        </p:nvSpPr>
        <p:spPr>
          <a:xfrm>
            <a:off x="398914" y="5366617"/>
            <a:ext cx="2994191" cy="668420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ゴーカートは「ゴ」などにするとすっきり表せそうだ。</a:t>
            </a: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表や図にして考えたらどうだろう。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dirty="0">
              <a:solidFill>
                <a:schemeClr val="dk1"/>
              </a:solidFill>
              <a:effectLst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dirty="0">
              <a:solidFill>
                <a:schemeClr val="dk1"/>
              </a:solidFill>
              <a:effectLst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9000179-BA35-6277-B92C-29E1F82CDBE1}"/>
              </a:ext>
            </a:extLst>
          </p:cNvPr>
          <p:cNvSpPr txBox="1"/>
          <p:nvPr/>
        </p:nvSpPr>
        <p:spPr>
          <a:xfrm>
            <a:off x="4683321" y="433157"/>
            <a:ext cx="4854715" cy="323165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並べ方が何通りあるかについて、落ちや重なりがないように調べる方法を理解している。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FF34640-CB4D-EBF9-6D3C-CA47243B3D06}"/>
              </a:ext>
            </a:extLst>
          </p:cNvPr>
          <p:cNvSpPr txBox="1"/>
          <p:nvPr/>
        </p:nvSpPr>
        <p:spPr>
          <a:xfrm>
            <a:off x="4678549" y="196464"/>
            <a:ext cx="485948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場合の数</a:t>
            </a:r>
            <a:r>
              <a:rPr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大日本図書</a:t>
            </a:r>
            <a:r>
              <a:rPr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)【</a:t>
            </a:r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第１時</a:t>
            </a:r>
            <a:r>
              <a:rPr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/</a:t>
            </a:r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全８時間</a:t>
            </a:r>
            <a:r>
              <a:rPr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lang="ja-JP" altLang="en-US" sz="105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CFF52FC-D501-0095-9E3C-F9342DC598FB}"/>
              </a:ext>
            </a:extLst>
          </p:cNvPr>
          <p:cNvSpPr txBox="1"/>
          <p:nvPr/>
        </p:nvSpPr>
        <p:spPr>
          <a:xfrm>
            <a:off x="3428465" y="762632"/>
            <a:ext cx="6055487" cy="323165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情報を記号で表し、図や表に整理して考える。</a:t>
            </a:r>
          </a:p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最初に乗る乗り物を固定して考える。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2966EC-4D32-188C-6320-30FD979F0F29}"/>
              </a:ext>
            </a:extLst>
          </p:cNvPr>
          <p:cNvSpPr txBox="1"/>
          <p:nvPr/>
        </p:nvSpPr>
        <p:spPr>
          <a:xfrm>
            <a:off x="3431626" y="1148573"/>
            <a:ext cx="61279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整理の方法が分からない。並べ方が重なってしまう。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BC3A51-C521-A7BA-3CD6-0DF9F1A7A247}"/>
              </a:ext>
            </a:extLst>
          </p:cNvPr>
          <p:cNvSpPr txBox="1"/>
          <p:nvPr/>
        </p:nvSpPr>
        <p:spPr>
          <a:xfrm>
            <a:off x="3411107" y="1778170"/>
            <a:ext cx="5733204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・解決の見通しを話し合ってから自力解決を行う。</a:t>
            </a:r>
          </a:p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・解決の過程で困ったことを取り上げ、解決したいという思いから交流できるようにする。</a:t>
            </a:r>
          </a:p>
          <a:p>
            <a:r>
              <a:rPr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・より簡単に落ちなく解決できることを交流の視点にする。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B80FEB2-F066-E381-9232-F3A1F4912C6B}"/>
              </a:ext>
            </a:extLst>
          </p:cNvPr>
          <p:cNvSpPr txBox="1"/>
          <p:nvPr/>
        </p:nvSpPr>
        <p:spPr>
          <a:xfrm>
            <a:off x="437053" y="3088333"/>
            <a:ext cx="2933816" cy="623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rIns="36000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問題：遊園地でゴーカート、メリーゴーラウンド、汽車、飛行機の４つの乗り物に全て乗りたいと思います。まわる順番は全部で何通りありますか。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6E51CCC-A742-C312-C360-52E948442BE4}"/>
              </a:ext>
            </a:extLst>
          </p:cNvPr>
          <p:cNvSpPr txBox="1"/>
          <p:nvPr/>
        </p:nvSpPr>
        <p:spPr>
          <a:xfrm>
            <a:off x="3476172" y="3049032"/>
            <a:ext cx="3038541" cy="3150469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自力解決</a:t>
            </a: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◎自力解決できた児童はタブレット上に考えを共有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し、整理の方法の見当がつかない児童が参考にで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きるようにする。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全体交流</a:t>
            </a:r>
            <a:r>
              <a:rPr kumimoji="1" lang="en-US" altLang="ja-JP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自力解決の過程で困ったことを出し合う。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・途中で、どの順番を考えているのか分からなく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なった。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・色分けをしてみたけれど、うまくいかなかった。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・記号にして考えたけれど、重なりが出てしまった。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タブレット上で分かりやすい考えを見つけ、互いの考え方について説明しあう。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◎分かりやすいと思った考えに共通していることや、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より簡単に書けるものはどんな考え方かを全体で　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確認する。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・記号であらわすと、簡単に考えられる。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・最初や２番目を固定して考えると、重なりや落ち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なく調べることができる。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◎児童の考えを樹形図で表せることを紹介する。</a:t>
            </a:r>
          </a:p>
        </p:txBody>
      </p:sp>
      <p:sp>
        <p:nvSpPr>
          <p:cNvPr id="16" name="テキスト ボックス 18">
            <a:extLst>
              <a:ext uri="{FF2B5EF4-FFF2-40B4-BE49-F238E27FC236}">
                <a16:creationId xmlns:a16="http://schemas.microsoft.com/office/drawing/2014/main" id="{2AC0B006-C585-E54D-E61A-035A64CFC1B1}"/>
              </a:ext>
            </a:extLst>
          </p:cNvPr>
          <p:cNvSpPr txBox="1"/>
          <p:nvPr/>
        </p:nvSpPr>
        <p:spPr>
          <a:xfrm>
            <a:off x="6629963" y="3054773"/>
            <a:ext cx="2854043" cy="408432"/>
          </a:xfrm>
          <a:prstGeom prst="rect">
            <a:avLst/>
          </a:prstGeom>
          <a:solidFill>
            <a:schemeClr val="lt1"/>
          </a:solidFill>
          <a:ln w="12700" cmpd="sng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まとめ：順番が何通りあるかは、（図や表を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　　　　使って考えると分かりやすい）。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B0EF7FD-E4BD-71E3-4E98-ACE1EB18F861}"/>
              </a:ext>
            </a:extLst>
          </p:cNvPr>
          <p:cNvSpPr txBox="1"/>
          <p:nvPr/>
        </p:nvSpPr>
        <p:spPr>
          <a:xfrm>
            <a:off x="426680" y="2182032"/>
            <a:ext cx="187378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ja-JP" altLang="en-US" sz="11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〇</a:t>
            </a:r>
          </a:p>
        </p:txBody>
      </p:sp>
    </p:spTree>
    <p:extLst>
      <p:ext uri="{BB962C8B-B14F-4D97-AF65-F5344CB8AC3E}">
        <p14:creationId xmlns:p14="http://schemas.microsoft.com/office/powerpoint/2010/main" val="51398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12313-07DD-C1EF-33EA-CCE479D18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2DB8C80B-660F-3BA4-097F-E18084DA6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18" y="209326"/>
            <a:ext cx="9196964" cy="6228588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A507279-B467-1885-E9CC-ED4A3D1E9F49}"/>
              </a:ext>
            </a:extLst>
          </p:cNvPr>
          <p:cNvSpPr txBox="1"/>
          <p:nvPr/>
        </p:nvSpPr>
        <p:spPr>
          <a:xfrm>
            <a:off x="410702" y="5859380"/>
            <a:ext cx="187378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ja-JP" altLang="en-US" sz="11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◎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6834BAF-BFD4-27D4-C0B6-8E4F86A2AE82}"/>
              </a:ext>
            </a:extLst>
          </p:cNvPr>
          <p:cNvSpPr txBox="1"/>
          <p:nvPr/>
        </p:nvSpPr>
        <p:spPr>
          <a:xfrm>
            <a:off x="420254" y="5552898"/>
            <a:ext cx="187378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ja-JP" altLang="en-US" sz="11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〇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C04A5D6-D4A1-BB95-C08A-5C6EB769446D}"/>
              </a:ext>
            </a:extLst>
          </p:cNvPr>
          <p:cNvSpPr txBox="1"/>
          <p:nvPr/>
        </p:nvSpPr>
        <p:spPr>
          <a:xfrm>
            <a:off x="420254" y="6165862"/>
            <a:ext cx="187378" cy="2419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kumimoji="1" lang="ja-JP" altLang="en-US" sz="11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〇</a:t>
            </a:r>
          </a:p>
        </p:txBody>
      </p:sp>
      <p:sp>
        <p:nvSpPr>
          <p:cNvPr id="4" name="テキスト ボックス 25">
            <a:extLst>
              <a:ext uri="{FF2B5EF4-FFF2-40B4-BE49-F238E27FC236}">
                <a16:creationId xmlns:a16="http://schemas.microsoft.com/office/drawing/2014/main" id="{F26BD82F-91AE-484A-E2CE-4A63F1586B8F}"/>
              </a:ext>
            </a:extLst>
          </p:cNvPr>
          <p:cNvSpPr txBox="1"/>
          <p:nvPr/>
        </p:nvSpPr>
        <p:spPr>
          <a:xfrm>
            <a:off x="6605086" y="920719"/>
            <a:ext cx="2893766" cy="4032944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36000" rIns="36000" bIns="3600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（ｂ児の枝のように広げていく考え方を取り上げ）こういった図を樹形図といいます。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「樹形図のよいところは何でしょう。」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・始めや同じ並び方をするところは一つにまとめるから、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分かりやすい。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「今日は４つの乗り物だったけれど、５つになったら何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通りになりそうですか。」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・始めに固定するものが５つになるから</a:t>
            </a:r>
            <a:r>
              <a:rPr kumimoji="1" lang="en-US" altLang="ja-JP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…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・書かなくても計算でできるよ。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適用問題：</a:t>
            </a:r>
            <a:r>
              <a:rPr kumimoji="1"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2</a:t>
            </a: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、</a:t>
            </a:r>
            <a:r>
              <a:rPr kumimoji="1"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4</a:t>
            </a: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、</a:t>
            </a:r>
            <a:r>
              <a:rPr kumimoji="1"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6</a:t>
            </a: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</a:t>
            </a:r>
            <a:r>
              <a:rPr kumimoji="1"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</a:t>
            </a: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つの数でできる３桁の数</a:t>
            </a:r>
            <a:endParaRPr kumimoji="1"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　　　字は何通りありますか。</a:t>
            </a:r>
            <a:endParaRPr kumimoji="1"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◎答えを確認後、「気を付けたことは何でしたか。」と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問いかけ、同じ数が使えないという条件で考えたこ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　とを確認する。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「便利だと感じた考え方や、普段のどんな場面で使え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そうかということを振り返りましょう。」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・樹形図は、同じ記号を何度も書かなくても何通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りか分かるからすごく便利だと思いました。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・交代して使うものが３つ以上あるときにこの考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え方で何通りあるか考えてみたい。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21" name="テキスト ボックス 29">
            <a:extLst>
              <a:ext uri="{FF2B5EF4-FFF2-40B4-BE49-F238E27FC236}">
                <a16:creationId xmlns:a16="http://schemas.microsoft.com/office/drawing/2014/main" id="{4084AD77-DAD3-1BD0-8C35-AA0109AD4005}"/>
              </a:ext>
            </a:extLst>
          </p:cNvPr>
          <p:cNvSpPr txBox="1"/>
          <p:nvPr/>
        </p:nvSpPr>
        <p:spPr>
          <a:xfrm>
            <a:off x="3947161" y="5516730"/>
            <a:ext cx="5528728" cy="841101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・グループ交流の前に困ったことを全体で共有することで、どうするとより簡単で分かりやすく</a:t>
            </a:r>
            <a:endParaRPr kumimoji="1" lang="en-US" altLang="ja-JP" sz="1000" dirty="0"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　求められるか話し合う姿が見られたので、次時以降も困ったことを共有する時間を設定したい。</a:t>
            </a:r>
            <a:endParaRPr kumimoji="1" lang="en-US" altLang="ja-JP" sz="1000" dirty="0"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・全体交流で発言している児童以外で、樹形図のよさを理解していない様子が見られたので、次</a:t>
            </a:r>
            <a:endParaRPr kumimoji="1"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時からは、見つけた考え方のよさについてペアやグループで話し合い確認する場面を設定した</a:t>
            </a:r>
            <a:endParaRPr kumimoji="1"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い。</a:t>
            </a:r>
            <a:endParaRPr kumimoji="1"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dirty="0">
              <a:solidFill>
                <a:schemeClr val="dk1"/>
              </a:solidFill>
              <a:effectLst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5" name="テキスト ボックス 19">
            <a:extLst>
              <a:ext uri="{FF2B5EF4-FFF2-40B4-BE49-F238E27FC236}">
                <a16:creationId xmlns:a16="http://schemas.microsoft.com/office/drawing/2014/main" id="{47A66469-9A26-4CB1-338C-07E293940219}"/>
              </a:ext>
            </a:extLst>
          </p:cNvPr>
          <p:cNvSpPr txBox="1"/>
          <p:nvPr/>
        </p:nvSpPr>
        <p:spPr>
          <a:xfrm>
            <a:off x="397974" y="1692011"/>
            <a:ext cx="2998317" cy="1102597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「例えば、どんな乗り方があるか教えてくだい。」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と問いか　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け、児童の考えを板書していく。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いっぱいありそう。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え、始めに出てきた考えと一緒だよ。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先生、手が疲れてきたんじゃない。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揃えて書き出していった方が分かりやすいと思う。</a:t>
            </a: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dirty="0">
              <a:solidFill>
                <a:schemeClr val="dk1"/>
              </a:solidFill>
              <a:effectLst/>
              <a:latin typeface="UD デジタル 教科書体 N-R" panose="02020400000000000000" pitchFamily="18" charset="-128"/>
              <a:ea typeface="UD デジタル 教科書体 N-R" panose="02020400000000000000" pitchFamily="18" charset="-128"/>
              <a:cs typeface="+mn-cs"/>
            </a:endParaRPr>
          </a:p>
        </p:txBody>
      </p:sp>
      <p:sp>
        <p:nvSpPr>
          <p:cNvPr id="7" name="テキスト ボックス 18">
            <a:extLst>
              <a:ext uri="{FF2B5EF4-FFF2-40B4-BE49-F238E27FC236}">
                <a16:creationId xmlns:a16="http://schemas.microsoft.com/office/drawing/2014/main" id="{201F1B1A-C1B3-5C1B-0325-D75CD5F7F20F}"/>
              </a:ext>
            </a:extLst>
          </p:cNvPr>
          <p:cNvSpPr txBox="1"/>
          <p:nvPr/>
        </p:nvSpPr>
        <p:spPr>
          <a:xfrm>
            <a:off x="437205" y="2836765"/>
            <a:ext cx="2897856" cy="411496"/>
          </a:xfrm>
          <a:prstGeom prst="rect">
            <a:avLst/>
          </a:prstGeom>
          <a:solidFill>
            <a:schemeClr val="lt1"/>
          </a:solidFill>
          <a:ln w="12700" cmpd="sng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めあて：どうすれば、４つの乗り物に乗る順番　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　　　　を簡単に求められるだろう。</a:t>
            </a:r>
          </a:p>
        </p:txBody>
      </p:sp>
      <p:sp>
        <p:nvSpPr>
          <p:cNvPr id="10" name="テキスト ボックス 29">
            <a:extLst>
              <a:ext uri="{FF2B5EF4-FFF2-40B4-BE49-F238E27FC236}">
                <a16:creationId xmlns:a16="http://schemas.microsoft.com/office/drawing/2014/main" id="{DA10EFF7-28A6-88FB-8695-F10D3940704B}"/>
              </a:ext>
            </a:extLst>
          </p:cNvPr>
          <p:cNvSpPr txBox="1"/>
          <p:nvPr/>
        </p:nvSpPr>
        <p:spPr>
          <a:xfrm>
            <a:off x="389037" y="3333087"/>
            <a:ext cx="2994191" cy="1080017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ばらばらに書いていくと、後で分からなくなる。</a:t>
            </a:r>
            <a:endParaRPr kumimoji="1" lang="en-US" altLang="ja-JP" sz="10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マークを決めるなどすると、簡単に書けるのではないか。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・</a:t>
            </a:r>
            <a:r>
              <a:rPr kumimoji="1" lang="ja-JP" altLang="en-US" sz="10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記号や図で表すと分かりやすく求められそう。</a:t>
            </a: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dirty="0">
              <a:solidFill>
                <a:schemeClr val="dk1"/>
              </a:solidFill>
              <a:effectLst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dirty="0">
              <a:solidFill>
                <a:schemeClr val="dk1"/>
              </a:solidFill>
              <a:effectLst/>
              <a:latin typeface="UD Digi Kyokasho NK-R" panose="02020400000000000000" pitchFamily="18" charset="-128"/>
              <a:ea typeface="UD Digi Kyokasho NK-R" panose="02020400000000000000" pitchFamily="18" charset="-128"/>
              <a:cs typeface="+mn-cs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65418E7-E6B2-8C53-FD04-4553E15295F5}"/>
              </a:ext>
            </a:extLst>
          </p:cNvPr>
          <p:cNvSpPr txBox="1"/>
          <p:nvPr/>
        </p:nvSpPr>
        <p:spPr>
          <a:xfrm>
            <a:off x="427176" y="986266"/>
            <a:ext cx="2933816" cy="623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rIns="36000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問題：遊園地でゴーカート、メリーゴーラウンド、汽車、飛行機の４つの乗り物に全て乗りたいと思います。まわる順番は全部で何通りありますか。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AE9FA53-6599-41F6-8A1F-7E8426B368CD}"/>
              </a:ext>
            </a:extLst>
          </p:cNvPr>
          <p:cNvSpPr txBox="1"/>
          <p:nvPr/>
        </p:nvSpPr>
        <p:spPr>
          <a:xfrm>
            <a:off x="3473467" y="920719"/>
            <a:ext cx="3038541" cy="4227687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自力解決</a:t>
            </a: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◎</a:t>
            </a:r>
            <a:r>
              <a:rPr kumimoji="1" lang="en-US" altLang="ja-JP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a</a:t>
            </a: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児は自力解決が進んでいなかったが、指導者が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教科書の考え方を一部示したヒントカードを示す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ことで、線でつないで考える方法を試している。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「がんばって求めていたけれど、力尽きていた人もいたね。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困ってことはありましたか。」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・色分けして考えてみたけれど、似た色が分かりに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くかった。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・乗り物は一文字にしたけれど、矢印を書きながら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整理したら、たくさん書かないといけないので大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変だった。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・気を付けていても、同じ順番を書いてしまう。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「では、グループで考え方を交流して、より簡単で分かりやすい方法はないか話し合いましょう。」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グループ交流</a:t>
            </a:r>
            <a:r>
              <a:rPr kumimoji="1" lang="en-US" altLang="ja-JP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・何度も始めになるものは、大きい丸にしてまとめ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たらいいよ。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・どうして最後は計算で求めているの。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・始めに乗る乗り物を決めて、その乗り物で何通り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になるか考えたら、後は計算でできるよ。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全体交流</a:t>
            </a:r>
            <a:r>
              <a:rPr kumimoji="1" lang="en-US" altLang="ja-JP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「どんな考えが分かりやすかったですか。」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・１番目と２番目をまとめると、分かりやすかった。</a:t>
            </a:r>
            <a:endParaRPr kumimoji="1" lang="en-US" altLang="ja-JP" sz="1000" dirty="0">
              <a:solidFill>
                <a:schemeClr val="dk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chemeClr val="dk1"/>
                </a:solidFill>
                <a:effectLst/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・最初を同じものにすると、考えやすかった。</a:t>
            </a:r>
            <a:endParaRPr kumimoji="1" lang="en-US" altLang="ja-JP" sz="1000" dirty="0">
              <a:solidFill>
                <a:schemeClr val="dk1"/>
              </a:solidFill>
              <a:effectLst/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24" name="テキスト ボックス 18">
            <a:extLst>
              <a:ext uri="{FF2B5EF4-FFF2-40B4-BE49-F238E27FC236}">
                <a16:creationId xmlns:a16="http://schemas.microsoft.com/office/drawing/2014/main" id="{D7626C5B-4452-60C2-938A-2AB71D4F0FC8}"/>
              </a:ext>
            </a:extLst>
          </p:cNvPr>
          <p:cNvSpPr txBox="1"/>
          <p:nvPr/>
        </p:nvSpPr>
        <p:spPr>
          <a:xfrm>
            <a:off x="6644941" y="1739105"/>
            <a:ext cx="2830948" cy="525820"/>
          </a:xfrm>
          <a:prstGeom prst="rect">
            <a:avLst/>
          </a:prstGeom>
          <a:solidFill>
            <a:schemeClr val="lt1"/>
          </a:solidFill>
          <a:ln w="12700" cmpd="sng">
            <a:solidFill>
              <a:srgbClr val="C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まとめ：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順番が何通りあるか知りたいときは、　　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　　　はじめを固定して考えたり、樹形図を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8" charset="-128"/>
                <a:ea typeface="UD デジタル 教科書体 N-R" panose="02020400000000000000" pitchFamily="18" charset="-128"/>
              </a:rPr>
              <a:t>　　　使ったりすると便利です。</a:t>
            </a:r>
            <a:endParaRPr kumimoji="1" lang="en-US" altLang="ja-JP" sz="1000" dirty="0">
              <a:solidFill>
                <a:schemeClr val="tx1"/>
              </a:solidFill>
              <a:latin typeface="UD デジタル 教科書体 N-R" panose="02020400000000000000" pitchFamily="18" charset="-128"/>
              <a:ea typeface="UD デジタル 教科書体 N-R" panose="02020400000000000000" pitchFamily="18" charset="-128"/>
            </a:endParaRPr>
          </a:p>
        </p:txBody>
      </p:sp>
      <p:sp>
        <p:nvSpPr>
          <p:cNvPr id="11" name="テキスト ボックス 4">
            <a:extLst>
              <a:ext uri="{FF2B5EF4-FFF2-40B4-BE49-F238E27FC236}">
                <a16:creationId xmlns:a16="http://schemas.microsoft.com/office/drawing/2014/main" id="{753F0F07-7331-4C5E-9464-A326164E4D41}"/>
              </a:ext>
            </a:extLst>
          </p:cNvPr>
          <p:cNvSpPr txBox="1"/>
          <p:nvPr/>
        </p:nvSpPr>
        <p:spPr>
          <a:xfrm>
            <a:off x="6629039" y="3736901"/>
            <a:ext cx="673197" cy="2160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tx1"/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tIns="72000" rtlCol="0" anchor="ctr" anchorCtr="1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b="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振り返り</a:t>
            </a:r>
          </a:p>
        </p:txBody>
      </p:sp>
    </p:spTree>
    <p:extLst>
      <p:ext uri="{BB962C8B-B14F-4D97-AF65-F5344CB8AC3E}">
        <p14:creationId xmlns:p14="http://schemas.microsoft.com/office/powerpoint/2010/main" val="283548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1275</Words>
  <Application>Microsoft Office PowerPoint</Application>
  <PresentationFormat>A4 210 x 297 mm</PresentationFormat>
  <Paragraphs>134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UD デジタル 教科書体 NK</vt:lpstr>
      <vt:lpstr>UD Digi Kyokasho NK-R</vt:lpstr>
      <vt:lpstr>UD デジタル 教科書体 NP</vt:lpstr>
      <vt:lpstr>UD デジタル 教科書体 N-R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2026-03-12T01:14:17Z</dcterms:created>
  <dcterms:modified xsi:type="dcterms:W3CDTF">2026-03-12T01:14:23Z</dcterms:modified>
</cp:coreProperties>
</file>