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906000" cy="6858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72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707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37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479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3271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182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400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825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92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386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737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0045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76C18-C315-4BAC-A561-F9A57B73F7A9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9931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6618B8AA-FB57-40D0-8F8E-D185E45268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977970"/>
              </p:ext>
            </p:extLst>
          </p:nvPr>
        </p:nvGraphicFramePr>
        <p:xfrm>
          <a:off x="373443" y="760646"/>
          <a:ext cx="9159114" cy="5821524"/>
        </p:xfrm>
        <a:graphic>
          <a:graphicData uri="http://schemas.openxmlformats.org/drawingml/2006/table">
            <a:tbl>
              <a:tblPr firstRow="1" firstCol="1" bandRow="1"/>
              <a:tblGrid>
                <a:gridCol w="2129291">
                  <a:extLst>
                    <a:ext uri="{9D8B030D-6E8A-4147-A177-3AD203B41FA5}">
                      <a16:colId xmlns:a16="http://schemas.microsoft.com/office/drawing/2014/main" val="3101730998"/>
                    </a:ext>
                  </a:extLst>
                </a:gridCol>
                <a:gridCol w="7029823">
                  <a:extLst>
                    <a:ext uri="{9D8B030D-6E8A-4147-A177-3AD203B41FA5}">
                      <a16:colId xmlns:a16="http://schemas.microsoft.com/office/drawing/2014/main" val="1160794430"/>
                    </a:ext>
                  </a:extLst>
                </a:gridCol>
              </a:tblGrid>
              <a:tr h="1243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b="1" kern="100">
                          <a:solidFill>
                            <a:schemeClr val="tx1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算数の見方</a:t>
                      </a:r>
                      <a:endParaRPr lang="ja-JP" sz="2000" b="1" kern="100" dirty="0">
                        <a:solidFill>
                          <a:schemeClr val="tx1"/>
                        </a:solidFill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～を</a:t>
                      </a:r>
                      <a:r>
                        <a:rPr kumimoji="1" lang="en-US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(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１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つ分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もと</a:t>
                      </a:r>
                      <a:r>
                        <a:rPr kumimoji="1" lang="en-US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)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にすると</a:t>
                      </a:r>
                    </a:p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～に着目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する</a:t>
                      </a:r>
                      <a:r>
                        <a:rPr kumimoji="1" lang="en-US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(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気をつけて見る</a:t>
                      </a:r>
                      <a:r>
                        <a:rPr kumimoji="1" lang="en-US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)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と</a:t>
                      </a:r>
                      <a:endParaRPr kumimoji="1" lang="ja-JP" altLang="ja-JP" sz="2000" b="1" kern="1200" dirty="0">
                        <a:solidFill>
                          <a:schemeClr val="tx1"/>
                        </a:solidFill>
                        <a:effectLst/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  <a:cs typeface="+mn-cs"/>
                      </a:endParaRPr>
                    </a:p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～のきまりを使うと</a:t>
                      </a:r>
                    </a:p>
                  </a:txBody>
                  <a:tcPr marL="55721" marR="557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920961"/>
                  </a:ext>
                </a:extLst>
              </a:tr>
              <a:tr h="1667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b="1" kern="100">
                          <a:solidFill>
                            <a:schemeClr val="tx1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算数の考え方</a:t>
                      </a:r>
                      <a:endParaRPr lang="ja-JP" sz="2000" b="1" kern="100" dirty="0">
                        <a:solidFill>
                          <a:schemeClr val="tx1"/>
                        </a:solidFill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</a:t>
                      </a:r>
                      <a:r>
                        <a:rPr kumimoji="1" lang="en-US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(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図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式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数直線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表</a:t>
                      </a:r>
                      <a:r>
                        <a:rPr kumimoji="1" lang="en-US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)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で考えると</a:t>
                      </a:r>
                    </a:p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・～に</a:t>
                      </a:r>
                      <a:r>
                        <a:rPr kumimoji="1" lang="en-US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(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分けると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まとめると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変えると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そろえると</a:t>
                      </a:r>
                      <a:r>
                        <a:rPr kumimoji="1" lang="en-US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)</a:t>
                      </a:r>
                      <a:endParaRPr kumimoji="1" lang="ja-JP" altLang="ja-JP" sz="2000" b="1" kern="1200" dirty="0">
                        <a:solidFill>
                          <a:schemeClr val="tx1"/>
                        </a:solidFill>
                        <a:effectLst/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  <a:cs typeface="+mn-cs"/>
                      </a:endParaRPr>
                    </a:p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・～と同じように考えると</a:t>
                      </a:r>
                    </a:p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別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の～という表し方にすると</a:t>
                      </a:r>
                    </a:p>
                  </a:txBody>
                  <a:tcPr marL="55721" marR="557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1328913"/>
                  </a:ext>
                </a:extLst>
              </a:tr>
              <a:tr h="1243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b="1" kern="100">
                          <a:solidFill>
                            <a:schemeClr val="tx1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自分の考え</a:t>
                      </a:r>
                      <a:endParaRPr lang="en-US" altLang="ja-JP" sz="2000" b="1" kern="100">
                        <a:solidFill>
                          <a:schemeClr val="tx1"/>
                        </a:solidFill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b="1" kern="100">
                          <a:solidFill>
                            <a:schemeClr val="tx1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友だちの考え</a:t>
                      </a:r>
                      <a:endParaRPr lang="en-US" altLang="ja-JP" sz="2000" b="1" kern="100" dirty="0">
                        <a:solidFill>
                          <a:schemeClr val="tx1"/>
                        </a:solidFill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・〇〇さんの～の考えを使ってみたい。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なぜなら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～</a:t>
                      </a:r>
                    </a:p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・〇〇さんの考えを聞いて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、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～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に気づいた。</a:t>
                      </a:r>
                      <a:endParaRPr kumimoji="1" lang="en-US" altLang="ja-JP" sz="2000" b="1" kern="1200" dirty="0">
                        <a:solidFill>
                          <a:schemeClr val="tx1"/>
                        </a:solidFill>
                        <a:effectLst/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・〇〇さんの方法が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、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自分にとって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～だと思った。</a:t>
                      </a:r>
                      <a:endParaRPr kumimoji="1" lang="ja-JP" altLang="ja-JP" sz="2000" b="1" kern="1200" dirty="0">
                        <a:solidFill>
                          <a:schemeClr val="tx1"/>
                        </a:solidFill>
                        <a:effectLst/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  <a:cs typeface="+mn-cs"/>
                      </a:endParaRPr>
                    </a:p>
                  </a:txBody>
                  <a:tcPr marL="55721" marR="557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2988301"/>
                  </a:ext>
                </a:extLst>
              </a:tr>
              <a:tr h="1667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b="1" kern="100">
                          <a:solidFill>
                            <a:schemeClr val="tx1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算数のよさ</a:t>
                      </a:r>
                      <a:endParaRPr lang="ja-JP" sz="2000" b="1" kern="100" dirty="0">
                        <a:solidFill>
                          <a:schemeClr val="tx1"/>
                        </a:solidFill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・～が分かったので、～したい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。</a:t>
                      </a:r>
                      <a:endParaRPr kumimoji="1" lang="ja-JP" altLang="ja-JP" sz="2000" b="1" kern="1200" dirty="0">
                        <a:solidFill>
                          <a:schemeClr val="tx1"/>
                        </a:solidFill>
                        <a:effectLst/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  <a:cs typeface="+mn-cs"/>
                      </a:endParaRPr>
                    </a:p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・～は、～の場面でも役立ちそう。</a:t>
                      </a:r>
                    </a:p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・～の考え方は</a:t>
                      </a:r>
                      <a:r>
                        <a:rPr kumimoji="1" lang="ja-JP" altLang="en-US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、</a:t>
                      </a: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～でも使えそうだ。</a:t>
                      </a:r>
                    </a:p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ja-JP" sz="2000" b="1" kern="1200" dirty="0">
                          <a:solidFill>
                            <a:schemeClr val="tx1"/>
                          </a:solidFill>
                          <a:effectLst/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  <a:cs typeface="+mn-cs"/>
                        </a:rPr>
                        <a:t>・～のときはどうなるのだろう。</a:t>
                      </a:r>
                    </a:p>
                  </a:txBody>
                  <a:tcPr marL="55721" marR="557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5702273"/>
                  </a:ext>
                </a:extLst>
              </a:tr>
            </a:tbl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9CB224E-8052-462E-90C4-EEF46D9C621F}"/>
              </a:ext>
            </a:extLst>
          </p:cNvPr>
          <p:cNvSpPr/>
          <p:nvPr/>
        </p:nvSpPr>
        <p:spPr>
          <a:xfrm>
            <a:off x="1164627" y="157971"/>
            <a:ext cx="7576746" cy="513493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ふりかえりで学びをつなごう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7901F388-D0F5-4341-9939-BCD663819B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646" y="144772"/>
            <a:ext cx="530398" cy="542591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DE84EBED-4DAC-40FE-8798-120693D8DD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7876" y="150512"/>
            <a:ext cx="530398" cy="518205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950C1BB9-5EE4-48E8-A4DE-6C9D67BFDE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6016" y="157971"/>
            <a:ext cx="512108" cy="51820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652E6297-4AF0-4925-9960-5E72948E89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478566">
            <a:off x="8075446" y="156966"/>
            <a:ext cx="512108" cy="51820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0CA30D6C-889B-452B-B4F8-79AE3736368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77264" y="885280"/>
            <a:ext cx="1079086" cy="1072989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D6653C17-6A6A-492A-B213-588FD7D8D8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68120" y="2823991"/>
            <a:ext cx="1097375" cy="847417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43478C19-CFBF-4C73-A700-2DDD6F822DE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24259" y="5149006"/>
            <a:ext cx="1341236" cy="1347333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EC74FC0-89F5-2F77-57CF-5CD27431DAAE}"/>
              </a:ext>
            </a:extLst>
          </p:cNvPr>
          <p:cNvSpPr txBox="1"/>
          <p:nvPr/>
        </p:nvSpPr>
        <p:spPr>
          <a:xfrm>
            <a:off x="7829075" y="6582170"/>
            <a:ext cx="178345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※</a:t>
            </a:r>
            <a:r>
              <a:rPr kumimoji="1" lang="ja-JP" altLang="en-US" sz="9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画像の一部は生成</a:t>
            </a:r>
            <a:r>
              <a:rPr kumimoji="1" lang="en-US" altLang="ja-JP" sz="9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AI</a:t>
            </a:r>
            <a:r>
              <a:rPr kumimoji="1" lang="ja-JP" altLang="en-US" sz="9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にて作成</a:t>
            </a:r>
          </a:p>
        </p:txBody>
      </p:sp>
    </p:spTree>
    <p:extLst>
      <p:ext uri="{BB962C8B-B14F-4D97-AF65-F5344CB8AC3E}">
        <p14:creationId xmlns:p14="http://schemas.microsoft.com/office/powerpoint/2010/main" val="1027375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188</Words>
  <Application>Microsoft Office PowerPoint</Application>
  <PresentationFormat>A4 210 x 297 mm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UD デジタル 教科書体 NK</vt:lpstr>
      <vt:lpstr>UD デジタル 教科書体 NK-B</vt:lpstr>
      <vt:lpstr>UD デジタル 教科書体 NP-R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2026-03-12T01:15:25Z</dcterms:created>
  <dcterms:modified xsi:type="dcterms:W3CDTF">2026-03-12T01:15:38Z</dcterms:modified>
</cp:coreProperties>
</file>