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8787" r:id="rId2"/>
    <p:sldId id="8903" r:id="rId3"/>
    <p:sldId id="8904" r:id="rId4"/>
    <p:sldId id="283" r:id="rId5"/>
    <p:sldId id="285" r:id="rId6"/>
    <p:sldId id="282" r:id="rId7"/>
    <p:sldId id="8864" r:id="rId8"/>
    <p:sldId id="8899" r:id="rId9"/>
    <p:sldId id="8900" r:id="rId10"/>
    <p:sldId id="8873" r:id="rId11"/>
    <p:sldId id="8884" r:id="rId12"/>
    <p:sldId id="8905" r:id="rId13"/>
    <p:sldId id="8909" r:id="rId14"/>
    <p:sldId id="8910" r:id="rId15"/>
    <p:sldId id="8888" r:id="rId16"/>
    <p:sldId id="8881" r:id="rId17"/>
    <p:sldId id="8896" r:id="rId18"/>
    <p:sldId id="8901" r:id="rId19"/>
    <p:sldId id="8906" r:id="rId20"/>
    <p:sldId id="8911" r:id="rId21"/>
    <p:sldId id="8912" r:id="rId22"/>
    <p:sldId id="8907" r:id="rId23"/>
    <p:sldId id="8913" r:id="rId24"/>
    <p:sldId id="8914" r:id="rId25"/>
    <p:sldId id="8915" r:id="rId26"/>
    <p:sldId id="8916" r:id="rId27"/>
    <p:sldId id="8791" r:id="rId28"/>
    <p:sldId id="8798" r:id="rId29"/>
    <p:sldId id="8908" r:id="rId3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8">
          <p15:clr>
            <a:srgbClr val="A4A3A4"/>
          </p15:clr>
        </p15:guide>
        <p15:guide id="2" pos="1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CC"/>
    <a:srgbClr val="99FF33"/>
    <a:srgbClr val="FFFFAB"/>
    <a:srgbClr val="BAF4FC"/>
    <a:srgbClr val="FFC5DB"/>
    <a:srgbClr val="FDCCCB"/>
    <a:srgbClr val="FDDF03"/>
    <a:srgbClr val="DBFED2"/>
    <a:srgbClr val="FFD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63774" autoAdjust="0"/>
  </p:normalViewPr>
  <p:slideViewPr>
    <p:cSldViewPr>
      <p:cViewPr varScale="1">
        <p:scale>
          <a:sx n="83" d="100"/>
          <a:sy n="83" d="100"/>
        </p:scale>
        <p:origin x="2556" y="84"/>
      </p:cViewPr>
      <p:guideLst>
        <p:guide orient="horz" pos="1458"/>
        <p:guide pos="14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35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9933"/>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4C4665-9B26-49C8-A92B-844586563270}" type="doc">
      <dgm:prSet loTypeId="urn:microsoft.com/office/officeart/2005/8/layout/chevron1" loCatId="process" qsTypeId="urn:microsoft.com/office/officeart/2005/8/quickstyle/simple1#4" qsCatId="simple" csTypeId="urn:microsoft.com/office/officeart/2005/8/colors/accent1_2#4" csCatId="accent1" phldr="1"/>
      <dgm:spPr/>
    </dgm:pt>
    <dgm:pt modelId="{BE44DD0D-163D-4B14-B94E-37C5FDD07C09}">
      <dgm:prSet phldrT="[テキスト]" custT="1"/>
      <dgm:spPr>
        <a:xfrm>
          <a:off x="4241" y="0"/>
          <a:ext cx="2469058" cy="348826"/>
        </a:xfrm>
        <a:prstGeom prst="chevron">
          <a:avLst/>
        </a:prstGeom>
        <a:solidFill>
          <a:srgbClr val="FFC000"/>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gm:t>
    </dgm:pt>
    <dgm:pt modelId="{0BE9E93F-310A-4C45-81CF-3AE802F5FA2F}" type="par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2ECF38FC-59E0-406B-A32F-CC4477D98CB8}" type="sibTrans" cxnId="{57037C5B-DB9A-4F20-9BB2-52BE71F4480F}">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1E179468-2C14-4041-A4D9-43BDDD68F5DA}">
      <dgm:prSet phldrT="[テキスト]"/>
      <dgm:spPr>
        <a:xfrm>
          <a:off x="2226394"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gm:t>
    </dgm:pt>
    <dgm:pt modelId="{2318B12D-F57D-40AB-8275-BD4FBCAF477E}" type="par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45ACA38-3D38-472D-BC05-89F5AB95D78B}" type="sibTrans" cxnId="{87378336-755E-4FB7-90F6-F47ADB1DDB0E}">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778A498-9E22-43D6-8E6E-008B596CDD08}">
      <dgm:prSet phldrT="[テキスト]"/>
      <dgm:spPr>
        <a:xfrm>
          <a:off x="6670699"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gm:t>
    </dgm:pt>
    <dgm:pt modelId="{439EC2F4-FE9C-435C-B06B-7339D297A420}" type="par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4032B74-09B0-4464-AA01-A04DDA8B0525}" type="sibTrans" cxnId="{B5395494-2FD6-4E02-98C8-3BA3E06944C0}">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7339639D-C4EF-4498-97BF-444B0236517A}">
      <dgm:prSet phldrT="[テキスト]"/>
      <dgm:spPr>
        <a:xfrm>
          <a:off x="4448547" y="0"/>
          <a:ext cx="2469058" cy="348826"/>
        </a:xfrm>
        <a:prstGeom prst="chevron">
          <a:avLst/>
        </a:prstGeom>
        <a:solidFill>
          <a:schemeClr val="accent6"/>
        </a:solidFill>
        <a:ln w="127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cs typeface="+mn-cs"/>
          </a:endParaRPr>
        </a:p>
      </dgm:t>
    </dgm:pt>
    <dgm:pt modelId="{DF4FDF99-5DFF-4DD0-9AE0-9C7F13F22E41}" type="par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7D79B3F-9C77-48AD-993E-2DB61C95E38E}" type="sibTrans" cxnId="{DC53A787-01B9-429D-8EC8-586B1C13B138}">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C1BB62E-AC34-4C33-A9CF-2F1BC468E1FB}" type="pres">
      <dgm:prSet presAssocID="{924C4665-9B26-49C8-A92B-844586563270}" presName="Name0" presStyleCnt="0">
        <dgm:presLayoutVars>
          <dgm:dir/>
          <dgm:animLvl val="lvl"/>
          <dgm:resizeHandles val="exact"/>
        </dgm:presLayoutVars>
      </dgm:prSet>
      <dgm:spPr/>
    </dgm:pt>
    <dgm:pt modelId="{43ED70CA-9F95-4FB1-BCD1-CF8195C55D44}" type="pres">
      <dgm:prSet presAssocID="{BE44DD0D-163D-4B14-B94E-37C5FDD07C09}" presName="parTxOnly" presStyleLbl="node1" presStyleIdx="0" presStyleCnt="4" custScaleX="109691">
        <dgm:presLayoutVars>
          <dgm:chMax val="0"/>
          <dgm:chPref val="0"/>
          <dgm:bulletEnabled val="1"/>
        </dgm:presLayoutVars>
      </dgm:prSet>
      <dgm:spPr/>
    </dgm:pt>
    <dgm:pt modelId="{726F7F76-8E87-4474-9234-6C746CFEEA46}" type="pres">
      <dgm:prSet presAssocID="{2ECF38FC-59E0-406B-A32F-CC4477D98CB8}" presName="parTxOnlySpace" presStyleCnt="0"/>
      <dgm:spPr/>
    </dgm:pt>
    <dgm:pt modelId="{F40C3C63-578D-42E6-BF32-3770D3EDB1A7}" type="pres">
      <dgm:prSet presAssocID="{1E179468-2C14-4041-A4D9-43BDDD68F5DA}" presName="parTxOnly" presStyleLbl="node1" presStyleIdx="1" presStyleCnt="4">
        <dgm:presLayoutVars>
          <dgm:chMax val="0"/>
          <dgm:chPref val="0"/>
          <dgm:bulletEnabled val="1"/>
        </dgm:presLayoutVars>
      </dgm:prSet>
      <dgm:spPr/>
    </dgm:pt>
    <dgm:pt modelId="{394328F5-6B31-4845-A250-C85C1F0B70F8}" type="pres">
      <dgm:prSet presAssocID="{D45ACA38-3D38-472D-BC05-89F5AB95D78B}" presName="parTxOnlySpace" presStyleCnt="0"/>
      <dgm:spPr/>
    </dgm:pt>
    <dgm:pt modelId="{4260A86E-3B98-4059-80D0-0213B0DE9B76}" type="pres">
      <dgm:prSet presAssocID="{7339639D-C4EF-4498-97BF-444B0236517A}" presName="parTxOnly" presStyleLbl="node1" presStyleIdx="2" presStyleCnt="4">
        <dgm:presLayoutVars>
          <dgm:chMax val="0"/>
          <dgm:chPref val="0"/>
          <dgm:bulletEnabled val="1"/>
        </dgm:presLayoutVars>
      </dgm:prSet>
      <dgm:spPr/>
    </dgm:pt>
    <dgm:pt modelId="{E039EB28-E037-41AD-9702-9B26B10F760A}" type="pres">
      <dgm:prSet presAssocID="{E7D79B3F-9C77-48AD-993E-2DB61C95E38E}" presName="parTxOnlySpace" presStyleCnt="0"/>
      <dgm:spPr/>
    </dgm:pt>
    <dgm:pt modelId="{6024C1C8-5EFB-4417-9720-C60BA20DDE40}" type="pres">
      <dgm:prSet presAssocID="{D778A498-9E22-43D6-8E6E-008B596CDD08}" presName="parTxOnly" presStyleLbl="node1" presStyleIdx="3" presStyleCnt="4">
        <dgm:presLayoutVars>
          <dgm:chMax val="0"/>
          <dgm:chPref val="0"/>
          <dgm:bulletEnabled val="1"/>
        </dgm:presLayoutVars>
      </dgm:prSet>
      <dgm:spPr/>
    </dgm:pt>
  </dgm:ptLst>
  <dgm:cxnLst>
    <dgm:cxn modelId="{25269515-4A4A-4049-A16A-4A5EDBE3214B}" type="presOf" srcId="{1E179468-2C14-4041-A4D9-43BDDD68F5DA}" destId="{F40C3C63-578D-42E6-BF32-3770D3EDB1A7}" srcOrd="0" destOrd="0" presId="urn:microsoft.com/office/officeart/2005/8/layout/chevron1"/>
    <dgm:cxn modelId="{28E88E31-3C69-4EDC-B632-9BD0C2B284F1}" type="presOf" srcId="{BE44DD0D-163D-4B14-B94E-37C5FDD07C09}" destId="{43ED70CA-9F95-4FB1-BCD1-CF8195C55D44}" srcOrd="0" destOrd="0" presId="urn:microsoft.com/office/officeart/2005/8/layout/chevron1"/>
    <dgm:cxn modelId="{87378336-755E-4FB7-90F6-F47ADB1DDB0E}" srcId="{924C4665-9B26-49C8-A92B-844586563270}" destId="{1E179468-2C14-4041-A4D9-43BDDD68F5DA}" srcOrd="1" destOrd="0" parTransId="{2318B12D-F57D-40AB-8275-BD4FBCAF477E}" sibTransId="{D45ACA38-3D38-472D-BC05-89F5AB95D78B}"/>
    <dgm:cxn modelId="{57037C5B-DB9A-4F20-9BB2-52BE71F4480F}" srcId="{924C4665-9B26-49C8-A92B-844586563270}" destId="{BE44DD0D-163D-4B14-B94E-37C5FDD07C09}" srcOrd="0" destOrd="0" parTransId="{0BE9E93F-310A-4C45-81CF-3AE802F5FA2F}" sibTransId="{2ECF38FC-59E0-406B-A32F-CC4477D98CB8}"/>
    <dgm:cxn modelId="{DC53A787-01B9-429D-8EC8-586B1C13B138}" srcId="{924C4665-9B26-49C8-A92B-844586563270}" destId="{7339639D-C4EF-4498-97BF-444B0236517A}" srcOrd="2" destOrd="0" parTransId="{DF4FDF99-5DFF-4DD0-9AE0-9C7F13F22E41}" sibTransId="{E7D79B3F-9C77-48AD-993E-2DB61C95E38E}"/>
    <dgm:cxn modelId="{B5395494-2FD6-4E02-98C8-3BA3E06944C0}" srcId="{924C4665-9B26-49C8-A92B-844586563270}" destId="{D778A498-9E22-43D6-8E6E-008B596CDD08}" srcOrd="3" destOrd="0" parTransId="{439EC2F4-FE9C-435C-B06B-7339D297A420}" sibTransId="{E4032B74-09B0-4464-AA01-A04DDA8B0525}"/>
    <dgm:cxn modelId="{3A4A8EAB-7E90-435A-8FAC-51D76AE40801}" type="presOf" srcId="{7339639D-C4EF-4498-97BF-444B0236517A}" destId="{4260A86E-3B98-4059-80D0-0213B0DE9B76}" srcOrd="0" destOrd="0" presId="urn:microsoft.com/office/officeart/2005/8/layout/chevron1"/>
    <dgm:cxn modelId="{92043CAC-4121-4072-B2A1-6FC127F140A5}" type="presOf" srcId="{D778A498-9E22-43D6-8E6E-008B596CDD08}" destId="{6024C1C8-5EFB-4417-9720-C60BA20DDE40}" srcOrd="0" destOrd="0" presId="urn:microsoft.com/office/officeart/2005/8/layout/chevron1"/>
    <dgm:cxn modelId="{EFD54BFF-CB16-4534-83E3-61208A814469}" type="presOf" srcId="{924C4665-9B26-49C8-A92B-844586563270}" destId="{AC1BB62E-AC34-4C33-A9CF-2F1BC468E1FB}" srcOrd="0" destOrd="0" presId="urn:microsoft.com/office/officeart/2005/8/layout/chevron1"/>
    <dgm:cxn modelId="{90CD0310-8D0E-4F2C-AFE5-A48A442D9BC4}" type="presParOf" srcId="{AC1BB62E-AC34-4C33-A9CF-2F1BC468E1FB}" destId="{43ED70CA-9F95-4FB1-BCD1-CF8195C55D44}" srcOrd="0" destOrd="0" presId="urn:microsoft.com/office/officeart/2005/8/layout/chevron1"/>
    <dgm:cxn modelId="{FBC8CF34-EA43-4292-9FE7-71FCF9281E27}" type="presParOf" srcId="{AC1BB62E-AC34-4C33-A9CF-2F1BC468E1FB}" destId="{726F7F76-8E87-4474-9234-6C746CFEEA46}" srcOrd="1" destOrd="0" presId="urn:microsoft.com/office/officeart/2005/8/layout/chevron1"/>
    <dgm:cxn modelId="{F955F6C4-AE6F-40A7-BA45-9DAF1E895329}" type="presParOf" srcId="{AC1BB62E-AC34-4C33-A9CF-2F1BC468E1FB}" destId="{F40C3C63-578D-42E6-BF32-3770D3EDB1A7}" srcOrd="2" destOrd="0" presId="urn:microsoft.com/office/officeart/2005/8/layout/chevron1"/>
    <dgm:cxn modelId="{E08FF091-8493-4635-8888-B7C361482825}" type="presParOf" srcId="{AC1BB62E-AC34-4C33-A9CF-2F1BC468E1FB}" destId="{394328F5-6B31-4845-A250-C85C1F0B70F8}" srcOrd="3" destOrd="0" presId="urn:microsoft.com/office/officeart/2005/8/layout/chevron1"/>
    <dgm:cxn modelId="{C0518D56-8357-4EC8-80DB-9E53A8EC2C05}" type="presParOf" srcId="{AC1BB62E-AC34-4C33-A9CF-2F1BC468E1FB}" destId="{4260A86E-3B98-4059-80D0-0213B0DE9B76}" srcOrd="4" destOrd="0" presId="urn:microsoft.com/office/officeart/2005/8/layout/chevron1"/>
    <dgm:cxn modelId="{A051B661-67D9-43DD-80B6-06CEA82DB353}" type="presParOf" srcId="{AC1BB62E-AC34-4C33-A9CF-2F1BC468E1FB}" destId="{E039EB28-E037-41AD-9702-9B26B10F760A}" srcOrd="5" destOrd="0" presId="urn:microsoft.com/office/officeart/2005/8/layout/chevron1"/>
    <dgm:cxn modelId="{2F54C0B6-5FFF-4646-BB83-0BFA9B1F01A3}" type="presParOf" srcId="{AC1BB62E-AC34-4C33-A9CF-2F1BC468E1FB}" destId="{6024C1C8-5EFB-4417-9720-C60BA20DDE40}" srcOrd="6"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9933"/>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担当の役割</a:t>
          </a: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支援の道しるべ</a:t>
          </a:r>
        </a:p>
      </dsp:txBody>
      <dsp:txXfrm>
        <a:off x="6930032" y="0"/>
        <a:ext cx="2027440" cy="381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D70CA-9F95-4FB1-BCD1-CF8195C55D44}">
      <dsp:nvSpPr>
        <dsp:cNvPr id="0" name=""/>
        <dsp:cNvSpPr/>
      </dsp:nvSpPr>
      <dsp:spPr>
        <a:xfrm>
          <a:off x="3274" y="0"/>
          <a:ext cx="2641864" cy="381020"/>
        </a:xfrm>
        <a:prstGeom prst="chevron">
          <a:avLst/>
        </a:prstGeom>
        <a:solidFill>
          <a:srgbClr val="FFC000"/>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UD デジタル 教科書体 NK-R" panose="02020400000000000000" pitchFamily="18" charset="-128"/>
              <a:ea typeface="UD デジタル 教科書体 NK-R" panose="02020400000000000000" pitchFamily="18" charset="-128"/>
              <a:cs typeface="+mn-cs"/>
            </a:rPr>
            <a:t>基本的な考え方</a:t>
          </a:r>
        </a:p>
      </dsp:txBody>
      <dsp:txXfrm>
        <a:off x="193784" y="0"/>
        <a:ext cx="2260844" cy="381020"/>
      </dsp:txXfrm>
    </dsp:sp>
    <dsp:sp modelId="{F40C3C63-578D-42E6-BF32-3770D3EDB1A7}">
      <dsp:nvSpPr>
        <dsp:cNvPr id="0" name=""/>
        <dsp:cNvSpPr/>
      </dsp:nvSpPr>
      <dsp:spPr>
        <a:xfrm>
          <a:off x="2404293"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rPr>
            <a:t>滋賀県の取組</a:t>
          </a:r>
        </a:p>
      </dsp:txBody>
      <dsp:txXfrm>
        <a:off x="2594803" y="0"/>
        <a:ext cx="2027440" cy="381020"/>
      </dsp:txXfrm>
    </dsp:sp>
    <dsp:sp modelId="{4260A86E-3B98-4059-80D0-0213B0DE9B76}">
      <dsp:nvSpPr>
        <dsp:cNvPr id="0" name=""/>
        <dsp:cNvSpPr/>
      </dsp:nvSpPr>
      <dsp:spPr>
        <a:xfrm>
          <a:off x="4571907"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SSR</a:t>
          </a: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担当の役割</a:t>
          </a:r>
          <a:endParaRPr kumimoji="1" lang="ja-JP" altLang="en-US" sz="1800" kern="1200" dirty="0">
            <a:solidFill>
              <a:schemeClr val="bg1"/>
            </a:solidFill>
            <a:latin typeface="UD デジタル 教科書体 NK-R" panose="02020400000000000000" pitchFamily="18" charset="-128"/>
            <a:ea typeface="UD デジタル 教科書体 NK-R" panose="02020400000000000000" pitchFamily="18" charset="-128"/>
            <a:cs typeface="+mn-cs"/>
          </a:endParaRPr>
        </a:p>
      </dsp:txBody>
      <dsp:txXfrm>
        <a:off x="4762417" y="0"/>
        <a:ext cx="2027440" cy="381020"/>
      </dsp:txXfrm>
    </dsp:sp>
    <dsp:sp modelId="{6024C1C8-5EFB-4417-9720-C60BA20DDE40}">
      <dsp:nvSpPr>
        <dsp:cNvPr id="0" name=""/>
        <dsp:cNvSpPr/>
      </dsp:nvSpPr>
      <dsp:spPr>
        <a:xfrm>
          <a:off x="6739522" y="0"/>
          <a:ext cx="2408460" cy="381020"/>
        </a:xfrm>
        <a:prstGeom prst="chevron">
          <a:avLst/>
        </a:prstGeom>
        <a:solidFill>
          <a:schemeClr val="accent6"/>
        </a:solidFill>
        <a:ln w="127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rPr>
            <a:t>支援の道しる</a:t>
          </a:r>
          <a:r>
            <a:rPr kumimoji="1" lang="ja-JP" altLang="en-US" sz="1800" kern="1200" dirty="0" err="1">
              <a:solidFill>
                <a:sysClr val="window" lastClr="FFFFFF"/>
              </a:solidFill>
              <a:latin typeface="UD デジタル 教科書体 NK-R" panose="02020400000000000000" pitchFamily="18" charset="-128"/>
              <a:ea typeface="UD デジタル 教科書体 NK-R" panose="02020400000000000000" pitchFamily="18" charset="-128"/>
              <a:cs typeface="+mn-cs"/>
            </a:rPr>
            <a:t>べ</a:t>
          </a:r>
          <a:endParaRPr kumimoji="1" lang="ja-JP" altLang="en-US" sz="1800" kern="1200" dirty="0">
            <a:solidFill>
              <a:sysClr val="window" lastClr="FFFFFF"/>
            </a:solidFill>
            <a:latin typeface="UD デジタル 教科書体 NK-R" panose="02020400000000000000" pitchFamily="18" charset="-128"/>
            <a:ea typeface="UD デジタル 教科書体 NK-R" panose="02020400000000000000" pitchFamily="18" charset="-128"/>
            <a:cs typeface="+mn-cs"/>
          </a:endParaRPr>
        </a:p>
      </dsp:txBody>
      <dsp:txXfrm>
        <a:off x="6930032" y="0"/>
        <a:ext cx="2027440" cy="3810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1BBA67-9E22-4D50-AE6E-A845B6078A54}"/>
              </a:ext>
            </a:extLst>
          </p:cNvPr>
          <p:cNvSpPr>
            <a:spLocks noGrp="1"/>
          </p:cNvSpPr>
          <p:nvPr>
            <p:ph type="hdr" sz="quarter"/>
          </p:nvPr>
        </p:nvSpPr>
        <p:spPr>
          <a:xfrm>
            <a:off x="0" y="2"/>
            <a:ext cx="2918650" cy="691781"/>
          </a:xfrm>
          <a:prstGeom prst="rect">
            <a:avLst/>
          </a:prstGeom>
        </p:spPr>
        <p:txBody>
          <a:bodyPr vert="horz" lIns="91440" tIns="45720" rIns="91440" bIns="45720" rtlCol="0"/>
          <a:lstStyle>
            <a:lvl1pPr algn="l">
              <a:defRPr sz="1200"/>
            </a:lvl1pPr>
          </a:lstStyle>
          <a:p>
            <a:r>
              <a:rPr kumimoji="1" lang="en-US" altLang="ja-JP" dirty="0">
                <a:latin typeface="BIZ UDゴシック" panose="020B0400000000000000" pitchFamily="49" charset="-128"/>
                <a:ea typeface="BIZ UDゴシック" panose="020B0400000000000000" pitchFamily="49" charset="-128"/>
              </a:rPr>
              <a:t>【Ⅰ</a:t>
            </a:r>
            <a:r>
              <a:rPr kumimoji="1" lang="ja-JP" altLang="en-US" dirty="0" err="1">
                <a:latin typeface="BIZ UDゴシック" panose="020B0400000000000000" pitchFamily="49" charset="-128"/>
                <a:ea typeface="BIZ UDゴシック" panose="020B0400000000000000" pitchFamily="49" charset="-128"/>
              </a:rPr>
              <a:t>ー</a:t>
            </a:r>
            <a:r>
              <a:rPr kumimoji="1" lang="ja-JP" altLang="en-US" dirty="0">
                <a:latin typeface="BIZ UDゴシック" panose="020B0400000000000000" pitchFamily="49" charset="-128"/>
                <a:ea typeface="BIZ UDゴシック" panose="020B0400000000000000" pitchFamily="49" charset="-128"/>
              </a:rPr>
              <a:t>②</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小学校不登校に関する研究</a:t>
            </a:r>
            <a:endParaRPr kumimoji="1"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　　　　　児童が安心して成長できるＳＳＲのあり方</a:t>
            </a:r>
          </a:p>
          <a:p>
            <a:endParaRPr kumimoji="1" lang="ja-JP" altLang="en-US" dirty="0"/>
          </a:p>
        </p:txBody>
      </p:sp>
      <p:sp>
        <p:nvSpPr>
          <p:cNvPr id="3" name="フッター プレースホルダー 2">
            <a:extLst>
              <a:ext uri="{FF2B5EF4-FFF2-40B4-BE49-F238E27FC236}">
                <a16:creationId xmlns:a16="http://schemas.microsoft.com/office/drawing/2014/main" id="{213CB252-138D-41D8-8EA3-044FCB034A0F}"/>
              </a:ext>
            </a:extLst>
          </p:cNvPr>
          <p:cNvSpPr>
            <a:spLocks noGrp="1"/>
          </p:cNvSpPr>
          <p:nvPr>
            <p:ph type="ftr" sz="quarter" idx="2"/>
          </p:nvPr>
        </p:nvSpPr>
        <p:spPr>
          <a:xfrm>
            <a:off x="0" y="9174531"/>
            <a:ext cx="2918650" cy="495293"/>
          </a:xfrm>
          <a:prstGeom prst="rect">
            <a:avLst/>
          </a:prstGeom>
        </p:spPr>
        <p:txBody>
          <a:bodyPr vert="horz" lIns="91440" tIns="45720" rIns="91440" bIns="45720" rtlCol="0" anchor="b"/>
          <a:lstStyle>
            <a:lvl1pPr algn="l">
              <a:defRPr sz="1200"/>
            </a:lvl1pPr>
          </a:lstStyle>
          <a:p>
            <a:r>
              <a:rPr kumimoji="1" lang="ja-JP" altLang="en-US">
                <a:latin typeface="BIZ UDゴシック" panose="020B0400000000000000" pitchFamily="49" charset="-128"/>
                <a:ea typeface="BIZ UDゴシック" panose="020B0400000000000000" pitchFamily="49" charset="-128"/>
              </a:rPr>
              <a:t>令和</a:t>
            </a:r>
            <a:r>
              <a:rPr kumimoji="1" lang="ja-JP" altLang="en-US" dirty="0">
                <a:latin typeface="BIZ UDゴシック" panose="020B0400000000000000" pitchFamily="49" charset="-128"/>
                <a:ea typeface="BIZ UDゴシック" panose="020B0400000000000000" pitchFamily="49" charset="-128"/>
              </a:rPr>
              <a:t>７</a:t>
            </a:r>
            <a:r>
              <a:rPr kumimoji="1" lang="ja-JP" altLang="en-US">
                <a:latin typeface="BIZ UDゴシック" panose="020B0400000000000000" pitchFamily="49" charset="-128"/>
                <a:ea typeface="BIZ UDゴシック" panose="020B0400000000000000" pitchFamily="49" charset="-128"/>
              </a:rPr>
              <a:t>年</a:t>
            </a:r>
            <a:r>
              <a:rPr kumimoji="1" lang="ja-JP" altLang="en-US" dirty="0">
                <a:latin typeface="BIZ UDゴシック" panose="020B0400000000000000" pitchFamily="49" charset="-128"/>
                <a:ea typeface="BIZ UDゴシック" panose="020B0400000000000000" pitchFamily="49" charset="-128"/>
              </a:rPr>
              <a:t>２月　滋賀県総合教育センター</a:t>
            </a:r>
          </a:p>
        </p:txBody>
      </p:sp>
      <p:sp>
        <p:nvSpPr>
          <p:cNvPr id="4" name="スライド番号プレースホルダー 3">
            <a:extLst>
              <a:ext uri="{FF2B5EF4-FFF2-40B4-BE49-F238E27FC236}">
                <a16:creationId xmlns:a16="http://schemas.microsoft.com/office/drawing/2014/main" id="{9C4D65B3-A7C3-441F-824D-DF14E9FC255D}"/>
              </a:ext>
            </a:extLst>
          </p:cNvPr>
          <p:cNvSpPr>
            <a:spLocks noGrp="1"/>
          </p:cNvSpPr>
          <p:nvPr>
            <p:ph type="sldNum" sz="quarter" idx="3"/>
          </p:nvPr>
        </p:nvSpPr>
        <p:spPr>
          <a:xfrm>
            <a:off x="3814945" y="9174531"/>
            <a:ext cx="2919734" cy="495293"/>
          </a:xfrm>
          <a:prstGeom prst="rect">
            <a:avLst/>
          </a:prstGeom>
        </p:spPr>
        <p:txBody>
          <a:bodyPr vert="horz" lIns="91440" tIns="45720" rIns="91440" bIns="45720" rtlCol="0" anchor="b"/>
          <a:lstStyle>
            <a:lvl1pPr algn="r">
              <a:defRPr sz="1200"/>
            </a:lvl1pPr>
          </a:lstStyle>
          <a:p>
            <a:fld id="{D26C960D-EE00-4845-B9C3-AE5BBB70E08E}" type="slidenum">
              <a:rPr kumimoji="1" lang="ja-JP" altLang="en-US" smtClean="0"/>
              <a:t>‹#›</a:t>
            </a:fld>
            <a:endParaRPr kumimoji="1" lang="ja-JP" altLang="en-US"/>
          </a:p>
        </p:txBody>
      </p:sp>
    </p:spTree>
    <p:extLst>
      <p:ext uri="{BB962C8B-B14F-4D97-AF65-F5344CB8AC3E}">
        <p14:creationId xmlns:p14="http://schemas.microsoft.com/office/powerpoint/2010/main" val="2138899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15387" y="6"/>
            <a:ext cx="2918831" cy="495029"/>
          </a:xfrm>
          <a:prstGeom prst="rect">
            <a:avLst/>
          </a:prstGeom>
        </p:spPr>
        <p:txBody>
          <a:bodyPr vert="horz" lIns="91371" tIns="45685" rIns="91371" bIns="45685" rtlCol="0"/>
          <a:lstStyle>
            <a:lvl1pPr algn="r">
              <a:defRPr sz="1200"/>
            </a:lvl1pPr>
          </a:lstStyle>
          <a:p>
            <a:fld id="{8BDA5800-C1EC-4D5B-B1BE-D63890811386}" type="datetimeFigureOut">
              <a:rPr kumimoji="1" lang="ja-JP" altLang="en-US" smtClean="0"/>
              <a:t>2025/3/17</a:t>
            </a:fld>
            <a:endParaRPr kumimoji="1" lang="ja-JP" altLang="en-US" dirty="0"/>
          </a:p>
        </p:txBody>
      </p:sp>
      <p:sp>
        <p:nvSpPr>
          <p:cNvPr id="4" name="スライド イメージ プレースホルダー 3"/>
          <p:cNvSpPr>
            <a:spLocks noGrp="1" noRot="1" noChangeAspect="1"/>
          </p:cNvSpPr>
          <p:nvPr>
            <p:ph type="sldImg" idx="2"/>
          </p:nvPr>
        </p:nvSpPr>
        <p:spPr>
          <a:xfrm>
            <a:off x="1150938" y="495300"/>
            <a:ext cx="4433887" cy="3327400"/>
          </a:xfrm>
          <a:prstGeom prst="rect">
            <a:avLst/>
          </a:prstGeom>
          <a:noFill/>
          <a:ln w="12700">
            <a:solidFill>
              <a:prstClr val="black"/>
            </a:solidFill>
          </a:ln>
        </p:spPr>
        <p:txBody>
          <a:bodyPr vert="horz" lIns="91371" tIns="45685" rIns="91371" bIns="45685" rtlCol="0" anchor="ctr"/>
          <a:lstStyle/>
          <a:p>
            <a:endParaRPr lang="ja-JP" altLang="en-US" dirty="0"/>
          </a:p>
        </p:txBody>
      </p:sp>
      <p:sp>
        <p:nvSpPr>
          <p:cNvPr id="5" name="ノート プレースホルダー 4"/>
          <p:cNvSpPr>
            <a:spLocks noGrp="1"/>
          </p:cNvSpPr>
          <p:nvPr>
            <p:ph type="body" sz="quarter" idx="3"/>
          </p:nvPr>
        </p:nvSpPr>
        <p:spPr>
          <a:xfrm>
            <a:off x="167485" y="4418872"/>
            <a:ext cx="6400800" cy="5867399"/>
          </a:xfrm>
          <a:prstGeom prst="rect">
            <a:avLst/>
          </a:prstGeom>
        </p:spPr>
        <p:txBody>
          <a:bodyPr vert="horz" lIns="91371" tIns="45685" rIns="91371" bIns="456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721122" y="9267851"/>
            <a:ext cx="2918831" cy="495028"/>
          </a:xfrm>
          <a:prstGeom prst="rect">
            <a:avLst/>
          </a:prstGeom>
        </p:spPr>
        <p:txBody>
          <a:bodyPr vert="horz" lIns="91371" tIns="45685" rIns="91371" bIns="45685" rtlCol="0" anchor="b"/>
          <a:lstStyle>
            <a:lvl1pPr algn="r">
              <a:defRPr sz="1200"/>
            </a:lvl1pPr>
          </a:lstStyle>
          <a:p>
            <a:fld id="{C6714B19-FD2F-4815-9BD6-5AB747C8331F}" type="slidenum">
              <a:rPr kumimoji="1" lang="ja-JP" altLang="en-US" smtClean="0"/>
              <a:t>‹#›</a:t>
            </a:fld>
            <a:endParaRPr kumimoji="1" lang="ja-JP" alt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0763" y="376238"/>
            <a:ext cx="4440237" cy="3330575"/>
          </a:xfrm>
        </p:spPr>
      </p:sp>
      <p:sp>
        <p:nvSpPr>
          <p:cNvPr id="3" name="ノート プレースホルダー 2"/>
          <p:cNvSpPr>
            <a:spLocks noGrp="1"/>
          </p:cNvSpPr>
          <p:nvPr>
            <p:ph type="body" idx="1"/>
          </p:nvPr>
        </p:nvSpPr>
        <p:spPr>
          <a:xfrm>
            <a:off x="544101" y="3941752"/>
            <a:ext cx="5388610" cy="5760578"/>
          </a:xfrm>
        </p:spPr>
        <p:txBody>
          <a:bodyPr/>
          <a:lstStyle/>
          <a:p>
            <a:pPr lvl="0"/>
            <a:r>
              <a:rPr lang="en-US" altLang="ja-JP" sz="1200" b="0" dirty="0">
                <a:latin typeface="UD Digi Kyokasho NK-R" panose="02020400000000000000" pitchFamily="18" charset="-128"/>
                <a:ea typeface="UD Digi Kyokasho NK-R" panose="02020400000000000000" pitchFamily="18" charset="-128"/>
              </a:rPr>
              <a:t>※</a:t>
            </a:r>
            <a:r>
              <a:rPr lang="ja-JP" altLang="en-US" sz="1200" b="0" dirty="0">
                <a:latin typeface="UD Digi Kyokasho NK-R" panose="02020400000000000000" pitchFamily="18" charset="-128"/>
                <a:ea typeface="UD Digi Kyokasho NK-R" panose="02020400000000000000" pitchFamily="18" charset="-128"/>
              </a:rPr>
              <a:t>校内研修で</a:t>
            </a:r>
            <a:r>
              <a:rPr lang="en-US" altLang="ja-JP" sz="1200" b="0" dirty="0">
                <a:latin typeface="UD Digi Kyokasho NK-R" panose="02020400000000000000" pitchFamily="18" charset="-128"/>
                <a:ea typeface="UD Digi Kyokasho NK-R" panose="02020400000000000000" pitchFamily="18" charset="-128"/>
              </a:rPr>
              <a:t>SSR</a:t>
            </a:r>
            <a:r>
              <a:rPr lang="ja-JP" altLang="en-US" sz="1200" b="0" dirty="0">
                <a:latin typeface="UD Digi Kyokasho NK-R" panose="02020400000000000000" pitchFamily="18" charset="-128"/>
                <a:ea typeface="UD Digi Kyokasho NK-R" panose="02020400000000000000" pitchFamily="18" charset="-128"/>
              </a:rPr>
              <a:t>担当者から全ての教職員へ行う資料として作成しています。学校の実情に応じて、適宜改変等をして御活用ください。</a:t>
            </a:r>
            <a:endParaRPr lang="en-US" altLang="ja-JP" sz="1200" b="0" dirty="0">
              <a:latin typeface="UD Digi Kyokasho NK-R" panose="02020400000000000000" pitchFamily="18" charset="-128"/>
              <a:ea typeface="UD Digi Kyokasho NK-R" panose="02020400000000000000" pitchFamily="18" charset="-128"/>
            </a:endParaRPr>
          </a:p>
          <a:p>
            <a:pPr lvl="0"/>
            <a:endParaRPr lang="en-US" altLang="ja-JP" sz="1200" b="1" dirty="0">
              <a:ea typeface="UD デジタル 教科書体 NK-R" panose="02020400000000000000"/>
            </a:endParaRPr>
          </a:p>
          <a:p>
            <a:pPr lvl="0"/>
            <a:r>
              <a:rPr lang="ja-JP" altLang="en-US" sz="1200" b="1" dirty="0">
                <a:ea typeface="UD デジタル 教科書体 NK-R" panose="02020400000000000000"/>
              </a:rPr>
              <a:t>「研修目的および内容」を説明してください。</a:t>
            </a:r>
            <a:endParaRPr lang="en-US" altLang="ja-JP" sz="1200" b="1" dirty="0">
              <a:ea typeface="UD デジタル 教科書体 NK-R" panose="02020400000000000000"/>
            </a:endParaRPr>
          </a:p>
          <a:p>
            <a:pPr lvl="0"/>
            <a:endParaRPr lang="en-US" altLang="ja-JP" sz="1200" dirty="0">
              <a:ea typeface="UD デジタル 教科書体 NK-R" panose="02020400000000000000"/>
            </a:endParaRPr>
          </a:p>
          <a:p>
            <a:pPr algn="just"/>
            <a:r>
              <a:rPr lang="en-US" altLang="ja-JP" sz="1200" kern="100" dirty="0">
                <a:effectLst/>
                <a:ea typeface="UD デジタル 教科書体 NK-R" panose="02020400000000000000"/>
                <a:cs typeface="Times New Roman" panose="02020603050405020304" pitchFamily="18" charset="0"/>
              </a:rPr>
              <a:t>【</a:t>
            </a:r>
            <a:r>
              <a:rPr lang="ja-JP" altLang="ja-JP" sz="1200" kern="100" dirty="0">
                <a:effectLst/>
                <a:ea typeface="UD デジタル 教科書体 NK-R" panose="02020400000000000000"/>
                <a:cs typeface="Times New Roman" panose="02020603050405020304" pitchFamily="18" charset="0"/>
              </a:rPr>
              <a:t>説明口述例</a:t>
            </a:r>
            <a:r>
              <a:rPr lang="en-US" altLang="ja-JP" sz="1200" kern="100" dirty="0">
                <a:effectLst/>
                <a:ea typeface="UD デジタル 教科書体 NK-R" panose="02020400000000000000"/>
                <a:cs typeface="Times New Roman" panose="02020603050405020304" pitchFamily="18" charset="0"/>
              </a:rPr>
              <a:t>】</a:t>
            </a:r>
          </a:p>
          <a:p>
            <a:pPr algn="just"/>
            <a:r>
              <a:rPr lang="ja-JP" altLang="en-US" sz="1200" kern="100" dirty="0">
                <a:effectLst/>
                <a:ea typeface="UD デジタル 教科書体 NK-R" panose="02020400000000000000"/>
                <a:cs typeface="Times New Roman" panose="02020603050405020304" pitchFamily="18" charset="0"/>
              </a:rPr>
              <a:t>この研修は、校内教育支援センター</a:t>
            </a:r>
            <a:r>
              <a:rPr lang="en-US" altLang="ja-JP" sz="1200" kern="100" dirty="0">
                <a:effectLst/>
                <a:ea typeface="UD デジタル 教科書体 NK-R" panose="02020400000000000000"/>
                <a:cs typeface="Times New Roman" panose="02020603050405020304" pitchFamily="18" charset="0"/>
              </a:rPr>
              <a:t>(SSR)</a:t>
            </a:r>
            <a:r>
              <a:rPr lang="ja-JP" altLang="en-US" sz="1200" kern="100" dirty="0">
                <a:effectLst/>
                <a:ea typeface="UD デジタル 教科書体 NK-R" panose="02020400000000000000"/>
                <a:cs typeface="Times New Roman" panose="02020603050405020304" pitchFamily="18" charset="0"/>
              </a:rPr>
              <a:t>の設置や運営にあたり</a:t>
            </a:r>
            <a:r>
              <a:rPr lang="ja-JP" altLang="en-US" sz="1200" kern="0" dirty="0">
                <a:effectLst/>
                <a:ea typeface="UD デジタル 教科書体 NK-R" panose="02020400000000000000"/>
                <a:cs typeface="ＭＳ 明朝" panose="02020609040205080304" pitchFamily="17" charset="-128"/>
              </a:rPr>
              <a:t>、教職員が共通理解し取組を進められるように、</a:t>
            </a:r>
            <a:r>
              <a:rPr lang="en-US" altLang="ja-JP" sz="1200" kern="0" dirty="0">
                <a:effectLst/>
                <a:ea typeface="UD デジタル 教科書体 NK-R" panose="02020400000000000000"/>
                <a:cs typeface="ＭＳ 明朝" panose="02020609040205080304" pitchFamily="17" charset="-128"/>
              </a:rPr>
              <a:t>SSR</a:t>
            </a:r>
            <a:r>
              <a:rPr lang="ja-JP" altLang="en-US" sz="1200" kern="0" dirty="0">
                <a:effectLst/>
                <a:ea typeface="UD デジタル 教科書体 NK-R" panose="02020400000000000000"/>
                <a:cs typeface="ＭＳ 明朝" panose="02020609040205080304" pitchFamily="17" charset="-128"/>
              </a:rPr>
              <a:t>についての理解を深めることを目的としています。</a:t>
            </a:r>
            <a:endParaRPr lang="en-US" altLang="ja-JP" sz="1200" kern="0" dirty="0">
              <a:effectLst/>
              <a:ea typeface="UD デジタル 教科書体 NK-R" panose="02020400000000000000"/>
              <a:cs typeface="ＭＳ 明朝" panose="02020609040205080304" pitchFamily="17" charset="-128"/>
            </a:endParaRPr>
          </a:p>
          <a:p>
            <a:pPr algn="just"/>
            <a:r>
              <a:rPr lang="ja-JP" altLang="en-US" sz="1200" kern="0" dirty="0">
                <a:effectLst/>
                <a:ea typeface="UD デジタル 教科書体 NK-R" panose="02020400000000000000"/>
                <a:cs typeface="ＭＳ 明朝" panose="02020609040205080304" pitchFamily="17" charset="-128"/>
              </a:rPr>
              <a:t>令和６年度の滋賀県総合教育センターの研究「児童が安心して成長できる</a:t>
            </a:r>
            <a:r>
              <a:rPr lang="en-US" altLang="ja-JP" sz="1200" kern="0" dirty="0">
                <a:effectLst/>
                <a:ea typeface="UD デジタル 教科書体 NK-R" panose="02020400000000000000"/>
                <a:cs typeface="ＭＳ 明朝" panose="02020609040205080304" pitchFamily="17" charset="-128"/>
              </a:rPr>
              <a:t>SSR</a:t>
            </a:r>
            <a:r>
              <a:rPr lang="ja-JP" altLang="en-US" sz="1200" kern="0" dirty="0">
                <a:effectLst/>
                <a:ea typeface="UD デジタル 教科書体 NK-R" panose="02020400000000000000"/>
                <a:cs typeface="ＭＳ 明朝" panose="02020609040205080304" pitchFamily="17" charset="-128"/>
              </a:rPr>
              <a:t>のあり方</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人とのつながり</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安心できる環境づくり</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周囲の理解</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を軸にした</a:t>
            </a:r>
            <a:r>
              <a:rPr lang="en-US" altLang="ja-JP" sz="1200" kern="0" dirty="0">
                <a:effectLst/>
                <a:ea typeface="UD デジタル 教科書体 NK-R" panose="02020400000000000000"/>
                <a:cs typeface="ＭＳ 明朝" panose="02020609040205080304" pitchFamily="17" charset="-128"/>
              </a:rPr>
              <a:t>SSR</a:t>
            </a:r>
            <a:r>
              <a:rPr lang="ja-JP" altLang="en-US" sz="1200" kern="0" dirty="0" err="1">
                <a:effectLst/>
                <a:ea typeface="UD デジタル 教科書体 NK-R" panose="02020400000000000000"/>
                <a:cs typeface="ＭＳ 明朝" panose="02020609040205080304" pitchFamily="17" charset="-128"/>
              </a:rPr>
              <a:t>の充</a:t>
            </a:r>
            <a:r>
              <a:rPr lang="ja-JP" altLang="en-US" sz="1200" kern="0" dirty="0">
                <a:effectLst/>
                <a:ea typeface="UD デジタル 教科書体 NK-R" panose="02020400000000000000"/>
                <a:cs typeface="ＭＳ 明朝" panose="02020609040205080304" pitchFamily="17" charset="-128"/>
              </a:rPr>
              <a:t>実に向けた取組を通して」を基に、</a:t>
            </a:r>
            <a:r>
              <a:rPr lang="en-US" altLang="ja-JP" sz="1200" kern="0" dirty="0">
                <a:effectLst/>
                <a:ea typeface="UD デジタル 教科書体 NK-R" panose="02020400000000000000"/>
                <a:cs typeface="ＭＳ 明朝" panose="02020609040205080304" pitchFamily="17" charset="-128"/>
              </a:rPr>
              <a:t>SSR</a:t>
            </a:r>
            <a:r>
              <a:rPr lang="ja-JP" altLang="en-US" sz="1200" kern="0" dirty="0">
                <a:effectLst/>
                <a:ea typeface="UD デジタル 教科書体 NK-R" panose="02020400000000000000"/>
                <a:cs typeface="ＭＳ 明朝" panose="02020609040205080304" pitchFamily="17" charset="-128"/>
              </a:rPr>
              <a:t>とはどのような場所なのか、従来の別室とどのように違うのか、どのように運営するのかなどについて理解し、また○○小</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中</a:t>
            </a:r>
            <a:r>
              <a:rPr lang="en-US" altLang="ja-JP" sz="1200" kern="0" dirty="0">
                <a:effectLst/>
                <a:ea typeface="UD デジタル 教科書体 NK-R" panose="02020400000000000000"/>
                <a:cs typeface="ＭＳ 明朝" panose="02020609040205080304" pitchFamily="17" charset="-128"/>
              </a:rPr>
              <a:t>)</a:t>
            </a:r>
            <a:r>
              <a:rPr lang="ja-JP" altLang="en-US" sz="1200" kern="0" dirty="0">
                <a:effectLst/>
                <a:ea typeface="UD デジタル 教科書体 NK-R" panose="02020400000000000000"/>
                <a:cs typeface="ＭＳ 明朝" panose="02020609040205080304" pitchFamily="17" charset="-128"/>
              </a:rPr>
              <a:t>学校としてどのようにして組織的に不登校の課題に対応していくのかを考えるきっかけとして研修を行います。</a:t>
            </a:r>
            <a:endParaRPr lang="en-US" altLang="ja-JP" sz="1200" kern="0" dirty="0">
              <a:effectLst/>
              <a:ea typeface="UD デジタル 教科書体 NK-R" panose="02020400000000000000"/>
              <a:cs typeface="ＭＳ 明朝" panose="02020609040205080304" pitchFamily="17" charset="-128"/>
            </a:endParaRPr>
          </a:p>
          <a:p>
            <a:pPr algn="just"/>
            <a:endParaRPr lang="en-US" altLang="ja-JP" sz="1200" kern="100" dirty="0">
              <a:effectLst/>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EF03D8E-48F8-419D-9B43-F6D065E19E90}"/>
              </a:ext>
            </a:extLst>
          </p:cNvPr>
          <p:cNvSpPr>
            <a:spLocks noGrp="1"/>
          </p:cNvSpPr>
          <p:nvPr>
            <p:ph type="sldNum" sz="quarter" idx="5"/>
          </p:nvPr>
        </p:nvSpPr>
        <p:spPr/>
        <p:txBody>
          <a:bodyPr/>
          <a:lstStyle/>
          <a:p>
            <a:fld id="{C6714B19-FD2F-4815-9BD6-5AB747C8331F}"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UD デジタル 教科書体 NK-R" panose="02020400000000000000" pitchFamily="18" charset="-128"/>
                <a:ea typeface="UD デジタル 教科書体 NK-R" panose="02020400000000000000"/>
              </a:rPr>
              <a:t>▼センターの研究の主題にもあるように、</a:t>
            </a:r>
            <a:r>
              <a:rPr kumimoji="1" lang="en-US" altLang="ja-JP" b="0" dirty="0">
                <a:latin typeface="UD デジタル 教科書体 NK-R" panose="02020400000000000000" pitchFamily="18" charset="-128"/>
                <a:ea typeface="UD デジタル 教科書体 NK-R" panose="02020400000000000000"/>
              </a:rPr>
              <a:t>SSR</a:t>
            </a:r>
            <a:r>
              <a:rPr kumimoji="1" lang="ja-JP" altLang="en-US" b="0" dirty="0">
                <a:latin typeface="UD デジタル 教科書体 NK-R" panose="02020400000000000000" pitchFamily="18" charset="-128"/>
                <a:ea typeface="UD デジタル 教科書体 NK-R" panose="02020400000000000000"/>
              </a:rPr>
              <a:t>は児童が▼安心して▼成長できる場であることが重要です。</a:t>
            </a:r>
            <a:endParaRPr kumimoji="1" lang="en-US" altLang="ja-JP" b="0" dirty="0">
              <a:latin typeface="UD デジタル 教科書体 NK-R" panose="02020400000000000000" pitchFamily="18" charset="-128"/>
              <a:ea typeface="UD デジタル 教科書体 NK-R" panose="02020400000000000000"/>
            </a:endParaRPr>
          </a:p>
          <a:p>
            <a:endParaRPr kumimoji="1" lang="en-US" altLang="ja-JP" b="0" dirty="0">
              <a:latin typeface="UD デジタル 教科書体 NK-R" panose="02020400000000000000" pitchFamily="18" charset="-128"/>
              <a:ea typeface="UD デジタル 教科書体 NK-R" panose="02020400000000000000"/>
            </a:endParaRPr>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UD デジタル 教科書体 NK-R" panose="02020400000000000000" pitchFamily="18" charset="-128"/>
                <a:ea typeface="UD デジタル 教科書体 NK-R" panose="02020400000000000000"/>
              </a:rPr>
              <a:t>それでは、ここで皆さんに次のことを考えていただきたいと思います。</a:t>
            </a:r>
            <a:endParaRPr kumimoji="1" lang="en-US" altLang="ja-JP" b="0"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「校内における　子どもが安心して成長できる居場所」とはどのような場所だと思いますか。</a:t>
            </a:r>
            <a:endParaRPr lang="en-US" altLang="ja-JP" dirty="0">
              <a:latin typeface="UD デジタル 教科書体 NK-R" panose="02020400000000000000" pitchFamily="18" charset="-128"/>
              <a:ea typeface="UD デジタル 教科書体 NK-R" panose="02020400000000000000"/>
            </a:endParaRPr>
          </a:p>
          <a:p>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御自身の考えを箇条書きで構いません。枠線の中に書いてください。</a:t>
            </a:r>
            <a:endParaRPr lang="en-US" altLang="ja-JP" dirty="0">
              <a:latin typeface="UD デジタル 教科書体 NK-R" panose="02020400000000000000" pitchFamily="18" charset="-128"/>
              <a:ea typeface="UD デジタル 教科書体 NK-R" panose="02020400000000000000"/>
            </a:endParaRPr>
          </a:p>
          <a:p>
            <a:endParaRPr lang="en-US" altLang="ja-JP" dirty="0">
              <a:latin typeface="UD デジタル 教科書体 NK-R" panose="02020400000000000000" pitchFamily="18" charset="-128"/>
              <a:ea typeface="UD デジタル 教科書体 NK-R" panose="02020400000000000000"/>
            </a:endParaRPr>
          </a:p>
          <a:p>
            <a:r>
              <a:rPr lang="en-US" altLang="ja-JP" dirty="0">
                <a:latin typeface="UD デジタル 教科書体 NK-R" panose="02020400000000000000" pitchFamily="18" charset="-128"/>
                <a:ea typeface="UD デジタル 教科書体 NK-R" panose="02020400000000000000"/>
              </a:rPr>
              <a:t>(</a:t>
            </a:r>
            <a:r>
              <a:rPr lang="ja-JP" altLang="en-US" dirty="0">
                <a:latin typeface="UD デジタル 教科書体 NK-R" panose="02020400000000000000" pitchFamily="18" charset="-128"/>
                <a:ea typeface="UD デジタル 教科書体 NK-R" panose="02020400000000000000"/>
              </a:rPr>
              <a:t>記入時間</a:t>
            </a:r>
            <a:r>
              <a:rPr lang="en-US" altLang="ja-JP" dirty="0">
                <a:latin typeface="UD デジタル 教科書体 NK-R" panose="02020400000000000000" pitchFamily="18" charset="-128"/>
                <a:ea typeface="UD デジタル 教科書体 NK-R" panose="02020400000000000000"/>
              </a:rPr>
              <a:t>)</a:t>
            </a:r>
          </a:p>
          <a:p>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ありがとうございました。</a:t>
            </a:r>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考えを深めるために、意見交流の時間を取ります。</a:t>
            </a:r>
            <a:endParaRPr lang="en-US" altLang="ja-JP" dirty="0">
              <a:latin typeface="UD デジタル 教科書体 NK-R" panose="02020400000000000000" pitchFamily="18" charset="-128"/>
              <a:ea typeface="UD デジタル 教科書体 NK-R" panose="02020400000000000000"/>
            </a:endParaRPr>
          </a:p>
          <a:p>
            <a:r>
              <a:rPr lang="en-US" altLang="ja-JP" dirty="0">
                <a:latin typeface="UD デジタル 教科書体 NK-R" panose="02020400000000000000" pitchFamily="18" charset="-128"/>
                <a:ea typeface="UD デジタル 教科書体 NK-R" panose="02020400000000000000"/>
              </a:rPr>
              <a:t>(</a:t>
            </a:r>
            <a:r>
              <a:rPr lang="ja-JP" altLang="en-US" dirty="0">
                <a:latin typeface="UD デジタル 教科書体 NK-R" panose="02020400000000000000" pitchFamily="18" charset="-128"/>
                <a:ea typeface="UD デジタル 教科書体 NK-R" panose="02020400000000000000"/>
              </a:rPr>
              <a:t>グループ交流、もしくはペア交流の時間を取る。</a:t>
            </a:r>
            <a:r>
              <a:rPr lang="en-US" altLang="ja-JP" dirty="0">
                <a:latin typeface="UD デジタル 教科書体 NK-R" panose="02020400000000000000" pitchFamily="18" charset="-128"/>
                <a:ea typeface="UD デジタル 教科書体 NK-R" panose="02020400000000000000"/>
              </a:rPr>
              <a:t>)</a:t>
            </a:r>
          </a:p>
          <a:p>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ありがとうございました。</a:t>
            </a:r>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この後、滋賀県内の小学校での取組や子どもたちの成長について紹介をします。</a:t>
            </a:r>
            <a:endParaRPr lang="en-US" altLang="ja-JP" dirty="0">
              <a:latin typeface="UD デジタル 教科書体 NK-R" panose="02020400000000000000" pitchFamily="18" charset="-128"/>
              <a:ea typeface="UD デジタル 教科書体 NK-R" panose="02020400000000000000"/>
            </a:endParaRPr>
          </a:p>
          <a:p>
            <a:endParaRPr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今お書きになった御自身の考えや交流した内容等を踏まえ、ぜひ</a:t>
            </a:r>
            <a:r>
              <a:rPr lang="en-US" altLang="ja-JP" dirty="0">
                <a:latin typeface="UD デジタル 教科書体 NK-R" panose="02020400000000000000" pitchFamily="18" charset="-128"/>
                <a:ea typeface="UD デジタル 教科書体 NK-R" panose="02020400000000000000"/>
              </a:rPr>
              <a:t>SSR</a:t>
            </a:r>
            <a:r>
              <a:rPr lang="ja-JP" altLang="en-US" dirty="0">
                <a:latin typeface="UD デジタル 教科書体 NK-R" panose="02020400000000000000" pitchFamily="18" charset="-128"/>
                <a:ea typeface="UD デジタル 教科書体 NK-R" panose="02020400000000000000"/>
              </a:rPr>
              <a:t>の意味や意義を考えながら、お聞きください。</a:t>
            </a:r>
            <a:endParaRPr lang="en-US" altLang="ja-JP" dirty="0">
              <a:latin typeface="UD デジタル 教科書体 NK-R" panose="02020400000000000000" pitchFamily="18" charset="-128"/>
              <a:ea typeface="UD デジタル 教科書体 NK-R" panose="02020400000000000000"/>
            </a:endParaRPr>
          </a:p>
        </p:txBody>
      </p:sp>
      <p:sp>
        <p:nvSpPr>
          <p:cNvPr id="4" name="スライド番号プレースホルダー 3">
            <a:extLst>
              <a:ext uri="{FF2B5EF4-FFF2-40B4-BE49-F238E27FC236}">
                <a16:creationId xmlns:a16="http://schemas.microsoft.com/office/drawing/2014/main" id="{761179A8-493E-466A-BFDB-C906A4BC24E6}"/>
              </a:ext>
            </a:extLst>
          </p:cNvPr>
          <p:cNvSpPr>
            <a:spLocks noGrp="1"/>
          </p:cNvSpPr>
          <p:nvPr>
            <p:ph type="sldNum" sz="quarter" idx="5"/>
          </p:nvPr>
        </p:nvSpPr>
        <p:spPr/>
        <p:txBody>
          <a:bodyPr/>
          <a:lstStyle/>
          <a:p>
            <a:fld id="{C6714B19-FD2F-4815-9BD6-5AB747C8331F}" type="slidenum">
              <a:rPr kumimoji="1" lang="ja-JP" altLang="en-US" smtClean="0"/>
              <a:t>11</a:t>
            </a:fld>
            <a:endParaRPr kumimoji="1" lang="ja-JP" altLang="en-US" dirty="0"/>
          </a:p>
        </p:txBody>
      </p:sp>
    </p:spTree>
    <p:extLst>
      <p:ext uri="{BB962C8B-B14F-4D97-AF65-F5344CB8AC3E}">
        <p14:creationId xmlns:p14="http://schemas.microsoft.com/office/powerpoint/2010/main" val="442913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ea typeface="UD デジタル 教科書体 NK-R" panose="02020400000000000000"/>
              </a:rPr>
              <a:t>では、滋賀県の取組と実践事例について説明します。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12</a:t>
            </a:fld>
            <a:endParaRPr kumimoji="1" lang="ja-JP" altLang="en-US" dirty="0"/>
          </a:p>
        </p:txBody>
      </p:sp>
    </p:spTree>
    <p:extLst>
      <p:ext uri="{BB962C8B-B14F-4D97-AF65-F5344CB8AC3E}">
        <p14:creationId xmlns:p14="http://schemas.microsoft.com/office/powerpoint/2010/main" val="127581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「しがの学びと居場所の保障プラン」の中に、不登校の子ども支援の基本理念が示されています。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ポイントはこの４つです。</a:t>
            </a:r>
            <a:r>
              <a:rPr kumimoji="1" lang="en-US" altLang="ja-JP" dirty="0">
                <a:ea typeface="UD デジタル 教科書体 NK-R" panose="02020400000000000000"/>
              </a:rPr>
              <a:t>A</a:t>
            </a:r>
            <a:r>
              <a:rPr kumimoji="1" lang="ja-JP" altLang="en-US" dirty="0">
                <a:ea typeface="UD デジタル 教科書体 NK-R" panose="02020400000000000000"/>
              </a:rPr>
              <a:t>から</a:t>
            </a:r>
            <a:r>
              <a:rPr kumimoji="1" lang="en-US" altLang="ja-JP" dirty="0">
                <a:ea typeface="UD デジタル 教科書体 NK-R" panose="02020400000000000000"/>
              </a:rPr>
              <a:t>E</a:t>
            </a:r>
            <a:r>
              <a:rPr kumimoji="1" lang="ja-JP" altLang="en-US" dirty="0" err="1">
                <a:ea typeface="UD デジタル 教科書体 NK-R" panose="02020400000000000000"/>
              </a:rPr>
              <a:t>までの</a:t>
            </a:r>
            <a:r>
              <a:rPr kumimoji="1" lang="ja-JP" altLang="en-US" dirty="0">
                <a:ea typeface="UD デジタル 教科書体 NK-R" panose="02020400000000000000"/>
              </a:rPr>
              <a:t>部分にはどのような言葉が入ると思いますか。</a:t>
            </a:r>
            <a:endParaRPr kumimoji="1" lang="en-US" altLang="ja-JP" dirty="0">
              <a:ea typeface="UD デジタル 教科書体 NK-R" panose="02020400000000000000"/>
            </a:endParaRPr>
          </a:p>
          <a:p>
            <a:r>
              <a:rPr kumimoji="1" lang="ja-JP" altLang="en-US" dirty="0">
                <a:ea typeface="UD デジタル 教科書体 NK-R" panose="02020400000000000000"/>
              </a:rPr>
              <a:t>少し時間を取りますので、お近くの方とお考えください。</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a:t>
            </a:r>
            <a:r>
              <a:rPr kumimoji="1" lang="en-US" altLang="ja-JP" dirty="0">
                <a:ea typeface="UD デジタル 教科書体 NK-R" panose="02020400000000000000"/>
              </a:rPr>
              <a:t>A</a:t>
            </a:r>
            <a:r>
              <a:rPr kumimoji="1" lang="ja-JP" altLang="en-US" dirty="0">
                <a:ea typeface="UD デジタル 教科書体 NK-R" panose="02020400000000000000"/>
              </a:rPr>
              <a:t>から</a:t>
            </a:r>
            <a:r>
              <a:rPr kumimoji="1" lang="en-US" altLang="ja-JP" dirty="0">
                <a:ea typeface="UD デジタル 教科書体 NK-R" panose="02020400000000000000"/>
              </a:rPr>
              <a:t>E</a:t>
            </a:r>
            <a:r>
              <a:rPr kumimoji="1" lang="ja-JP" altLang="en-US" dirty="0">
                <a:ea typeface="UD デジタル 教科書体 NK-R" panose="02020400000000000000"/>
              </a:rPr>
              <a:t>のめくりの方法は御検討ください）</a:t>
            </a:r>
            <a:endParaRPr kumimoji="1" lang="en-US" altLang="ja-JP" dirty="0">
              <a:ea typeface="UD デジタル 教科書体 NK-R" panose="02020400000000000000"/>
            </a:endParaRPr>
          </a:p>
          <a:p>
            <a:endParaRPr lang="en-US" altLang="ja-JP" dirty="0">
              <a:ea typeface="UD デジタル 教科書体 NK-R" panose="02020400000000000000"/>
            </a:endParaRPr>
          </a:p>
          <a:p>
            <a:r>
              <a:rPr kumimoji="1" lang="en-US" altLang="ja-JP" dirty="0">
                <a:ea typeface="UD デジタル 教科書体 NK-R" panose="02020400000000000000"/>
              </a:rPr>
              <a:t>A</a:t>
            </a:r>
            <a:r>
              <a:rPr kumimoji="1" lang="ja-JP" altLang="en-US" dirty="0">
                <a:ea typeface="UD デジタル 教科書体 NK-R" panose="02020400000000000000"/>
              </a:rPr>
              <a:t>：▼すべて</a:t>
            </a:r>
            <a:endParaRPr kumimoji="1" lang="en-US" altLang="ja-JP" dirty="0">
              <a:ea typeface="UD デジタル 教科書体 NK-R" panose="02020400000000000000"/>
            </a:endParaRPr>
          </a:p>
          <a:p>
            <a:r>
              <a:rPr lang="en-US" altLang="ja-JP" dirty="0">
                <a:ea typeface="UD デジタル 教科書体 NK-R" panose="02020400000000000000"/>
              </a:rPr>
              <a:t>B</a:t>
            </a:r>
            <a:r>
              <a:rPr lang="ja-JP" altLang="en-US" dirty="0">
                <a:ea typeface="UD デジタル 教科書体 NK-R" panose="02020400000000000000"/>
              </a:rPr>
              <a:t>：▼安心</a:t>
            </a:r>
            <a:endParaRPr lang="en-US" altLang="ja-JP" dirty="0">
              <a:ea typeface="UD デジタル 教科書体 NK-R" panose="02020400000000000000"/>
            </a:endParaRPr>
          </a:p>
          <a:p>
            <a:r>
              <a:rPr kumimoji="1" lang="en-US" altLang="ja-JP" dirty="0">
                <a:ea typeface="UD デジタル 教科書体 NK-R" panose="02020400000000000000"/>
              </a:rPr>
              <a:t>C</a:t>
            </a:r>
            <a:r>
              <a:rPr kumimoji="1" lang="ja-JP" altLang="en-US" dirty="0">
                <a:ea typeface="UD デジタル 教科書体 NK-R" panose="02020400000000000000"/>
              </a:rPr>
              <a:t>：▼成長</a:t>
            </a:r>
            <a:endParaRPr kumimoji="1" lang="en-US" altLang="ja-JP" dirty="0">
              <a:ea typeface="UD デジタル 教科書体 NK-R" panose="02020400000000000000"/>
            </a:endParaRPr>
          </a:p>
          <a:p>
            <a:r>
              <a:rPr lang="en-US" altLang="ja-JP" dirty="0">
                <a:ea typeface="UD デジタル 教科書体 NK-R" panose="02020400000000000000"/>
              </a:rPr>
              <a:t>D</a:t>
            </a:r>
            <a:r>
              <a:rPr lang="ja-JP" altLang="en-US" dirty="0">
                <a:ea typeface="UD デジタル 教科書体 NK-R" panose="02020400000000000000"/>
              </a:rPr>
              <a:t>：▼多様</a:t>
            </a:r>
            <a:endParaRPr lang="en-US" altLang="ja-JP" dirty="0">
              <a:ea typeface="UD デジタル 教科書体 NK-R" panose="02020400000000000000"/>
            </a:endParaRPr>
          </a:p>
          <a:p>
            <a:r>
              <a:rPr kumimoji="1" lang="en-US" altLang="ja-JP" dirty="0">
                <a:ea typeface="UD デジタル 教科書体 NK-R" panose="02020400000000000000"/>
              </a:rPr>
              <a:t>E</a:t>
            </a:r>
            <a:r>
              <a:rPr kumimoji="1" lang="ja-JP" altLang="en-US" dirty="0">
                <a:ea typeface="UD デジタル 教科書体 NK-R" panose="02020400000000000000"/>
              </a:rPr>
              <a:t>：▼チーム</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それぞれ、この言葉が入ります。</a:t>
            </a:r>
            <a:endParaRPr kumimoji="1" lang="en-US" altLang="ja-JP" dirty="0">
              <a:ea typeface="UD デジタル 教科書体 NK-R" panose="02020400000000000000"/>
            </a:endParaRP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13</a:t>
            </a:fld>
            <a:endParaRPr kumimoji="1" lang="ja-JP" altLang="en-US" dirty="0"/>
          </a:p>
        </p:txBody>
      </p:sp>
    </p:spTree>
    <p:extLst>
      <p:ext uri="{BB962C8B-B14F-4D97-AF65-F5344CB8AC3E}">
        <p14:creationId xmlns:p14="http://schemas.microsoft.com/office/powerpoint/2010/main" val="2006112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「しがの学びと居場所の保障プラン」の中で、支援にあたり重視する視点も示されています。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一つ目は、</a:t>
            </a:r>
            <a:r>
              <a:rPr kumimoji="1" lang="ja-JP" altLang="en-US" b="1" u="sng" dirty="0">
                <a:ea typeface="UD デジタル 教科書体 NK-R" panose="02020400000000000000"/>
              </a:rPr>
              <a:t>子どもの目線に立ち、小さな</a:t>
            </a:r>
            <a:r>
              <a:rPr kumimoji="1" lang="en-US" altLang="ja-JP" b="1" u="sng" dirty="0">
                <a:ea typeface="UD デジタル 教科書体 NK-R" panose="02020400000000000000"/>
              </a:rPr>
              <a:t>SOS</a:t>
            </a:r>
            <a:r>
              <a:rPr kumimoji="1" lang="ja-JP" altLang="en-US" b="1" u="sng" dirty="0">
                <a:ea typeface="UD デジタル 教科書体 NK-R" panose="02020400000000000000"/>
              </a:rPr>
              <a:t>を見逃さず、「チーム」で支援すること</a:t>
            </a:r>
            <a:r>
              <a:rPr kumimoji="1" lang="ja-JP" altLang="en-US" dirty="0">
                <a:ea typeface="UD デジタル 教科書体 NK-R" panose="02020400000000000000"/>
              </a:rPr>
              <a:t>。</a:t>
            </a:r>
            <a:endParaRPr kumimoji="1" lang="en-US" altLang="ja-JP" dirty="0">
              <a:ea typeface="UD デジタル 教科書体 NK-R" panose="02020400000000000000"/>
            </a:endParaRPr>
          </a:p>
          <a:p>
            <a:r>
              <a:rPr kumimoji="1" lang="en-US" altLang="ja-JP" dirty="0">
                <a:ea typeface="UD デジタル 教科書体 NK-R" panose="02020400000000000000"/>
              </a:rPr>
              <a:t>SSR</a:t>
            </a:r>
            <a:r>
              <a:rPr kumimoji="1" lang="ja-JP" altLang="en-US" dirty="0">
                <a:ea typeface="UD デジタル 教科書体 NK-R" panose="02020400000000000000"/>
              </a:rPr>
              <a:t>の担当者や学級担任だけが子どもの様子を見ているのではなく、自校の子どもを全ての教職員で見守るという意識が大切です。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二つ目は、</a:t>
            </a:r>
            <a:r>
              <a:rPr kumimoji="1" lang="ja-JP" altLang="en-US" b="1" u="sng" dirty="0">
                <a:ea typeface="UD デジタル 教科書体 NK-R" panose="02020400000000000000"/>
              </a:rPr>
              <a:t>子どもの状態に応じた学びの機会と居場所を確保し、一人ひとりの思いに寄り添いながら、学び育つことのできる環境を整える</a:t>
            </a:r>
            <a:r>
              <a:rPr kumimoji="1" lang="ja-JP" altLang="en-US" dirty="0">
                <a:ea typeface="UD デジタル 教科書体 NK-R" panose="02020400000000000000"/>
              </a:rPr>
              <a:t>こと。</a:t>
            </a:r>
            <a:endParaRPr kumimoji="1" lang="en-US" altLang="ja-JP" dirty="0">
              <a:ea typeface="UD デジタル 教科書体 NK-R" panose="02020400000000000000"/>
            </a:endParaRPr>
          </a:p>
          <a:p>
            <a:r>
              <a:rPr kumimoji="1" lang="ja-JP" altLang="en-US" dirty="0">
                <a:ea typeface="UD デジタル 教科書体 NK-R" panose="02020400000000000000"/>
              </a:rPr>
              <a:t>様々な背景をもつ子どもの中には、学級に入りたくても入れない子もいます。複数の目でアセスメントを行い、その子に応じた支援のあり方を柔軟に考えることが求められます。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三つ目は、</a:t>
            </a:r>
            <a:r>
              <a:rPr kumimoji="1" lang="ja-JP" altLang="en-US" b="1" u="sng" dirty="0">
                <a:ea typeface="UD デジタル 教科書体 NK-R" panose="02020400000000000000"/>
              </a:rPr>
              <a:t>学校を「みんなが安心して学べる」場所にするとともに、多様な学びの場・居場所と連携し、社会的な自立の機会を保障する</a:t>
            </a:r>
            <a:r>
              <a:rPr kumimoji="1" lang="ja-JP" altLang="en-US" dirty="0">
                <a:ea typeface="UD デジタル 教科書体 NK-R" panose="02020400000000000000"/>
              </a:rPr>
              <a:t>こと。</a:t>
            </a:r>
            <a:endParaRPr kumimoji="1" lang="en-US" altLang="ja-JP" dirty="0">
              <a:ea typeface="UD デジタル 教科書体 NK-R" panose="02020400000000000000"/>
            </a:endParaRPr>
          </a:p>
          <a:p>
            <a:r>
              <a:rPr kumimoji="1" lang="ja-JP" altLang="en-US" dirty="0">
                <a:ea typeface="UD デジタル 教科書体 NK-R" panose="02020400000000000000"/>
              </a:rPr>
              <a:t>まずは、学校や学級が子どもにとって魅力ある場所であるためにはどうすればよいか、と考えることが重要です。子どもにも教職員にも受容的な雰囲気が醸成されていることが大切ですが、教職員の思いと子どもの思いが同じ方向を向いているか、と意識することも大切です。教職員の目線からだけでなく、個々の子どもの目線に立って最適な学びについて考えることが求められています。</a:t>
            </a:r>
            <a:endParaRPr kumimoji="1" lang="en-US" altLang="ja-JP" dirty="0">
              <a:ea typeface="UD デジタル 教科書体 NK-R" panose="02020400000000000000"/>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14</a:t>
            </a:fld>
            <a:endParaRPr kumimoji="1" lang="ja-JP" altLang="en-US" dirty="0"/>
          </a:p>
        </p:txBody>
      </p:sp>
    </p:spTree>
    <p:extLst>
      <p:ext uri="{BB962C8B-B14F-4D97-AF65-F5344CB8AC3E}">
        <p14:creationId xmlns:p14="http://schemas.microsoft.com/office/powerpoint/2010/main" val="238257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UD デジタル 教科書体 NK-R" panose="02020400000000000000" pitchFamily="18" charset="-128"/>
                <a:ea typeface="UD デジタル 教科書体 NK-R" panose="02020400000000000000" pitchFamily="18" charset="-128"/>
                <a:sym typeface="+mn-ea"/>
              </a:rPr>
              <a:t>また、センターの研究では次の３つの要素を重視して実践されています。</a:t>
            </a:r>
            <a:endParaRPr lang="en-US" altLang="ja-JP" dirty="0">
              <a:latin typeface="UD デジタル 教科書体 NK-R" panose="02020400000000000000" pitchFamily="18" charset="-128"/>
              <a:ea typeface="UD デジタル 教科書体 NK-R" panose="02020400000000000000" pitchFamily="18" charset="-128"/>
              <a:sym typeface="+mn-ea"/>
            </a:endParaRPr>
          </a:p>
          <a:p>
            <a:endParaRPr lang="ja-JP" altLang="en-US" dirty="0">
              <a:latin typeface="UD デジタル 教科書体 NK-R" panose="02020400000000000000" pitchFamily="18" charset="-128"/>
              <a:ea typeface="UD デジタル 教科書体 NK-R" panose="02020400000000000000" pitchFamily="18" charset="-128"/>
              <a:sym typeface="+mn-ea"/>
            </a:endParaRPr>
          </a:p>
          <a:p>
            <a:r>
              <a:rPr lang="ja-JP" altLang="en-US" dirty="0">
                <a:latin typeface="UD デジタル 教科書体 NK-R" panose="02020400000000000000" pitchFamily="18" charset="-128"/>
                <a:ea typeface="UD デジタル 教科書体 NK-R" panose="02020400000000000000" pitchFamily="18" charset="-128"/>
                <a:sym typeface="+mn-ea"/>
              </a:rPr>
              <a:t>１つ目が、▼「人とのつながり」です。</a:t>
            </a:r>
          </a:p>
          <a:p>
            <a:r>
              <a:rPr lang="ja-JP" altLang="en-US" dirty="0">
                <a:latin typeface="UD デジタル 教科書体 NK-R" panose="02020400000000000000" pitchFamily="18" charset="-128"/>
                <a:ea typeface="UD デジタル 教科書体 NK-R" panose="02020400000000000000" pitchFamily="18" charset="-128"/>
                <a:sym typeface="+mn-ea"/>
              </a:rPr>
              <a:t>不登校支援の最終ゴールは社会的自立にあります。社会の一員として他者と共生するうえで、コミュニケーションを図ることは不可欠な要素となります。そのため「人とのつながり」を重視した支援が必要であるということです。</a:t>
            </a:r>
            <a:endParaRPr lang="en-US" altLang="ja-JP" dirty="0">
              <a:latin typeface="UD デジタル 教科書体 NK-R" panose="02020400000000000000" pitchFamily="18" charset="-128"/>
              <a:ea typeface="UD デジタル 教科書体 NK-R" panose="02020400000000000000" pitchFamily="18" charset="-128"/>
              <a:sym typeface="+mn-ea"/>
            </a:endParaRPr>
          </a:p>
          <a:p>
            <a:endParaRPr lang="ja-JP" altLang="en-US" dirty="0">
              <a:latin typeface="UD デジタル 教科書体 NK-R" panose="02020400000000000000" pitchFamily="18" charset="-128"/>
              <a:ea typeface="UD デジタル 教科書体 NK-R" panose="02020400000000000000" pitchFamily="18" charset="-128"/>
              <a:sym typeface="+mn-ea"/>
            </a:endParaRPr>
          </a:p>
          <a:p>
            <a:r>
              <a:rPr lang="ja-JP" altLang="en-US" dirty="0">
                <a:latin typeface="UD デジタル 教科書体 NK-R" panose="02020400000000000000" pitchFamily="18" charset="-128"/>
                <a:ea typeface="UD デジタル 教科書体 NK-R" panose="02020400000000000000" pitchFamily="18" charset="-128"/>
                <a:sym typeface="+mn-ea"/>
              </a:rPr>
              <a:t>２つ目が、▼「安心できる環境づくり」です。</a:t>
            </a:r>
          </a:p>
          <a:p>
            <a:r>
              <a:rPr lang="ja-JP" altLang="en-US" dirty="0">
                <a:latin typeface="UD デジタル 教科書体 NK-R" panose="02020400000000000000" pitchFamily="18" charset="-128"/>
                <a:ea typeface="UD デジタル 教科書体 NK-R" panose="02020400000000000000" pitchFamily="18" charset="-128"/>
                <a:sym typeface="+mn-ea"/>
              </a:rPr>
              <a:t>不登校や不登校傾向の児童の中には、「学校」のイメージや空気感を苦手とする児童もいます。</a:t>
            </a:r>
            <a:r>
              <a:rPr lang="en-US" altLang="ja-JP" dirty="0">
                <a:latin typeface="UD デジタル 教科書体 NK-R" panose="02020400000000000000" pitchFamily="18" charset="-128"/>
                <a:ea typeface="UD デジタル 教科書体 NK-R" panose="02020400000000000000" pitchFamily="18" charset="-128"/>
                <a:sym typeface="+mn-ea"/>
              </a:rPr>
              <a:t>SSR</a:t>
            </a:r>
            <a:r>
              <a:rPr lang="ja-JP" altLang="en-US" dirty="0">
                <a:latin typeface="UD デジタル 教科書体 NK-R" panose="02020400000000000000" pitchFamily="18" charset="-128"/>
                <a:ea typeface="UD デジタル 教科書体 NK-R" panose="02020400000000000000" pitchFamily="18" charset="-128"/>
                <a:sym typeface="+mn-ea"/>
              </a:rPr>
              <a:t>を利用する児童が居心地のよさを感じる空間を意識し、学校と家庭との中間のようなリラックスできるサードプレイスとなるような「安心できる環境づくり」が大切だということです。</a:t>
            </a:r>
            <a:endParaRPr lang="en-US" altLang="ja-JP" dirty="0">
              <a:latin typeface="UD デジタル 教科書体 NK-R" panose="02020400000000000000" pitchFamily="18" charset="-128"/>
              <a:ea typeface="UD デジタル 教科書体 NK-R" panose="02020400000000000000" pitchFamily="18" charset="-128"/>
              <a:sym typeface="+mn-ea"/>
            </a:endParaRPr>
          </a:p>
          <a:p>
            <a:endParaRPr lang="ja-JP" altLang="en-US" dirty="0">
              <a:latin typeface="UD デジタル 教科書体 NK-R" panose="02020400000000000000" pitchFamily="18" charset="-128"/>
              <a:ea typeface="UD デジタル 教科書体 NK-R" panose="02020400000000000000" pitchFamily="18" charset="-128"/>
              <a:sym typeface="+mn-ea"/>
            </a:endParaRPr>
          </a:p>
          <a:p>
            <a:r>
              <a:rPr lang="ja-JP" altLang="en-US" dirty="0">
                <a:latin typeface="UD デジタル 教科書体 NK-R" panose="02020400000000000000" pitchFamily="18" charset="-128"/>
                <a:ea typeface="UD デジタル 教科書体 NK-R" panose="02020400000000000000" pitchFamily="18" charset="-128"/>
                <a:sym typeface="+mn-ea"/>
              </a:rPr>
              <a:t>３つ目が、▼「周囲の理解」です。</a:t>
            </a:r>
          </a:p>
          <a:p>
            <a:r>
              <a:rPr lang="ja-JP" altLang="en-US" dirty="0">
                <a:latin typeface="UD デジタル 教科書体 NK-R" panose="02020400000000000000" pitchFamily="18" charset="-128"/>
                <a:ea typeface="UD デジタル 教科書体 NK-R" panose="02020400000000000000" pitchFamily="18" charset="-128"/>
                <a:sym typeface="+mn-ea"/>
              </a:rPr>
              <a:t>児童の安心を保障するためには、</a:t>
            </a:r>
            <a:r>
              <a:rPr lang="en-US" altLang="ja-JP" dirty="0">
                <a:latin typeface="UD デジタル 教科書体 NK-R" panose="02020400000000000000" pitchFamily="18" charset="-128"/>
                <a:ea typeface="UD デジタル 教科書体 NK-R" panose="02020400000000000000" pitchFamily="18" charset="-128"/>
                <a:sym typeface="+mn-ea"/>
              </a:rPr>
              <a:t>SSR</a:t>
            </a:r>
            <a:r>
              <a:rPr lang="ja-JP" altLang="en-US" dirty="0">
                <a:latin typeface="UD デジタル 教科書体 NK-R" panose="02020400000000000000" pitchFamily="18" charset="-128"/>
                <a:ea typeface="UD デジタル 教科書体 NK-R" panose="02020400000000000000" pitchFamily="18" charset="-128"/>
                <a:sym typeface="+mn-ea"/>
              </a:rPr>
              <a:t>担当者など特定の教職員だけではなく全ての教職員が「チーム学校」で児童に寄り添う意識を向上させ、周囲の児童、また利用する児童の保護者なども理解を深められるよう、「周囲の理解」が必要不可欠であるということです。</a:t>
            </a:r>
            <a:endParaRPr lang="en-US" altLang="ja-JP" dirty="0">
              <a:latin typeface="UD デジタル 教科書体 NK-R" panose="02020400000000000000" pitchFamily="18" charset="-128"/>
              <a:ea typeface="UD デジタル 教科書体 NK-R" panose="02020400000000000000" pitchFamily="18" charset="-128"/>
              <a:sym typeface="+mn-ea"/>
            </a:endParaRPr>
          </a:p>
          <a:p>
            <a:endParaRPr lang="en-US" altLang="ja-JP" dirty="0">
              <a:latin typeface="UD デジタル 教科書体 NK-R" panose="02020400000000000000" pitchFamily="18" charset="-128"/>
              <a:ea typeface="UD デジタル 教科書体 NK-R" panose="02020400000000000000" pitchFamily="18" charset="-128"/>
              <a:sym typeface="+mn-ea"/>
            </a:endParaRPr>
          </a:p>
          <a:p>
            <a:r>
              <a:rPr lang="ja-JP" altLang="en-US" dirty="0">
                <a:latin typeface="UD デジタル 教科書体 NK-R" panose="02020400000000000000" pitchFamily="18" charset="-128"/>
                <a:ea typeface="UD デジタル 教科書体 NK-R" panose="02020400000000000000" pitchFamily="18" charset="-128"/>
                <a:sym typeface="+mn-ea"/>
              </a:rPr>
              <a:t>この３つの要素に関する支援を充実させることにより、▼SSRが児童にとって安心して学校生活を送ることができる場としてだけでなく、人と関わることなど、様々な学びを通して成長できる居場所の一つになるという考えです。</a:t>
            </a:r>
            <a:endParaRPr lang="en-US" altLang="ja-JP" dirty="0">
              <a:latin typeface="UD デジタル 教科書体 NK-R" panose="02020400000000000000" pitchFamily="18" charset="-128"/>
              <a:ea typeface="UD デジタル 教科書体 NK-R" panose="02020400000000000000" pitchFamily="18" charset="-128"/>
              <a:sym typeface="+mn-ea"/>
            </a:endParaRPr>
          </a:p>
        </p:txBody>
      </p:sp>
      <p:sp>
        <p:nvSpPr>
          <p:cNvPr id="4" name="スライド番号プレースホルダー 3">
            <a:extLst>
              <a:ext uri="{FF2B5EF4-FFF2-40B4-BE49-F238E27FC236}">
                <a16:creationId xmlns:a16="http://schemas.microsoft.com/office/drawing/2014/main" id="{E97F14AF-593A-447D-879E-E10AA67C4891}"/>
              </a:ext>
            </a:extLst>
          </p:cNvPr>
          <p:cNvSpPr>
            <a:spLocks noGrp="1"/>
          </p:cNvSpPr>
          <p:nvPr>
            <p:ph type="sldNum" sz="quarter" idx="5"/>
          </p:nvPr>
        </p:nvSpPr>
        <p:spPr/>
        <p:txBody>
          <a:bodyPr/>
          <a:lstStyle/>
          <a:p>
            <a:fld id="{C6714B19-FD2F-4815-9BD6-5AB747C8331F}" type="slidenum">
              <a:rPr kumimoji="1" lang="ja-JP" altLang="en-US" smtClean="0"/>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三つの要素に関して児童が変容した事例について紹介します。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まず人とのつながりでは、▼自分の困り感や悩みについて伝えることをためらっていた児童に対し、▼指導者が丁寧に思いを受け止め、感情を表現する</a:t>
            </a:r>
            <a:r>
              <a:rPr kumimoji="1" lang="en-US" altLang="ja-JP" dirty="0">
                <a:latin typeface="UD デジタル 教科書体 NK-R" panose="02020400000000000000" pitchFamily="18" charset="-128"/>
                <a:ea typeface="UD デジタル 教科書体 NK-R" panose="02020400000000000000" pitchFamily="18" charset="-128"/>
              </a:rPr>
              <a:t>SST(</a:t>
            </a:r>
            <a:r>
              <a:rPr kumimoji="1" lang="ja-JP" altLang="en-US" dirty="0">
                <a:latin typeface="UD デジタル 教科書体 NK-R" panose="02020400000000000000" pitchFamily="18" charset="-128"/>
                <a:ea typeface="UD デジタル 教科書体 NK-R" panose="02020400000000000000" pitchFamily="18" charset="-128"/>
              </a:rPr>
              <a:t>ソーシャルスキルトレーニング</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に取り組んだことで徐々に自分の思いを言語化できるようになりました。</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人それぞれに思いは違い自分の思いを伝えてもよいのだと、▼思いの違いを許容できるようになり、▼自分が困っていることを家族に打ち明けた児童もいたそうです。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自分の思いを学校や家庭で受け入れてもらえたことで、▼児童にとって、思いを伝えてもよいという安心感につながったようです。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▼人とのつながりの中で安心感を感じられることが、自分の気持ちを言語化することにつながったり、学校で過ごすことへの抵抗感を軽減したりしたものと考えられます。</a:t>
            </a:r>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安心できる環境づくりでは、▼昨年度まで不登校だった児童があるスポーツに興味をもっていると指導者が知り、▼</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の部屋に関連する用具を準備したところ、登校の機会が増えました。▼受け入れられているという安心感もあり、次第に活動の幅が広がっていったそうです。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そのうちに、▼児童自身が計画した学習内容に沿って活動できるようになり、▼学習意欲の向上や指導者とのコミュニケーションの機会の増加が見られたということでした。</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環境を整備することによって児童の学校への関心が高まり、▼見通しをもって学校で過ごす姿や、人とコミュニケーションを図ろうとする姿につながったと考えられます。</a:t>
            </a:r>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17</a:t>
            </a:fld>
            <a:endParaRPr kumimoji="1" lang="ja-JP" altLang="en-US" dirty="0"/>
          </a:p>
        </p:txBody>
      </p:sp>
    </p:spTree>
    <p:extLst>
      <p:ext uri="{BB962C8B-B14F-4D97-AF65-F5344CB8AC3E}">
        <p14:creationId xmlns:p14="http://schemas.microsoft.com/office/powerpoint/2010/main" val="2180775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周囲の理解については、▼人と関わることに不安がある児童が▼</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担当以外にも支援員や担任など様々な大人と関わり、</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で過ごすか教室で過ごすかを自己決定できるように取組を進めました。このことが、▼教職員や</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という空間を介して児童同士が交流をするきっかけとなりました。</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K-R" panose="02020400000000000000" pitchFamily="18" charset="-128"/>
                <a:ea typeface="UD デジタル 教科書体 NK-R" panose="02020400000000000000" pitchFamily="18" charset="-128"/>
              </a:rPr>
              <a:t>ある</a:t>
            </a:r>
            <a:r>
              <a:rPr kumimoji="1" lang="ja-JP" altLang="en-US" dirty="0">
                <a:latin typeface="UD デジタル 教科書体 NK-R" panose="02020400000000000000" pitchFamily="18" charset="-128"/>
                <a:ea typeface="UD デジタル 教科書体 NK-R" panose="02020400000000000000" pitchFamily="18" charset="-128"/>
              </a:rPr>
              <a:t>学校の</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を利用する児童たちから「</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があるから学校に行く」といった声が上がっており、▼</a:t>
            </a:r>
            <a:r>
              <a:rPr kumimoji="1" lang="en-US" altLang="ja-JP" dirty="0">
                <a:latin typeface="UD デジタル 教科書体 NK-R" panose="02020400000000000000" pitchFamily="18" charset="-128"/>
                <a:ea typeface="UD デジタル 教科書体 NK-R" panose="02020400000000000000" pitchFamily="18" charset="-128"/>
              </a:rPr>
              <a:t>SSR</a:t>
            </a:r>
            <a:r>
              <a:rPr kumimoji="1" lang="ja-JP" altLang="en-US" dirty="0">
                <a:latin typeface="UD デジタル 教科書体 NK-R" panose="02020400000000000000" pitchFamily="18" charset="-128"/>
                <a:ea typeface="UD デジタル 教科書体 NK-R" panose="02020400000000000000" pitchFamily="18" charset="-128"/>
              </a:rPr>
              <a:t>の存在が家庭と教室との間にあるサードプレイスとして安心感につながっているようです。そして、利用する児童同士の交流も進み、▼人とのつながりを広げていく様子が見られたそうです。</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UD デジタル 教科書体 NK-R" panose="02020400000000000000" pitchFamily="18" charset="-128"/>
                <a:ea typeface="UD デジタル 教科書体 NK-R" panose="02020400000000000000" pitchFamily="18" charset="-128"/>
              </a:rPr>
              <a:t>初めから教室復帰という結果を求めるのではなく、焦らずじっくりと取組を進めることで、▼結果的に学級で過ごす時間が増えたり、主体的に人と関わろうとしたりする姿につながったということです。</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54B31355-A553-40B2-A0FA-9D38E59CFCE5}"/>
              </a:ext>
            </a:extLst>
          </p:cNvPr>
          <p:cNvSpPr>
            <a:spLocks noGrp="1"/>
          </p:cNvSpPr>
          <p:nvPr>
            <p:ph type="sldNum" sz="quarter" idx="5"/>
          </p:nvPr>
        </p:nvSpPr>
        <p:spPr/>
        <p:txBody>
          <a:bodyPr/>
          <a:lstStyle/>
          <a:p>
            <a:fld id="{C6714B19-FD2F-4815-9BD6-5AB747C8331F}" type="slidenum">
              <a:rPr kumimoji="1" lang="ja-JP" altLang="en-US" smtClean="0"/>
              <a:t>18</a:t>
            </a:fld>
            <a:endParaRPr kumimoji="1" lang="ja-JP" altLang="en-US" dirty="0"/>
          </a:p>
        </p:txBody>
      </p:sp>
    </p:spTree>
    <p:extLst>
      <p:ext uri="{BB962C8B-B14F-4D97-AF65-F5344CB8AC3E}">
        <p14:creationId xmlns:p14="http://schemas.microsoft.com/office/powerpoint/2010/main" val="352737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ここまでは「</a:t>
            </a:r>
            <a:r>
              <a:rPr kumimoji="1" lang="en-US" altLang="ja-JP" dirty="0">
                <a:ea typeface="UD デジタル 教科書体 NK-R" panose="02020400000000000000"/>
              </a:rPr>
              <a:t>SSR</a:t>
            </a:r>
            <a:r>
              <a:rPr kumimoji="1" lang="ja-JP" altLang="en-US" dirty="0">
                <a:ea typeface="UD デジタル 教科書体 NK-R" panose="02020400000000000000"/>
              </a:rPr>
              <a:t>とはどのようなものか」ということについて説明しましたが、ここからは運営についての具体的な話となります。</a:t>
            </a:r>
            <a:endParaRPr kumimoji="1" lang="en-US" altLang="ja-JP" dirty="0">
              <a:ea typeface="UD デジタル 教科書体 NK-R" panose="02020400000000000000"/>
            </a:endParaRPr>
          </a:p>
          <a:p>
            <a:r>
              <a:rPr kumimoji="1" lang="ja-JP" altLang="en-US" dirty="0">
                <a:ea typeface="UD デジタル 教科書体 NK-R" panose="02020400000000000000"/>
              </a:rPr>
              <a:t>まずは</a:t>
            </a:r>
            <a:r>
              <a:rPr kumimoji="1" lang="en-US" altLang="ja-JP" dirty="0">
                <a:ea typeface="UD デジタル 教科書体 NK-R" panose="02020400000000000000"/>
              </a:rPr>
              <a:t>SSR</a:t>
            </a:r>
            <a:r>
              <a:rPr kumimoji="1" lang="ja-JP" altLang="en-US" dirty="0">
                <a:ea typeface="UD デジタル 教科書体 NK-R" panose="02020400000000000000"/>
              </a:rPr>
              <a:t>担当の役割についてです。</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19</a:t>
            </a:fld>
            <a:endParaRPr kumimoji="1" lang="ja-JP" altLang="en-US" dirty="0"/>
          </a:p>
        </p:txBody>
      </p:sp>
    </p:spTree>
    <p:extLst>
      <p:ext uri="{BB962C8B-B14F-4D97-AF65-F5344CB8AC3E}">
        <p14:creationId xmlns:p14="http://schemas.microsoft.com/office/powerpoint/2010/main" val="130021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67481" y="4094957"/>
            <a:ext cx="6400800" cy="5867399"/>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このような流れで研修を進めます。</a:t>
            </a:r>
          </a:p>
        </p:txBody>
      </p:sp>
      <p:sp>
        <p:nvSpPr>
          <p:cNvPr id="4" name="スライド番号プレースホルダー 3">
            <a:extLst>
              <a:ext uri="{FF2B5EF4-FFF2-40B4-BE49-F238E27FC236}">
                <a16:creationId xmlns:a16="http://schemas.microsoft.com/office/drawing/2014/main" id="{EA9DBF12-B976-4217-A204-4086B0D90C0D}"/>
              </a:ext>
            </a:extLst>
          </p:cNvPr>
          <p:cNvSpPr>
            <a:spLocks noGrp="1"/>
          </p:cNvSpPr>
          <p:nvPr>
            <p:ph type="sldNum" sz="quarter" idx="5"/>
          </p:nvPr>
        </p:nvSpPr>
        <p:spPr/>
        <p:txBody>
          <a:bodyPr/>
          <a:lstStyle/>
          <a:p>
            <a:fld id="{C6714B19-FD2F-4815-9BD6-5AB747C8331F}" type="slidenum">
              <a:rPr kumimoji="1" lang="ja-JP" altLang="en-US" smtClean="0"/>
              <a:t>2</a:t>
            </a:fld>
            <a:endParaRPr kumimoji="1" lang="ja-JP" altLang="en-US" dirty="0"/>
          </a:p>
        </p:txBody>
      </p:sp>
    </p:spTree>
    <p:extLst>
      <p:ext uri="{BB962C8B-B14F-4D97-AF65-F5344CB8AC3E}">
        <p14:creationId xmlns:p14="http://schemas.microsoft.com/office/powerpoint/2010/main" val="147298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一つ理解しておきたいこととして、</a:t>
            </a:r>
            <a:r>
              <a:rPr kumimoji="1" lang="en-US" altLang="ja-JP" dirty="0">
                <a:ea typeface="UD デジタル 教科書体 NK-R" panose="02020400000000000000"/>
              </a:rPr>
              <a:t>SSR</a:t>
            </a:r>
            <a:r>
              <a:rPr kumimoji="1" lang="ja-JP" altLang="en-US" dirty="0">
                <a:ea typeface="UD デジタル 教科書体 NK-R" panose="02020400000000000000"/>
              </a:rPr>
              <a:t>利用者は学級の所属であるということ、そして</a:t>
            </a:r>
            <a:r>
              <a:rPr kumimoji="1" lang="en-US" altLang="ja-JP" dirty="0">
                <a:ea typeface="UD デジタル 教科書体 NK-R" panose="02020400000000000000"/>
              </a:rPr>
              <a:t>SSR</a:t>
            </a:r>
            <a:r>
              <a:rPr kumimoji="1" lang="ja-JP" altLang="en-US" dirty="0">
                <a:ea typeface="UD デジタル 教科書体 NK-R" panose="02020400000000000000"/>
              </a:rPr>
              <a:t>担当は多様な関係者、関係機関をつなぐコーディネーターとして重要な役割をもっているということです。</a:t>
            </a:r>
            <a:endParaRPr kumimoji="1" lang="en-US" altLang="ja-JP" dirty="0">
              <a:ea typeface="UD デジタル 教科書体 NK-R" panose="02020400000000000000"/>
            </a:endParaRPr>
          </a:p>
          <a:p>
            <a:r>
              <a:rPr kumimoji="1" lang="en-US" altLang="ja-JP" dirty="0">
                <a:ea typeface="UD デジタル 教科書体 NK-R" panose="02020400000000000000"/>
              </a:rPr>
              <a:t>SSR</a:t>
            </a:r>
            <a:r>
              <a:rPr kumimoji="1" lang="ja-JP" altLang="en-US" dirty="0">
                <a:ea typeface="UD デジタル 教科書体 NK-R" panose="02020400000000000000"/>
              </a:rPr>
              <a:t>を利用する児童</a:t>
            </a:r>
            <a:r>
              <a:rPr kumimoji="1" lang="en-US" altLang="ja-JP" dirty="0">
                <a:ea typeface="UD デジタル 教科書体 NK-R" panose="02020400000000000000"/>
              </a:rPr>
              <a:t>(</a:t>
            </a:r>
            <a:r>
              <a:rPr kumimoji="1" lang="ja-JP" altLang="en-US" dirty="0">
                <a:ea typeface="UD デジタル 教科書体 NK-R" panose="02020400000000000000"/>
              </a:rPr>
              <a:t>生徒</a:t>
            </a:r>
            <a:r>
              <a:rPr kumimoji="1" lang="en-US" altLang="ja-JP" dirty="0">
                <a:ea typeface="UD デジタル 教科書体 NK-R" panose="02020400000000000000"/>
              </a:rPr>
              <a:t>)</a:t>
            </a:r>
            <a:r>
              <a:rPr kumimoji="1" lang="ja-JP" altLang="en-US" dirty="0">
                <a:ea typeface="UD デジタル 教科書体 NK-R" panose="02020400000000000000"/>
              </a:rPr>
              <a:t>のことは担当者にお任せとならないよう、日頃から教職員間で情報共有と連携を図ることが非常に重要です。</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20</a:t>
            </a:fld>
            <a:endParaRPr kumimoji="1" lang="ja-JP" altLang="en-US" dirty="0"/>
          </a:p>
        </p:txBody>
      </p:sp>
    </p:spTree>
    <p:extLst>
      <p:ext uri="{BB962C8B-B14F-4D97-AF65-F5344CB8AC3E}">
        <p14:creationId xmlns:p14="http://schemas.microsoft.com/office/powerpoint/2010/main" val="357044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UD デジタル 教科書体 NK-R" panose="02020400000000000000"/>
              </a:rPr>
              <a:t>SSR</a:t>
            </a:r>
            <a:r>
              <a:rPr kumimoji="1" lang="ja-JP" altLang="en-US" dirty="0">
                <a:ea typeface="UD デジタル 教科書体 NK-R" panose="02020400000000000000"/>
              </a:rPr>
              <a:t>に関して「チーム学校」として対応する良さとして、</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▼①教職員間や</a:t>
            </a:r>
            <a:r>
              <a:rPr kumimoji="1" lang="en-US" altLang="ja-JP" dirty="0">
                <a:ea typeface="UD デジタル 教科書体 NK-R" panose="02020400000000000000"/>
              </a:rPr>
              <a:t>SC</a:t>
            </a:r>
            <a:r>
              <a:rPr kumimoji="1" lang="ja-JP" altLang="en-US" dirty="0" err="1">
                <a:ea typeface="UD デジタル 教科書体 NK-R" panose="02020400000000000000"/>
              </a:rPr>
              <a:t>、</a:t>
            </a:r>
            <a:r>
              <a:rPr kumimoji="1" lang="en-US" altLang="ja-JP" dirty="0">
                <a:ea typeface="UD デジタル 教科書体 NK-R" panose="02020400000000000000"/>
              </a:rPr>
              <a:t>SSW</a:t>
            </a:r>
            <a:r>
              <a:rPr kumimoji="1" lang="ja-JP" altLang="en-US" dirty="0">
                <a:ea typeface="UD デジタル 教科書体 NK-R" panose="02020400000000000000"/>
              </a:rPr>
              <a:t>等の関係者で情報共有、連携を図ることができ、</a:t>
            </a:r>
            <a:endParaRPr kumimoji="1" lang="en-US" altLang="ja-JP" dirty="0">
              <a:ea typeface="UD デジタル 教科書体 NK-R" panose="02020400000000000000"/>
            </a:endParaRPr>
          </a:p>
          <a:p>
            <a:r>
              <a:rPr kumimoji="1" lang="ja-JP" altLang="en-US" dirty="0">
                <a:ea typeface="UD デジタル 教科書体 NK-R" panose="02020400000000000000"/>
              </a:rPr>
              <a:t>▼②組織として、より丁寧で適切な対応につなげることができます。</a:t>
            </a:r>
            <a:endParaRPr kumimoji="1" lang="en-US" altLang="ja-JP" dirty="0">
              <a:ea typeface="UD デジタル 教科書体 NK-R" panose="02020400000000000000"/>
            </a:endParaRPr>
          </a:p>
          <a:p>
            <a:r>
              <a:rPr kumimoji="1" lang="ja-JP" altLang="en-US" dirty="0">
                <a:ea typeface="UD デジタル 教科書体 NK-R" panose="02020400000000000000"/>
              </a:rPr>
              <a:t>▼③また、複数の目で子どもを見取ることで、より正確なアセスメントをすることができます。</a:t>
            </a:r>
            <a:endParaRPr kumimoji="1" lang="en-US" altLang="ja-JP" dirty="0">
              <a:ea typeface="UD デジタル 教科書体 NK-R" panose="02020400000000000000"/>
            </a:endParaRPr>
          </a:p>
          <a:p>
            <a:r>
              <a:rPr kumimoji="1" lang="ja-JP" altLang="en-US" dirty="0">
                <a:ea typeface="UD デジタル 教科書体 NK-R" panose="02020400000000000000"/>
              </a:rPr>
              <a:t>▼④様々な教職員とのつながりができることで、児童・保護者の安心感につながるだけでなく、</a:t>
            </a:r>
            <a:endParaRPr kumimoji="1" lang="en-US" altLang="ja-JP" dirty="0">
              <a:ea typeface="UD デジタル 教科書体 NK-R" panose="02020400000000000000"/>
            </a:endParaRPr>
          </a:p>
          <a:p>
            <a:r>
              <a:rPr kumimoji="1" lang="ja-JP" altLang="en-US" dirty="0">
                <a:ea typeface="UD デジタル 教科書体 NK-R" panose="02020400000000000000"/>
              </a:rPr>
              <a:t>▼⑤</a:t>
            </a:r>
            <a:r>
              <a:rPr kumimoji="1" lang="en-US" altLang="ja-JP" dirty="0">
                <a:ea typeface="UD デジタル 教科書体 NK-R" panose="02020400000000000000"/>
              </a:rPr>
              <a:t>SSR</a:t>
            </a:r>
            <a:r>
              <a:rPr kumimoji="1" lang="ja-JP" altLang="en-US" dirty="0">
                <a:ea typeface="UD デジタル 教科書体 NK-R" panose="02020400000000000000"/>
              </a:rPr>
              <a:t>担当者や学級担任の負担軽減にもつながります。</a:t>
            </a:r>
            <a:endParaRPr kumimoji="1" lang="en-US" altLang="ja-JP" dirty="0">
              <a:ea typeface="UD デジタル 教科書体 NK-R" panose="02020400000000000000"/>
            </a:endParaRPr>
          </a:p>
          <a:p>
            <a:r>
              <a:rPr kumimoji="1" lang="ja-JP" altLang="en-US" dirty="0">
                <a:ea typeface="UD デジタル 教科書体 NK-R" panose="02020400000000000000"/>
              </a:rPr>
              <a:t>▼⑥そして、多くの教職員が実際に不登校対応に関わる経験を積むことで、「特定の人でないと対応できない」ということがなく、学校として継続的な取組の実施につながります。</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21</a:t>
            </a:fld>
            <a:endParaRPr kumimoji="1" lang="ja-JP" altLang="en-US" dirty="0"/>
          </a:p>
        </p:txBody>
      </p:sp>
    </p:spTree>
    <p:extLst>
      <p:ext uri="{BB962C8B-B14F-4D97-AF65-F5344CB8AC3E}">
        <p14:creationId xmlns:p14="http://schemas.microsoft.com/office/powerpoint/2010/main" val="188450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次に、支援の道しる</a:t>
            </a:r>
            <a:r>
              <a:rPr kumimoji="1" lang="ja-JP" altLang="en-US" dirty="0" err="1">
                <a:ea typeface="UD デジタル 教科書体 NK-R" panose="02020400000000000000"/>
              </a:rPr>
              <a:t>べです</a:t>
            </a:r>
            <a:r>
              <a:rPr kumimoji="1" lang="ja-JP" altLang="en-US" dirty="0">
                <a:ea typeface="UD デジタル 教科書体 NK-R" panose="02020400000000000000"/>
              </a:rPr>
              <a:t>。</a:t>
            </a:r>
            <a:endParaRPr kumimoji="1" lang="en-US" altLang="ja-JP" dirty="0">
              <a:ea typeface="UD デジタル 教科書体 NK-R" panose="02020400000000000000"/>
            </a:endParaRPr>
          </a:p>
          <a:p>
            <a:r>
              <a:rPr kumimoji="1" lang="ja-JP" altLang="en-US" dirty="0">
                <a:ea typeface="UD デジタル 教科書体 NK-R" panose="02020400000000000000"/>
              </a:rPr>
              <a:t>これから示すスライドはあくまでも一事例となるので、これを基に本校の実態に即した形にしていくことになります。</a:t>
            </a:r>
            <a:endParaRPr kumimoji="1" lang="en-US" altLang="ja-JP" dirty="0">
              <a:ea typeface="UD デジタル 教科書体 NK-R" panose="02020400000000000000"/>
            </a:endParaRP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22</a:t>
            </a:fld>
            <a:endParaRPr kumimoji="1" lang="ja-JP" altLang="en-US" dirty="0"/>
          </a:p>
        </p:txBody>
      </p:sp>
    </p:spTree>
    <p:extLst>
      <p:ext uri="{BB962C8B-B14F-4D97-AF65-F5344CB8AC3E}">
        <p14:creationId xmlns:p14="http://schemas.microsoft.com/office/powerpoint/2010/main" val="110194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ea typeface="UD デジタル 教科書体 NK-R" panose="02020400000000000000"/>
              </a:rPr>
              <a:t>SSR</a:t>
            </a:r>
            <a:r>
              <a:rPr kumimoji="1" lang="ja-JP" altLang="en-US" dirty="0">
                <a:ea typeface="UD デジタル 教科書体 NK-R" panose="02020400000000000000"/>
              </a:rPr>
              <a:t>を利用するための流れを示しています。</a:t>
            </a:r>
            <a:endParaRPr kumimoji="1" lang="en-US" altLang="ja-JP" dirty="0">
              <a:ea typeface="UD デジタル 教科書体 NK-R" panose="02020400000000000000"/>
            </a:endParaRPr>
          </a:p>
          <a:p>
            <a:r>
              <a:rPr kumimoji="1" lang="ja-JP" altLang="en-US" dirty="0">
                <a:ea typeface="UD デジタル 教科書体 NK-R" panose="02020400000000000000"/>
              </a:rPr>
              <a:t>保健室のように、緊急的に学級から離れる子どもを受け入れることも</a:t>
            </a:r>
            <a:r>
              <a:rPr kumimoji="1" lang="en-US" altLang="ja-JP" dirty="0">
                <a:ea typeface="UD デジタル 教科書体 NK-R" panose="02020400000000000000"/>
              </a:rPr>
              <a:t>SSR</a:t>
            </a:r>
            <a:r>
              <a:rPr kumimoji="1" lang="ja-JP" altLang="en-US" dirty="0">
                <a:ea typeface="UD デジタル 教科書体 NK-R" panose="02020400000000000000"/>
              </a:rPr>
              <a:t>の役割となりますが、ここでは継続的に利用する場合の流れについて説明します。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①まずは児童について、</a:t>
            </a:r>
            <a:r>
              <a:rPr kumimoji="1" lang="en-US" altLang="ja-JP" dirty="0">
                <a:ea typeface="UD デジタル 教科書体 NK-R" panose="02020400000000000000"/>
              </a:rPr>
              <a:t>SSR</a:t>
            </a:r>
            <a:r>
              <a:rPr kumimoji="1" lang="ja-JP" altLang="en-US" dirty="0">
                <a:ea typeface="UD デジタル 教科書体 NK-R" panose="02020400000000000000"/>
              </a:rPr>
              <a:t>の利用が望ましいかどうかを判断するため、複数の目で情報共有やアセスメントを行います。また、</a:t>
            </a:r>
            <a:r>
              <a:rPr kumimoji="1" lang="en-US" altLang="ja-JP" dirty="0">
                <a:ea typeface="UD デジタル 教科書体 NK-R" panose="02020400000000000000"/>
              </a:rPr>
              <a:t>SSR</a:t>
            </a:r>
            <a:r>
              <a:rPr kumimoji="1" lang="ja-JP" altLang="en-US" dirty="0">
                <a:ea typeface="UD デジタル 教科書体 NK-R" panose="02020400000000000000"/>
              </a:rPr>
              <a:t>を利用してどのような力を育んでいくのか等プランニングを行います。</a:t>
            </a:r>
            <a:endParaRPr kumimoji="1" lang="en-US" altLang="ja-JP" dirty="0">
              <a:ea typeface="UD デジタル 教科書体 NK-R" panose="02020400000000000000"/>
            </a:endParaRPr>
          </a:p>
          <a:p>
            <a:r>
              <a:rPr kumimoji="1" lang="ja-JP" altLang="en-US" dirty="0">
                <a:ea typeface="UD デジタル 教科書体 NK-R" panose="02020400000000000000"/>
              </a:rPr>
              <a:t>②利用が望ましいとなれば懇談を行い、利用する子ども本人と保護者の思いを聴き取ります。</a:t>
            </a:r>
            <a:endParaRPr kumimoji="1" lang="en-US" altLang="ja-JP" dirty="0">
              <a:ea typeface="UD デジタル 教科書体 NK-R" panose="02020400000000000000"/>
            </a:endParaRPr>
          </a:p>
          <a:p>
            <a:r>
              <a:rPr kumimoji="1" lang="ja-JP" altLang="en-US" dirty="0">
                <a:ea typeface="UD デジタル 教科書体 NK-R" panose="02020400000000000000"/>
              </a:rPr>
              <a:t>③</a:t>
            </a:r>
            <a:r>
              <a:rPr kumimoji="1" lang="en-US" altLang="ja-JP" dirty="0">
                <a:ea typeface="UD デジタル 教科書体 NK-R" panose="02020400000000000000"/>
              </a:rPr>
              <a:t>SSR</a:t>
            </a:r>
            <a:r>
              <a:rPr kumimoji="1" lang="ja-JP" altLang="en-US" dirty="0" err="1">
                <a:ea typeface="UD デジタル 教科書体 NK-R" panose="02020400000000000000"/>
              </a:rPr>
              <a:t>での</a:t>
            </a:r>
            <a:r>
              <a:rPr kumimoji="1" lang="ja-JP" altLang="en-US" dirty="0">
                <a:ea typeface="UD デジタル 教科書体 NK-R" panose="02020400000000000000"/>
              </a:rPr>
              <a:t>過ごし方やルール等を確認し、実際に</a:t>
            </a:r>
            <a:r>
              <a:rPr kumimoji="1" lang="en-US" altLang="ja-JP" dirty="0">
                <a:ea typeface="UD デジタル 教科書体 NK-R" panose="02020400000000000000"/>
              </a:rPr>
              <a:t>SSR</a:t>
            </a:r>
            <a:r>
              <a:rPr kumimoji="1" lang="ja-JP" altLang="en-US" dirty="0">
                <a:ea typeface="UD デジタル 教科書体 NK-R" panose="02020400000000000000"/>
              </a:rPr>
              <a:t>で過ごす体験を行った後に、改めて子どもの思いを聴き取るようにします。</a:t>
            </a:r>
            <a:endParaRPr kumimoji="1" lang="en-US" altLang="ja-JP" dirty="0">
              <a:ea typeface="UD デジタル 教科書体 NK-R" panose="02020400000000000000"/>
            </a:endParaRPr>
          </a:p>
          <a:p>
            <a:r>
              <a:rPr kumimoji="1" lang="ja-JP" altLang="en-US" dirty="0">
                <a:ea typeface="UD デジタル 教科書体 NK-R" panose="02020400000000000000"/>
              </a:rPr>
              <a:t>④その上で</a:t>
            </a:r>
            <a:r>
              <a:rPr kumimoji="1" lang="en-US" altLang="ja-JP" dirty="0">
                <a:ea typeface="UD デジタル 教科書体 NK-R" panose="02020400000000000000"/>
              </a:rPr>
              <a:t>SSR</a:t>
            </a:r>
            <a:r>
              <a:rPr kumimoji="1" lang="ja-JP" altLang="en-US" dirty="0">
                <a:ea typeface="UD デジタル 教科書体 NK-R" panose="02020400000000000000"/>
              </a:rPr>
              <a:t>で過ごすことが子どもの成長につながり、本人と保護者の意向に沿うものであれば本格的な利用開始となります。</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23</a:t>
            </a:fld>
            <a:endParaRPr kumimoji="1" lang="ja-JP" altLang="en-US" dirty="0"/>
          </a:p>
        </p:txBody>
      </p:sp>
    </p:spTree>
    <p:extLst>
      <p:ext uri="{BB962C8B-B14F-4D97-AF65-F5344CB8AC3E}">
        <p14:creationId xmlns:p14="http://schemas.microsoft.com/office/powerpoint/2010/main" val="2080545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子どもが</a:t>
            </a:r>
            <a:r>
              <a:rPr kumimoji="1" lang="en-US" altLang="ja-JP" dirty="0">
                <a:ea typeface="UD デジタル 教科書体 NK-R" panose="02020400000000000000"/>
              </a:rPr>
              <a:t>SSR</a:t>
            </a:r>
            <a:r>
              <a:rPr kumimoji="1" lang="ja-JP" altLang="en-US" dirty="0">
                <a:ea typeface="UD デジタル 教科書体 NK-R" panose="02020400000000000000"/>
              </a:rPr>
              <a:t>で過ごすとなると、気になる点も生じると思います。</a:t>
            </a:r>
            <a:endParaRPr kumimoji="1" lang="en-US" altLang="ja-JP" dirty="0">
              <a:ea typeface="UD デジタル 教科書体 NK-R" panose="02020400000000000000"/>
            </a:endParaRPr>
          </a:p>
          <a:p>
            <a:r>
              <a:rPr kumimoji="1" lang="ja-JP" altLang="en-US" dirty="0">
                <a:ea typeface="UD デジタル 教科書体 NK-R" panose="02020400000000000000"/>
              </a:rPr>
              <a:t>センターの研究では、実際に</a:t>
            </a:r>
            <a:r>
              <a:rPr kumimoji="1" lang="en-US" altLang="ja-JP" dirty="0">
                <a:ea typeface="UD デジタル 教科書体 NK-R" panose="02020400000000000000"/>
              </a:rPr>
              <a:t>SSR</a:t>
            </a:r>
            <a:r>
              <a:rPr kumimoji="1" lang="ja-JP" altLang="en-US" dirty="0">
                <a:ea typeface="UD デジタル 教科書体 NK-R" panose="02020400000000000000"/>
              </a:rPr>
              <a:t>を運営する中での疑問等についてヒントが示されているので、これを基に本校の</a:t>
            </a:r>
            <a:r>
              <a:rPr kumimoji="1" lang="en-US" altLang="ja-JP" dirty="0">
                <a:ea typeface="UD デジタル 教科書体 NK-R" panose="02020400000000000000"/>
              </a:rPr>
              <a:t>SSR</a:t>
            </a:r>
            <a:r>
              <a:rPr kumimoji="1" lang="ja-JP" altLang="en-US" dirty="0">
                <a:ea typeface="UD デジタル 教科書体 NK-R" panose="02020400000000000000"/>
              </a:rPr>
              <a:t>のあり方について考えていきたいと思います。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まず「教室復帰という結果のみを目標としないとは言うものの、教師としては教室で他の子どもと共に学ぶことも必要ではないか」という質問について、皆さんはどう思われますか？</a:t>
            </a:r>
            <a:endParaRPr kumimoji="1" lang="en-US" altLang="ja-JP" dirty="0">
              <a:ea typeface="UD デジタル 教科書体 NK-R" panose="02020400000000000000"/>
            </a:endParaRPr>
          </a:p>
          <a:p>
            <a:r>
              <a:rPr kumimoji="1" lang="ja-JP" altLang="en-US" dirty="0">
                <a:ea typeface="UD デジタル 教科書体 NK-R" panose="02020400000000000000"/>
              </a:rPr>
              <a:t>ここで大切なことは「教室復帰をさせるかどうか」を教師が主導するのではなく、子どもを信じて一歩を踏み出す瞬間まで寄り添うということです。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センターの研究によると、</a:t>
            </a:r>
            <a:r>
              <a:rPr kumimoji="1" lang="en-US" altLang="ja-JP" dirty="0">
                <a:ea typeface="UD デジタル 教科書体 NK-R" panose="02020400000000000000"/>
              </a:rPr>
              <a:t>SSR</a:t>
            </a:r>
            <a:r>
              <a:rPr kumimoji="1" lang="ja-JP" altLang="en-US" dirty="0">
                <a:ea typeface="UD デジタル 教科書体 NK-R" panose="02020400000000000000"/>
              </a:rPr>
              <a:t>で十分に気持ちの充電ができた児童が教室との距離を縮めていく姿も度々見られたということです。</a:t>
            </a:r>
            <a:endParaRPr kumimoji="1" lang="en-US" altLang="ja-JP" dirty="0">
              <a:ea typeface="UD デジタル 教科書体 NK-R" panose="0202040000000000000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24</a:t>
            </a:fld>
            <a:endParaRPr kumimoji="1" lang="ja-JP" altLang="en-US" dirty="0"/>
          </a:p>
        </p:txBody>
      </p:sp>
    </p:spTree>
    <p:extLst>
      <p:ext uri="{BB962C8B-B14F-4D97-AF65-F5344CB8AC3E}">
        <p14:creationId xmlns:p14="http://schemas.microsoft.com/office/powerpoint/2010/main" val="168898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次に「</a:t>
            </a:r>
            <a:r>
              <a:rPr kumimoji="1" lang="en-US" altLang="ja-JP" dirty="0">
                <a:ea typeface="UD デジタル 教科書体 NK-R" panose="02020400000000000000"/>
              </a:rPr>
              <a:t>SSR</a:t>
            </a:r>
            <a:r>
              <a:rPr kumimoji="1" lang="ja-JP" altLang="en-US" dirty="0">
                <a:ea typeface="UD デジタル 教科書体 NK-R" panose="02020400000000000000"/>
              </a:rPr>
              <a:t>の居心地がよくなると、学級に居る児童も影響を受けて、自分も</a:t>
            </a:r>
            <a:r>
              <a:rPr kumimoji="1" lang="en-US" altLang="ja-JP" dirty="0">
                <a:ea typeface="UD デジタル 教科書体 NK-R" panose="02020400000000000000"/>
              </a:rPr>
              <a:t>SSR</a:t>
            </a:r>
            <a:r>
              <a:rPr kumimoji="1" lang="ja-JP" altLang="en-US" dirty="0">
                <a:ea typeface="UD デジタル 教科書体 NK-R" panose="02020400000000000000"/>
              </a:rPr>
              <a:t>を利用したいと言い出しませんか」という質問です。</a:t>
            </a:r>
            <a:endParaRPr kumimoji="1" lang="en-US" altLang="ja-JP" dirty="0">
              <a:ea typeface="UD デジタル 教科書体 NK-R" panose="02020400000000000000"/>
            </a:endParaRPr>
          </a:p>
          <a:p>
            <a:r>
              <a:rPr kumimoji="1" lang="ja-JP" altLang="en-US" dirty="0">
                <a:ea typeface="UD デジタル 教科書体 NK-R" panose="02020400000000000000"/>
              </a:rPr>
              <a:t>先程、</a:t>
            </a:r>
            <a:r>
              <a:rPr kumimoji="1" lang="en-US" altLang="ja-JP" dirty="0">
                <a:ea typeface="UD デジタル 教科書体 NK-R" panose="02020400000000000000"/>
              </a:rPr>
              <a:t>SSR</a:t>
            </a:r>
            <a:r>
              <a:rPr kumimoji="1" lang="ja-JP" altLang="en-US" dirty="0">
                <a:ea typeface="UD デジタル 教科書体 NK-R" panose="02020400000000000000"/>
              </a:rPr>
              <a:t>は学びの場でもあるということをお伝えしました。</a:t>
            </a:r>
            <a:endParaRPr kumimoji="1" lang="en-US" altLang="ja-JP" dirty="0">
              <a:ea typeface="UD デジタル 教科書体 NK-R" panose="02020400000000000000"/>
            </a:endParaRPr>
          </a:p>
          <a:p>
            <a:r>
              <a:rPr kumimoji="1" lang="en-US" altLang="ja-JP" dirty="0">
                <a:ea typeface="UD デジタル 教科書体 NK-R" panose="02020400000000000000"/>
              </a:rPr>
              <a:t>SSR</a:t>
            </a:r>
            <a:r>
              <a:rPr kumimoji="1" lang="ja-JP" altLang="en-US" dirty="0">
                <a:ea typeface="UD デジタル 教科書体 NK-R" panose="02020400000000000000"/>
              </a:rPr>
              <a:t>の目的や</a:t>
            </a:r>
            <a:r>
              <a:rPr kumimoji="1" lang="en-US" altLang="ja-JP" dirty="0">
                <a:ea typeface="UD デジタル 教科書体 NK-R" panose="02020400000000000000"/>
              </a:rPr>
              <a:t>SSR</a:t>
            </a:r>
            <a:r>
              <a:rPr kumimoji="1" lang="ja-JP" altLang="en-US" dirty="0">
                <a:ea typeface="UD デジタル 教科書体 NK-R" panose="02020400000000000000"/>
              </a:rPr>
              <a:t>で過ごす際の基本的なルールが正しく認知されていれば、影響を受ける子どもや保護者は少ないと考えられます。</a:t>
            </a:r>
            <a:endParaRPr kumimoji="1" lang="en-US" altLang="ja-JP" dirty="0">
              <a:ea typeface="UD デジタル 教科書体 NK-R" panose="02020400000000000000"/>
            </a:endParaRPr>
          </a:p>
          <a:p>
            <a:endParaRPr kumimoji="1" lang="en-US" altLang="ja-JP" dirty="0">
              <a:ea typeface="UD デジタル 教科書体 NK-R" panose="02020400000000000000"/>
            </a:endParaRPr>
          </a:p>
          <a:p>
            <a:r>
              <a:rPr kumimoji="1" lang="ja-JP" altLang="en-US" dirty="0">
                <a:ea typeface="UD デジタル 教科書体 NK-R" panose="02020400000000000000"/>
              </a:rPr>
              <a:t>むしろ、自分も</a:t>
            </a:r>
            <a:r>
              <a:rPr kumimoji="1" lang="en-US" altLang="ja-JP" dirty="0">
                <a:ea typeface="UD デジタル 教科書体 NK-R" panose="02020400000000000000"/>
              </a:rPr>
              <a:t>SSR</a:t>
            </a:r>
            <a:r>
              <a:rPr kumimoji="1" lang="ja-JP" altLang="en-US" dirty="0">
                <a:ea typeface="UD デジタル 教科書体 NK-R" panose="02020400000000000000"/>
              </a:rPr>
              <a:t>を利用したいと思っている子どもには、潜在的な不登校傾向が見られることもあるため、子どもの思いを聴き、丁寧にアセスメントを行うチャンスだと捉えていただけるとよいでしょう。</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25</a:t>
            </a:fld>
            <a:endParaRPr kumimoji="1" lang="ja-JP" altLang="en-US" dirty="0"/>
          </a:p>
        </p:txBody>
      </p:sp>
    </p:spTree>
    <p:extLst>
      <p:ext uri="{BB962C8B-B14F-4D97-AF65-F5344CB8AC3E}">
        <p14:creationId xmlns:p14="http://schemas.microsoft.com/office/powerpoint/2010/main" val="71619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最後に「本人の意思を尊重することは大切だと思いますが、自分勝手に過ごす児童が出てきませんか」という質問についてです。</a:t>
            </a:r>
            <a:endParaRPr kumimoji="1" lang="en-US" altLang="ja-JP" dirty="0">
              <a:ea typeface="UD デジタル 教科書体 NK-R" panose="02020400000000000000"/>
            </a:endParaRPr>
          </a:p>
          <a:p>
            <a:r>
              <a:rPr kumimoji="1" lang="ja-JP" altLang="en-US" dirty="0">
                <a:ea typeface="UD デジタル 教科書体 NK-R" panose="02020400000000000000"/>
              </a:rPr>
              <a:t>先程から出てきているように、</a:t>
            </a:r>
            <a:r>
              <a:rPr kumimoji="1" lang="en-US" altLang="ja-JP" dirty="0">
                <a:ea typeface="UD デジタル 教科書体 NK-R" panose="02020400000000000000"/>
              </a:rPr>
              <a:t>SSR</a:t>
            </a:r>
            <a:r>
              <a:rPr kumimoji="1" lang="ja-JP" altLang="en-US" dirty="0">
                <a:ea typeface="UD デジタル 教科書体 NK-R" panose="02020400000000000000"/>
              </a:rPr>
              <a:t>は学びの場であり、基本的なルールやマナーも存在する「小さな社会」と言える場所です。</a:t>
            </a:r>
            <a:endParaRPr kumimoji="1" lang="en-US" altLang="ja-JP" dirty="0">
              <a:ea typeface="UD デジタル 教科書体 NK-R" panose="02020400000000000000"/>
            </a:endParaRPr>
          </a:p>
          <a:p>
            <a:r>
              <a:rPr kumimoji="1" lang="ja-JP" altLang="en-US" dirty="0">
                <a:ea typeface="UD デジタル 教科書体 NK-R" panose="02020400000000000000"/>
              </a:rPr>
              <a:t>スモールステップで社会性を育み、徐々にステップアップできるよう支援をしていくことが</a:t>
            </a:r>
            <a:r>
              <a:rPr kumimoji="1" lang="en-US" altLang="ja-JP" dirty="0">
                <a:ea typeface="UD デジタル 教科書体 NK-R" panose="02020400000000000000"/>
              </a:rPr>
              <a:t>SSR</a:t>
            </a:r>
            <a:r>
              <a:rPr kumimoji="1" lang="ja-JP" altLang="en-US" dirty="0">
                <a:ea typeface="UD デジタル 教科書体 NK-R" panose="02020400000000000000"/>
              </a:rPr>
              <a:t>の最大の役割だと言えるでしょう。</a:t>
            </a:r>
            <a:endParaRPr kumimoji="1" lang="en-US" altLang="ja-JP" dirty="0">
              <a:ea typeface="UD デジタル 教科書体 NK-R" panose="0202040000000000000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26</a:t>
            </a:fld>
            <a:endParaRPr kumimoji="1" lang="ja-JP" altLang="en-US" dirty="0"/>
          </a:p>
        </p:txBody>
      </p:sp>
    </p:spTree>
    <p:extLst>
      <p:ext uri="{BB962C8B-B14F-4D97-AF65-F5344CB8AC3E}">
        <p14:creationId xmlns:p14="http://schemas.microsoft.com/office/powerpoint/2010/main" val="144596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UD デジタル 教科書体 NK-R" panose="02020400000000000000"/>
              </a:rPr>
              <a:t>滋賀県教育センターで、令和６年度小学校不登校に関する研究に関連して、学校現場で活用できる研究成果物を作成しています。</a:t>
            </a:r>
            <a:endParaRPr lang="en-US" altLang="ja-JP" dirty="0">
              <a:ea typeface="UD デジタル 教科書体 NK-R" panose="02020400000000000000"/>
            </a:endParaRPr>
          </a:p>
          <a:p>
            <a:r>
              <a:rPr lang="ja-JP" altLang="en-US" dirty="0">
                <a:ea typeface="UD デジタル 教科書体 NK-R" panose="02020400000000000000"/>
              </a:rPr>
              <a:t>研修の内容について詳しく記した研究論文や「</a:t>
            </a:r>
            <a:r>
              <a:rPr lang="en-US" altLang="ja-JP" dirty="0">
                <a:ea typeface="UD デジタル 教科書体 NK-R" panose="02020400000000000000"/>
              </a:rPr>
              <a:t>『</a:t>
            </a:r>
            <a:r>
              <a:rPr lang="ja-JP" altLang="en-US" dirty="0">
                <a:ea typeface="UD デジタル 教科書体 NK-R" panose="02020400000000000000"/>
              </a:rPr>
              <a:t>チーム学校</a:t>
            </a:r>
            <a:r>
              <a:rPr lang="en-US" altLang="ja-JP" dirty="0">
                <a:ea typeface="UD デジタル 教科書体 NK-R" panose="02020400000000000000"/>
              </a:rPr>
              <a:t>』</a:t>
            </a:r>
            <a:r>
              <a:rPr lang="ja-JP" altLang="en-US" dirty="0">
                <a:ea typeface="UD デジタル 教科書体 NK-R" panose="02020400000000000000"/>
              </a:rPr>
              <a:t>で取り組もう！</a:t>
            </a:r>
            <a:r>
              <a:rPr lang="en-US" altLang="ja-JP" dirty="0">
                <a:ea typeface="UD デジタル 教科書体 NK-R" panose="02020400000000000000"/>
              </a:rPr>
              <a:t>SSR</a:t>
            </a:r>
            <a:r>
              <a:rPr lang="ja-JP" altLang="en-US" dirty="0">
                <a:ea typeface="UD デジタル 教科書体 NK-R" panose="02020400000000000000"/>
              </a:rPr>
              <a:t>」の冊子、記録シート、また本研修でも活用した教職員研修スライドや児童用スライドなど準備されています。</a:t>
            </a:r>
            <a:endParaRPr lang="en-US" altLang="ja-JP" dirty="0">
              <a:ea typeface="UD デジタル 教科書体 NK-R" panose="02020400000000000000"/>
            </a:endParaRPr>
          </a:p>
          <a:p>
            <a:endParaRPr lang="en-US" altLang="ja-JP" dirty="0">
              <a:ea typeface="UD デジタル 教科書体 NK-R" panose="02020400000000000000"/>
            </a:endParaRPr>
          </a:p>
          <a:p>
            <a:r>
              <a:rPr lang="en-US" altLang="ja-JP" dirty="0">
                <a:ea typeface="UD デジタル 教科書体 NK-R" panose="02020400000000000000"/>
              </a:rPr>
              <a:t>※</a:t>
            </a:r>
            <a:r>
              <a:rPr lang="ja-JP" altLang="en-US" dirty="0">
                <a:ea typeface="UD デジタル 教科書体 NK-R" panose="02020400000000000000"/>
              </a:rPr>
              <a:t>研究の特性上、冊子については閲覧制限を設けております。各学校に配布されている</a:t>
            </a:r>
            <a:r>
              <a:rPr lang="en-US" altLang="ja-JP" dirty="0">
                <a:ea typeface="UD デジタル 教科書体 NK-R" panose="02020400000000000000"/>
              </a:rPr>
              <a:t>ID</a:t>
            </a:r>
            <a:r>
              <a:rPr lang="ja-JP" altLang="en-US" dirty="0">
                <a:ea typeface="UD デジタル 教科書体 NK-R" panose="02020400000000000000"/>
              </a:rPr>
              <a:t>とパスワードを入力ください。</a:t>
            </a:r>
            <a:endParaRPr lang="en-US" altLang="ja-JP" dirty="0">
              <a:ea typeface="UD デジタル 教科書体 NK-R" panose="02020400000000000000"/>
            </a:endParaRPr>
          </a:p>
          <a:p>
            <a:endParaRPr lang="en-US" altLang="ja-JP" dirty="0">
              <a:ea typeface="UD デジタル 教科書体 NK-R" panose="02020400000000000000"/>
            </a:endParaRPr>
          </a:p>
          <a:p>
            <a:endParaRPr lang="ja-JP" altLang="en-US" dirty="0"/>
          </a:p>
        </p:txBody>
      </p:sp>
      <p:sp>
        <p:nvSpPr>
          <p:cNvPr id="4" name="スライド番号プレースホルダー 3">
            <a:extLst>
              <a:ext uri="{FF2B5EF4-FFF2-40B4-BE49-F238E27FC236}">
                <a16:creationId xmlns:a16="http://schemas.microsoft.com/office/drawing/2014/main" id="{458DA9A8-B48C-4423-8AB6-7968162DA51E}"/>
              </a:ext>
            </a:extLst>
          </p:cNvPr>
          <p:cNvSpPr>
            <a:spLocks noGrp="1"/>
          </p:cNvSpPr>
          <p:nvPr>
            <p:ph type="sldNum" sz="quarter" idx="5"/>
          </p:nvPr>
        </p:nvSpPr>
        <p:spPr/>
        <p:txBody>
          <a:bodyPr/>
          <a:lstStyle/>
          <a:p>
            <a:fld id="{C6714B19-FD2F-4815-9BD6-5AB747C8331F}" type="slidenum">
              <a:rPr kumimoji="1" lang="ja-JP" altLang="en-US" smtClean="0"/>
              <a:t>27</a:t>
            </a:fld>
            <a:endParaRPr kumimoji="1" lang="ja-JP" altLang="en-US" dirty="0"/>
          </a:p>
        </p:txBody>
      </p:sp>
    </p:spTree>
    <p:extLst>
      <p:ext uri="{BB962C8B-B14F-4D97-AF65-F5344CB8AC3E}">
        <p14:creationId xmlns:p14="http://schemas.microsoft.com/office/powerpoint/2010/main" val="37362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b="0" dirty="0">
                <a:latin typeface="UD デジタル 教科書体 NK-R" panose="02020400000000000000" pitchFamily="18" charset="-128"/>
                <a:ea typeface="UD デジタル 教科書体 NK-R" panose="02020400000000000000" pitchFamily="18" charset="-128"/>
              </a:rPr>
              <a:t>各教材はセンターホームページの研究成果情報を選択し、その中の研究成果物のページからダウンロードできます。</a:t>
            </a:r>
            <a:endParaRPr lang="en-US" altLang="ja-JP" b="0" dirty="0">
              <a:latin typeface="UD デジタル 教科書体 NK-R" panose="02020400000000000000" pitchFamily="18" charset="-128"/>
              <a:ea typeface="UD デジタル 教科書体 NK-R" panose="02020400000000000000" pitchFamily="18" charset="-128"/>
            </a:endParaRPr>
          </a:p>
          <a:p>
            <a:pPr lvl="0">
              <a:defRPr/>
            </a:pPr>
            <a:endParaRPr lang="en-US" altLang="ja-JP" b="0" dirty="0">
              <a:latin typeface="UD デジタル 教科書体 NK-R" panose="02020400000000000000" pitchFamily="18" charset="-128"/>
              <a:ea typeface="UD デジタル 教科書体 NK-R" panose="02020400000000000000" pitchFamily="18" charset="-128"/>
            </a:endParaRPr>
          </a:p>
          <a:p>
            <a:pPr lvl="0">
              <a:defRPr/>
            </a:pPr>
            <a:r>
              <a:rPr lang="en-US" altLang="ja-JP" b="0" dirty="0">
                <a:latin typeface="UD デジタル 教科書体 NK-R" panose="02020400000000000000" pitchFamily="18" charset="-128"/>
                <a:ea typeface="UD デジタル 教科書体 NK-R" panose="02020400000000000000" pitchFamily="18" charset="-128"/>
              </a:rPr>
              <a:t>SSR</a:t>
            </a:r>
            <a:r>
              <a:rPr lang="ja-JP" altLang="en-US" b="0" dirty="0" err="1">
                <a:latin typeface="UD デジタル 教科書体 NK-R" panose="02020400000000000000" pitchFamily="18" charset="-128"/>
                <a:ea typeface="UD デジタル 教科書体 NK-R" panose="02020400000000000000" pitchFamily="18" charset="-128"/>
              </a:rPr>
              <a:t>だけで</a:t>
            </a:r>
            <a:r>
              <a:rPr lang="ja-JP" altLang="en-US" b="0" dirty="0">
                <a:latin typeface="UD デジタル 教科書体 NK-R" panose="02020400000000000000" pitchFamily="18" charset="-128"/>
                <a:ea typeface="UD デジタル 教科書体 NK-R" panose="02020400000000000000" pitchFamily="18" charset="-128"/>
              </a:rPr>
              <a:t>なく、教科や校内研といった様々な研究についての情報もあるので、ぜひ活用してみてください。</a:t>
            </a:r>
          </a:p>
        </p:txBody>
      </p:sp>
      <p:sp>
        <p:nvSpPr>
          <p:cNvPr id="4" name="スライド番号プレースホルダー 3">
            <a:extLst>
              <a:ext uri="{FF2B5EF4-FFF2-40B4-BE49-F238E27FC236}">
                <a16:creationId xmlns:a16="http://schemas.microsoft.com/office/drawing/2014/main" id="{4C0CF81C-F57C-4C66-ABDB-982F7D3194DF}"/>
              </a:ext>
            </a:extLst>
          </p:cNvPr>
          <p:cNvSpPr>
            <a:spLocks noGrp="1"/>
          </p:cNvSpPr>
          <p:nvPr>
            <p:ph type="sldNum" sz="quarter" idx="5"/>
          </p:nvPr>
        </p:nvSpPr>
        <p:spPr/>
        <p:txBody>
          <a:bodyPr/>
          <a:lstStyle/>
          <a:p>
            <a:fld id="{C6714B19-FD2F-4815-9BD6-5AB747C8331F}" type="slidenum">
              <a:rPr kumimoji="1" lang="ja-JP" altLang="en-US" smtClean="0"/>
              <a:t>28</a:t>
            </a:fld>
            <a:endParaRPr kumimoji="1" lang="ja-JP" altLang="en-US" dirty="0"/>
          </a:p>
        </p:txBody>
      </p:sp>
    </p:spTree>
    <p:extLst>
      <p:ext uri="{BB962C8B-B14F-4D97-AF65-F5344CB8AC3E}">
        <p14:creationId xmlns:p14="http://schemas.microsoft.com/office/powerpoint/2010/main" val="4156631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a:rPr>
              <a:t>（研修時間に余裕がある場合など適宜調整ください）</a:t>
            </a:r>
            <a:endParaRPr kumimoji="1" lang="en-US" altLang="ja-JP" dirty="0">
              <a:latin typeface="UD デジタル 教科書体 NK-R" panose="02020400000000000000"/>
            </a:endParaRPr>
          </a:p>
          <a:p>
            <a:endParaRPr kumimoji="1" lang="en-US" altLang="ja-JP" dirty="0">
              <a:latin typeface="UD デジタル 教科書体 NK-R" panose="02020400000000000000"/>
            </a:endParaRPr>
          </a:p>
          <a:p>
            <a:r>
              <a:rPr kumimoji="1" lang="ja-JP" altLang="en-US" dirty="0">
                <a:latin typeface="UD デジタル 教科書体 NK-R" panose="02020400000000000000"/>
              </a:rPr>
              <a:t>例）</a:t>
            </a:r>
            <a:endParaRPr kumimoji="1" lang="en-US" altLang="ja-JP" dirty="0">
              <a:latin typeface="UD デジタル 教科書体 NK-R" panose="02020400000000000000"/>
            </a:endParaRPr>
          </a:p>
          <a:p>
            <a:r>
              <a:rPr kumimoji="1" lang="en-US" altLang="ja-JP" dirty="0">
                <a:latin typeface="UD デジタル 教科書体 NK-R" panose="02020400000000000000"/>
              </a:rPr>
              <a:t>SSR</a:t>
            </a:r>
            <a:r>
              <a:rPr kumimoji="1" lang="ja-JP" altLang="en-US" dirty="0">
                <a:latin typeface="UD デジタル 教科書体 NK-R" panose="02020400000000000000"/>
              </a:rPr>
              <a:t>を運営していく際の基本的なルールについて</a:t>
            </a:r>
            <a:endParaRPr kumimoji="1" lang="en-US" altLang="ja-JP" dirty="0">
              <a:latin typeface="UD デジタル 教科書体 NK-R" panose="02020400000000000000"/>
            </a:endParaRPr>
          </a:p>
          <a:p>
            <a:r>
              <a:rPr kumimoji="1" lang="ja-JP" altLang="en-US" dirty="0">
                <a:latin typeface="UD デジタル 教科書体 NK-R" panose="02020400000000000000"/>
              </a:rPr>
              <a:t>不登校に関する困り感の共有</a:t>
            </a:r>
            <a:endParaRPr kumimoji="1" lang="en-US" altLang="ja-JP" dirty="0">
              <a:latin typeface="UD デジタル 教科書体 NK-R" panose="02020400000000000000"/>
            </a:endParaRPr>
          </a:p>
          <a:p>
            <a:r>
              <a:rPr kumimoji="1" lang="ja-JP" altLang="en-US" dirty="0">
                <a:latin typeface="UD デジタル 教科書体 NK-R" panose="02020400000000000000"/>
              </a:rPr>
              <a:t>御自身が</a:t>
            </a:r>
            <a:r>
              <a:rPr kumimoji="1" lang="en-US" altLang="ja-JP" dirty="0">
                <a:latin typeface="UD デジタル 教科書体 NK-R" panose="02020400000000000000"/>
              </a:rPr>
              <a:t>SSR</a:t>
            </a:r>
            <a:r>
              <a:rPr kumimoji="1" lang="ja-JP" altLang="en-US" dirty="0">
                <a:latin typeface="UD デジタル 教科書体 NK-R" panose="02020400000000000000"/>
              </a:rPr>
              <a:t>担当になると仮定して、こんな疑問が出たらどう答えるか</a:t>
            </a:r>
            <a:endParaRPr kumimoji="1" lang="en-US" altLang="ja-JP" dirty="0">
              <a:latin typeface="UD デジタル 教科書体 NK-R" panose="02020400000000000000"/>
            </a:endParaRP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29</a:t>
            </a:fld>
            <a:endParaRPr kumimoji="1" lang="ja-JP" altLang="en-US" dirty="0"/>
          </a:p>
        </p:txBody>
      </p:sp>
    </p:spTree>
    <p:extLst>
      <p:ext uri="{BB962C8B-B14F-4D97-AF65-F5344CB8AC3E}">
        <p14:creationId xmlns:p14="http://schemas.microsoft.com/office/powerpoint/2010/main" val="274674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ea typeface="UD デジタル 教科書体 NK-R" panose="02020400000000000000"/>
              </a:rPr>
              <a:t>では、不登校の現状と</a:t>
            </a:r>
            <a:r>
              <a:rPr kumimoji="1" lang="en-US" altLang="ja-JP" dirty="0">
                <a:ea typeface="UD デジタル 教科書体 NK-R" panose="02020400000000000000"/>
              </a:rPr>
              <a:t>SSR</a:t>
            </a:r>
            <a:r>
              <a:rPr kumimoji="1" lang="ja-JP" altLang="en-US" dirty="0">
                <a:ea typeface="UD デジタル 教科書体 NK-R" panose="02020400000000000000"/>
              </a:rPr>
              <a:t>の基本的な考え方について説明していきます。</a:t>
            </a:r>
          </a:p>
        </p:txBody>
      </p:sp>
      <p:sp>
        <p:nvSpPr>
          <p:cNvPr id="4" name="スライド番号プレースホルダー 3"/>
          <p:cNvSpPr>
            <a:spLocks noGrp="1"/>
          </p:cNvSpPr>
          <p:nvPr>
            <p:ph type="sldNum" sz="quarter" idx="5"/>
          </p:nvPr>
        </p:nvSpPr>
        <p:spPr/>
        <p:txBody>
          <a:bodyPr/>
          <a:lstStyle/>
          <a:p>
            <a:fld id="{C6714B19-FD2F-4815-9BD6-5AB747C8331F}" type="slidenum">
              <a:rPr kumimoji="1" lang="ja-JP" altLang="en-US" smtClean="0"/>
              <a:t>3</a:t>
            </a:fld>
            <a:endParaRPr kumimoji="1" lang="ja-JP" altLang="en-US" dirty="0"/>
          </a:p>
        </p:txBody>
      </p:sp>
    </p:spTree>
    <p:extLst>
      <p:ext uri="{BB962C8B-B14F-4D97-AF65-F5344CB8AC3E}">
        <p14:creationId xmlns:p14="http://schemas.microsoft.com/office/powerpoint/2010/main" val="342150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pitchFamily="18" charset="-128"/>
                <a:ea typeface="UD デジタル 教科書体 NK-R" panose="02020400000000000000"/>
              </a:rPr>
              <a:t>いきなりですが、皆さんに質問です。</a:t>
            </a:r>
            <a:endParaRPr kumimoji="1" lang="en-US" altLang="ja-JP" dirty="0">
              <a:latin typeface="UD デジタル 教科書体 NK-R" panose="02020400000000000000" pitchFamily="18" charset="-128"/>
              <a:ea typeface="UD デジタル 教科書体 NK-R" panose="02020400000000000000"/>
            </a:endParaRPr>
          </a:p>
          <a:p>
            <a:r>
              <a:rPr kumimoji="1" lang="ja-JP" altLang="en-US" dirty="0">
                <a:latin typeface="UD デジタル 教科書体 NK-R" panose="02020400000000000000" pitchFamily="18" charset="-128"/>
                <a:ea typeface="UD デジタル 教科書体 NK-R" panose="02020400000000000000"/>
              </a:rPr>
              <a:t>令和５年度の全国の国立公立私立の小中学校の不登校児童生徒の総数は何人ぐらいだと思いますか。（考えたり相談したりする時間を取る。）</a:t>
            </a:r>
            <a:endParaRPr kumimoji="1" lang="en-US" altLang="ja-JP" dirty="0">
              <a:latin typeface="UD デジタル 教科書体 NK-R" panose="02020400000000000000" pitchFamily="18" charset="-128"/>
              <a:ea typeface="UD デジタル 教科書体 NK-R" panose="02020400000000000000"/>
            </a:endParaRPr>
          </a:p>
          <a:p>
            <a:r>
              <a:rPr lang="ja-JP" altLang="en-US" dirty="0">
                <a:latin typeface="UD デジタル 教科書体 NK-R" panose="02020400000000000000" pitchFamily="18" charset="-128"/>
                <a:ea typeface="UD デジタル 教科書体 NK-R" panose="02020400000000000000"/>
              </a:rPr>
              <a:t>令和５年</a:t>
            </a:r>
            <a:r>
              <a:rPr kumimoji="1" lang="ja-JP" altLang="en-US" dirty="0">
                <a:latin typeface="UD デジタル 教科書体 NK-R" panose="02020400000000000000" pitchFamily="18" charset="-128"/>
                <a:ea typeface="UD デジタル 教科書体 NK-R" panose="02020400000000000000"/>
              </a:rPr>
              <a:t>度の総数は▼</a:t>
            </a:r>
            <a:r>
              <a:rPr kumimoji="1" lang="en-US" altLang="ja-JP" dirty="0">
                <a:latin typeface="UD デジタル 教科書体 NK-R" panose="02020400000000000000" pitchFamily="18" charset="-128"/>
                <a:ea typeface="UD デジタル 教科書体 NK-R" panose="02020400000000000000"/>
              </a:rPr>
              <a:t>346,482</a:t>
            </a:r>
            <a:r>
              <a:rPr kumimoji="1" lang="ja-JP" altLang="en-US" dirty="0">
                <a:latin typeface="UD デジタル 教科書体 NK-R" panose="02020400000000000000" pitchFamily="18" charset="-128"/>
                <a:ea typeface="UD デジタル 教科書体 NK-R" panose="02020400000000000000"/>
              </a:rPr>
              <a:t>人です。</a:t>
            </a:r>
            <a:endParaRPr kumimoji="1" lang="en-US" altLang="ja-JP" dirty="0">
              <a:latin typeface="UD デジタル 教科書体 NK-R" panose="02020400000000000000" pitchFamily="18" charset="-128"/>
              <a:ea typeface="UD デジタル 教科書体 NK-R" panose="02020400000000000000"/>
            </a:endParaRPr>
          </a:p>
          <a:p>
            <a:r>
              <a:rPr kumimoji="1" lang="ja-JP" altLang="en-US" dirty="0">
                <a:latin typeface="UD デジタル 教科書体 NK-R" panose="02020400000000000000" pitchFamily="18" charset="-128"/>
                <a:ea typeface="UD デジタル 教科書体 NK-R" panose="02020400000000000000"/>
              </a:rPr>
              <a:t>▼令和元年からの推移をグラフで示すと、毎年増加していることが分かります。</a:t>
            </a:r>
            <a:endParaRPr lang="ja-JP" altLang="en-US" dirty="0">
              <a:latin typeface="UD デジタル 教科書体 NK-R" panose="02020400000000000000" pitchFamily="18" charset="-128"/>
              <a:ea typeface="UD デジタル 教科書体 NK-R" panose="02020400000000000000"/>
            </a:endParaRPr>
          </a:p>
          <a:p>
            <a:r>
              <a:rPr kumimoji="1" lang="ja-JP" altLang="en-US" dirty="0">
                <a:latin typeface="UD デジタル 教科書体 NK-R" panose="02020400000000000000" pitchFamily="18" charset="-128"/>
                <a:ea typeface="UD デジタル 教科書体 NK-R" panose="02020400000000000000"/>
              </a:rPr>
              <a:t>令和２年からは▼</a:t>
            </a:r>
            <a:r>
              <a:rPr kumimoji="1" lang="ja-JP" altLang="en-US" b="1" u="sng" dirty="0">
                <a:latin typeface="UD デジタル 教科書体 NK-R" panose="02020400000000000000" pitchFamily="18" charset="-128"/>
                <a:ea typeface="UD デジタル 教科書体 NK-R" panose="02020400000000000000"/>
              </a:rPr>
              <a:t>毎年約５万人のペースで増加</a:t>
            </a:r>
            <a:r>
              <a:rPr kumimoji="1" lang="ja-JP" altLang="en-US" dirty="0">
                <a:latin typeface="UD デジタル 教科書体 NK-R" panose="02020400000000000000" pitchFamily="18" charset="-128"/>
                <a:ea typeface="UD デジタル 教科書体 NK-R" panose="02020400000000000000"/>
              </a:rPr>
              <a:t>しています。</a:t>
            </a:r>
            <a:endParaRPr kumimoji="1" lang="en-US" altLang="ja-JP" dirty="0">
              <a:latin typeface="UD デジタル 教科書体 NK-R" panose="02020400000000000000" pitchFamily="18" charset="-128"/>
              <a:ea typeface="UD デジタル 教科書体 NK-R" panose="02020400000000000000"/>
            </a:endParaRPr>
          </a:p>
          <a:p>
            <a:endParaRPr kumimoji="1" lang="en-US" altLang="ja-JP" dirty="0">
              <a:latin typeface="UD デジタル 教科書体 NK-R" panose="02020400000000000000" pitchFamily="18" charset="-128"/>
              <a:ea typeface="UD デジタル 教科書体 NK-R" panose="02020400000000000000"/>
            </a:endParaRPr>
          </a:p>
          <a:p>
            <a:r>
              <a:rPr kumimoji="1" lang="ja-JP" altLang="en-US" dirty="0">
                <a:latin typeface="UD デジタル 教科書体 NK-R" panose="02020400000000000000" pitchFamily="18" charset="-128"/>
                <a:ea typeface="UD デジタル 教科書体 NK-R" panose="02020400000000000000"/>
              </a:rPr>
              <a:t>（</a:t>
            </a:r>
            <a:r>
              <a:rPr kumimoji="1" lang="en-US" altLang="ja-JP" dirty="0">
                <a:latin typeface="UD デジタル 教科書体 NK-R" panose="02020400000000000000" pitchFamily="18" charset="-128"/>
                <a:ea typeface="UD デジタル 教科書体 NK-R" panose="02020400000000000000"/>
              </a:rPr>
              <a:t>※</a:t>
            </a:r>
            <a:r>
              <a:rPr kumimoji="1" lang="ja-JP" altLang="en-US" dirty="0">
                <a:latin typeface="UD デジタル 教科書体 NK-R" panose="02020400000000000000" pitchFamily="18" charset="-128"/>
                <a:ea typeface="UD デジタル 教科書体 NK-R" panose="02020400000000000000"/>
              </a:rPr>
              <a:t>なお、児童生徒の問題行動・不登校等生徒指導上の諸課題に関する調査については文部科学省のホームページに掲載されています。最新の情報に差し替えて研修を行ってください。）</a:t>
            </a:r>
          </a:p>
          <a:p>
            <a:r>
              <a:rPr kumimoji="1" lang="ja-JP" altLang="en-US" dirty="0">
                <a:ea typeface="UD デジタル 教科書体 NK-R" panose="02020400000000000000"/>
              </a:rPr>
              <a:t>（</a:t>
            </a:r>
            <a:r>
              <a:rPr kumimoji="1" lang="en-US" altLang="ja-JP" dirty="0">
                <a:ea typeface="UD デジタル 教科書体 NK-R" panose="02020400000000000000"/>
              </a:rPr>
              <a:t>※</a:t>
            </a:r>
            <a:r>
              <a:rPr kumimoji="1" lang="ja-JP" altLang="en-US" dirty="0">
                <a:ea typeface="UD デジタル 教科書体 NK-R" panose="02020400000000000000"/>
              </a:rPr>
              <a:t>アニメーションが設定されている箇所には▼の印を付けています。）</a:t>
            </a:r>
            <a:endParaRPr kumimoji="1" lang="en-US" altLang="ja-JP" dirty="0">
              <a:ea typeface="UD デジタル 教科書体 NK-R" panose="02020400000000000000"/>
            </a:endParaRPr>
          </a:p>
        </p:txBody>
      </p:sp>
      <p:sp>
        <p:nvSpPr>
          <p:cNvPr id="4" name="スライド番号プレースホルダー 3">
            <a:extLst>
              <a:ext uri="{FF2B5EF4-FFF2-40B4-BE49-F238E27FC236}">
                <a16:creationId xmlns:a16="http://schemas.microsoft.com/office/drawing/2014/main" id="{8F268C98-E77E-486D-9866-C104AD404224}"/>
              </a:ext>
            </a:extLst>
          </p:cNvPr>
          <p:cNvSpPr>
            <a:spLocks noGrp="1"/>
          </p:cNvSpPr>
          <p:nvPr>
            <p:ph type="sldNum" sz="quarter" idx="5"/>
          </p:nvPr>
        </p:nvSpPr>
        <p:spPr/>
        <p:txBody>
          <a:bodyPr/>
          <a:lstStyle/>
          <a:p>
            <a:fld id="{C6714B19-FD2F-4815-9BD6-5AB747C8331F}" type="slidenum">
              <a:rPr kumimoji="1" lang="ja-JP" altLang="en-US" smtClean="0"/>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では、滋賀県における令和５年度の不登校児童生徒の総数は何人ぐらいだと思いますか。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こちらは国立公立の小中学校の人数であり、私立の人数は含んでおりません。</a:t>
            </a:r>
          </a:p>
          <a:p>
            <a:r>
              <a:rPr kumimoji="1" lang="ja-JP" altLang="en-US" dirty="0">
                <a:latin typeface="UD デジタル 教科書体 NK-R" panose="02020400000000000000" pitchFamily="18" charset="-128"/>
                <a:ea typeface="UD デジタル 教科書体 NK-R" panose="02020400000000000000" pitchFamily="18" charset="-128"/>
              </a:rPr>
              <a:t>昨年度の総数は▼</a:t>
            </a:r>
            <a:r>
              <a:rPr kumimoji="1" lang="en-US" altLang="ja-JP" dirty="0">
                <a:latin typeface="UD デジタル 教科書体 NK-R" panose="02020400000000000000" pitchFamily="18" charset="-128"/>
                <a:ea typeface="UD デジタル 教科書体 NK-R" panose="02020400000000000000" pitchFamily="18" charset="-128"/>
              </a:rPr>
              <a:t>3,991</a:t>
            </a:r>
            <a:r>
              <a:rPr kumimoji="1" lang="ja-JP" altLang="en-US" dirty="0">
                <a:latin typeface="UD デジタル 教科書体 NK-R" panose="02020400000000000000" pitchFamily="18" charset="-128"/>
                <a:ea typeface="UD デジタル 教科書体 NK-R" panose="02020400000000000000" pitchFamily="18" charset="-128"/>
              </a:rPr>
              <a:t>人です。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▼こちらも令和元年からの推移をグラフにて示しておりますが、やはり毎年増加</a:t>
            </a:r>
            <a:r>
              <a:rPr kumimoji="1" lang="ja-JP" altLang="en-US">
                <a:latin typeface="UD デジタル 教科書体 NK-R" panose="02020400000000000000" pitchFamily="18" charset="-128"/>
                <a:ea typeface="UD デジタル 教科書体 NK-R" panose="02020400000000000000" pitchFamily="18" charset="-128"/>
              </a:rPr>
              <a:t>しています</a:t>
            </a:r>
            <a:r>
              <a:rPr kumimoji="1" lang="ja-JP" altLang="en-US" dirty="0">
                <a:latin typeface="UD デジタル 教科書体 NK-R" panose="02020400000000000000" pitchFamily="18" charset="-128"/>
                <a:ea typeface="UD デジタル 教科書体 NK-R" panose="02020400000000000000" pitchFamily="18" charset="-128"/>
              </a:rPr>
              <a:t>。</a:t>
            </a:r>
            <a:endParaRPr lang="ja-JP" altLang="en-US"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令和２年度からは▼</a:t>
            </a:r>
            <a:r>
              <a:rPr kumimoji="1" lang="ja-JP" altLang="en-US" b="1" u="sng" dirty="0">
                <a:latin typeface="UD デジタル 教科書体 NK-R" panose="02020400000000000000" pitchFamily="18" charset="-128"/>
                <a:ea typeface="UD デジタル 教科書体 NK-R" panose="02020400000000000000" pitchFamily="18" charset="-128"/>
              </a:rPr>
              <a:t>毎年約５００人のペースで増加</a:t>
            </a:r>
            <a:r>
              <a:rPr kumimoji="1" lang="ja-JP" altLang="en-US" dirty="0">
                <a:latin typeface="UD デジタル 教科書体 NK-R" panose="02020400000000000000" pitchFamily="18" charset="-128"/>
                <a:ea typeface="UD デジタル 教科書体 NK-R" panose="02020400000000000000" pitchFamily="18" charset="-128"/>
              </a:rPr>
              <a:t>しています。</a:t>
            </a:r>
          </a:p>
        </p:txBody>
      </p:sp>
      <p:sp>
        <p:nvSpPr>
          <p:cNvPr id="4" name="スライド番号プレースホルダー 3">
            <a:extLst>
              <a:ext uri="{FF2B5EF4-FFF2-40B4-BE49-F238E27FC236}">
                <a16:creationId xmlns:a16="http://schemas.microsoft.com/office/drawing/2014/main" id="{5559B185-268D-43D5-9B83-6485F64985FD}"/>
              </a:ext>
            </a:extLst>
          </p:cNvPr>
          <p:cNvSpPr>
            <a:spLocks noGrp="1"/>
          </p:cNvSpPr>
          <p:nvPr>
            <p:ph type="sldNum" sz="quarter" idx="5"/>
          </p:nvPr>
        </p:nvSpPr>
        <p:spPr/>
        <p:txBody>
          <a:bodyPr/>
          <a:lstStyle/>
          <a:p>
            <a:fld id="{C6714B19-FD2F-4815-9BD6-5AB747C8331F}" type="slidenum">
              <a:rPr kumimoji="1" lang="ja-JP" altLang="en-US" smtClean="0"/>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UD デジタル 教科書体 NK-R" panose="02020400000000000000" pitchFamily="18" charset="-128"/>
                <a:ea typeface="UD デジタル 教科書体 NK-R" panose="02020400000000000000" pitchFamily="18" charset="-128"/>
              </a:rPr>
              <a:t>このように近年、不登校は喫緊の教育課題になっています。</a:t>
            </a:r>
          </a:p>
          <a:p>
            <a:r>
              <a:rPr lang="ja-JP" altLang="en-US" b="0" dirty="0">
                <a:latin typeface="UD デジタル 教科書体 NK-R" panose="02020400000000000000" pitchFamily="18" charset="-128"/>
                <a:ea typeface="UD デジタル 教科書体 NK-R" panose="02020400000000000000" pitchFamily="18" charset="-128"/>
              </a:rPr>
              <a:t>このことから</a:t>
            </a:r>
            <a:r>
              <a:rPr kumimoji="1" lang="ja-JP" altLang="en-US" b="0" dirty="0">
                <a:latin typeface="UD デジタル 教科書体 NK-R" panose="02020400000000000000" pitchFamily="18" charset="-128"/>
                <a:ea typeface="UD デジタル 教科書体 NK-R" panose="02020400000000000000" pitchFamily="18" charset="-128"/>
              </a:rPr>
              <a:t>▼教育機会確保法が制定され、それを推進するための基本的指針と「誰一人取り残されない学びの保障に向けた不登校対策　COCOLOプラン」が策定されました。</a:t>
            </a:r>
          </a:p>
          <a:p>
            <a:r>
              <a:rPr kumimoji="1" lang="ja-JP" altLang="en-US" b="0" dirty="0">
                <a:latin typeface="UD デジタル 教科書体 NK-R" panose="02020400000000000000" pitchFamily="18" charset="-128"/>
                <a:ea typeface="UD デジタル 教科書体 NK-R" panose="02020400000000000000" pitchFamily="18" charset="-128"/>
              </a:rPr>
              <a:t>▼この</a:t>
            </a:r>
            <a:r>
              <a:rPr kumimoji="1" lang="en-US" altLang="ja-JP" b="0" dirty="0">
                <a:latin typeface="UD デジタル 教科書体 NK-R" panose="02020400000000000000" pitchFamily="18" charset="-128"/>
                <a:ea typeface="UD デジタル 教科書体 NK-R" panose="02020400000000000000" pitchFamily="18" charset="-128"/>
              </a:rPr>
              <a:t>COCOLO</a:t>
            </a:r>
            <a:r>
              <a:rPr kumimoji="1" lang="ja-JP" altLang="en-US" b="0" dirty="0">
                <a:latin typeface="UD デジタル 教科書体 NK-R" panose="02020400000000000000" pitchFamily="18" charset="-128"/>
                <a:ea typeface="UD デジタル 教科書体 NK-R" panose="02020400000000000000" pitchFamily="18" charset="-128"/>
              </a:rPr>
              <a:t>プランの中で、不登校の児童生徒全ての学びの場を確保し、学びたいと思った時に学べる環境を整える取組の一つとして、▼</a:t>
            </a:r>
          </a:p>
          <a:p>
            <a:r>
              <a:rPr kumimoji="1" lang="ja-JP" altLang="en-US" b="0" dirty="0">
                <a:latin typeface="UD デジタル 教科書体 NK-R" panose="02020400000000000000" pitchFamily="18" charset="-128"/>
                <a:ea typeface="UD デジタル 教科書体 NK-R" panose="02020400000000000000" pitchFamily="18" charset="-128"/>
              </a:rPr>
              <a:t>校内教育支援センター(SSR等)の設置が掲げられました。</a:t>
            </a:r>
            <a:endParaRPr kumimoji="1" lang="en-US" altLang="ja-JP" b="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8A92871A-5DD8-4E25-B321-365EC0504893}"/>
              </a:ext>
            </a:extLst>
          </p:cNvPr>
          <p:cNvSpPr>
            <a:spLocks noGrp="1"/>
          </p:cNvSpPr>
          <p:nvPr>
            <p:ph type="sldNum" sz="quarter" idx="5"/>
          </p:nvPr>
        </p:nvSpPr>
        <p:spPr/>
        <p:txBody>
          <a:bodyPr/>
          <a:lstStyle/>
          <a:p>
            <a:fld id="{C6714B19-FD2F-4815-9BD6-5AB747C8331F}" type="slidenum">
              <a:rPr kumimoji="1" lang="ja-JP" altLang="en-US" smtClean="0"/>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710"/>
            <a:r>
              <a:rPr kumimoji="1" lang="en-US" altLang="ja-JP" b="0" dirty="0">
                <a:latin typeface="UD デジタル 教科書体 NK-R" panose="02020400000000000000" pitchFamily="18" charset="-128"/>
                <a:ea typeface="UD デジタル 教科書体 NK-R" panose="02020400000000000000" pitchFamily="18" charset="-128"/>
              </a:rPr>
              <a:t>SSR</a:t>
            </a:r>
            <a:r>
              <a:rPr kumimoji="1" lang="ja-JP" altLang="en-US" b="0" dirty="0">
                <a:latin typeface="UD デジタル 教科書体 NK-R" panose="02020400000000000000" pitchFamily="18" charset="-128"/>
                <a:ea typeface="UD デジタル 教科書体 NK-R" panose="02020400000000000000" pitchFamily="18" charset="-128"/>
              </a:rPr>
              <a:t>とは、▼「学校には行けるけれど自分のクラスには入れない時や、少し気持ちを落ち着かせてリラックスしたい時に利用できる、学校内の空き教室等を活用した部屋のことです。 」と、</a:t>
            </a:r>
            <a:r>
              <a:rPr kumimoji="1" lang="en-US" altLang="ja-JP" b="0" dirty="0">
                <a:latin typeface="UD デジタル 教科書体 NK-R" panose="02020400000000000000" pitchFamily="18" charset="-128"/>
                <a:ea typeface="UD デジタル 教科書体 NK-R" panose="02020400000000000000" pitchFamily="18" charset="-128"/>
              </a:rPr>
              <a:t>COCOLO</a:t>
            </a:r>
            <a:r>
              <a:rPr kumimoji="1" lang="ja-JP" altLang="en-US" b="0" dirty="0">
                <a:latin typeface="UD デジタル 教科書体 NK-R" panose="02020400000000000000" pitchFamily="18" charset="-128"/>
                <a:ea typeface="UD デジタル 教科書体 NK-R" panose="02020400000000000000" pitchFamily="18" charset="-128"/>
              </a:rPr>
              <a:t>プランで示されています。</a:t>
            </a:r>
            <a:endParaRPr kumimoji="1" lang="en-US" altLang="ja-JP" b="0" dirty="0">
              <a:latin typeface="UD デジタル 教科書体 NK-R" panose="02020400000000000000" pitchFamily="18" charset="-128"/>
              <a:ea typeface="UD デジタル 教科書体 NK-R" panose="02020400000000000000" pitchFamily="18" charset="-128"/>
            </a:endParaRPr>
          </a:p>
          <a:p>
            <a:pPr defTabSz="913710"/>
            <a:endParaRPr kumimoji="1" lang="en-US" altLang="ja-JP" b="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latin typeface="UD デジタル 教科書体 NK-R" panose="02020400000000000000" pitchFamily="18" charset="-128"/>
                <a:ea typeface="UD デジタル 教科書体 NK-R" panose="02020400000000000000" pitchFamily="18" charset="-128"/>
              </a:rPr>
              <a:t>この</a:t>
            </a:r>
            <a:r>
              <a:rPr kumimoji="1" lang="en-US" altLang="ja-JP" b="0" dirty="0">
                <a:latin typeface="UD デジタル 教科書体 NK-R" panose="02020400000000000000" pitchFamily="18" charset="-128"/>
                <a:ea typeface="UD デジタル 教科書体 NK-R" panose="02020400000000000000" pitchFamily="18" charset="-128"/>
              </a:rPr>
              <a:t>COCOLO</a:t>
            </a:r>
            <a:r>
              <a:rPr kumimoji="1" lang="ja-JP" altLang="en-US" b="0" dirty="0">
                <a:latin typeface="UD デジタル 教科書体 NK-R" panose="02020400000000000000" pitchFamily="18" charset="-128"/>
                <a:ea typeface="UD デジタル 教科書体 NK-R" panose="02020400000000000000" pitchFamily="18" charset="-128"/>
              </a:rPr>
              <a:t>プランを受け、▼滋賀県では「学びと居場所の保障プラン」が作成され、▼</a:t>
            </a:r>
            <a:r>
              <a:rPr kumimoji="1" lang="en-US" altLang="ja-JP" b="0" dirty="0">
                <a:latin typeface="UD デジタル 教科書体 NK-R" panose="02020400000000000000" pitchFamily="18" charset="-128"/>
                <a:ea typeface="UD デジタル 教科書体 NK-R" panose="02020400000000000000" pitchFamily="18" charset="-128"/>
              </a:rPr>
              <a:t>SSR(</a:t>
            </a:r>
            <a:r>
              <a:rPr kumimoji="1" lang="ja-JP" altLang="en-US" b="0" dirty="0">
                <a:latin typeface="UD デジタル 教科書体 NK-R" panose="02020400000000000000" pitchFamily="18" charset="-128"/>
                <a:ea typeface="UD デジタル 教科書体 NK-R" panose="02020400000000000000" pitchFamily="18" charset="-128"/>
              </a:rPr>
              <a:t>校内教育支援センター</a:t>
            </a:r>
            <a:r>
              <a:rPr kumimoji="1" lang="en-US" altLang="ja-JP" b="0" dirty="0">
                <a:latin typeface="UD デジタル 教科書体 NK-R" panose="02020400000000000000" pitchFamily="18" charset="-128"/>
                <a:ea typeface="UD デジタル 教科書体 NK-R" panose="02020400000000000000" pitchFamily="18" charset="-128"/>
              </a:rPr>
              <a:t>)</a:t>
            </a:r>
            <a:r>
              <a:rPr kumimoji="1" lang="ja-JP" altLang="en-US" b="0" dirty="0">
                <a:latin typeface="UD デジタル 教科書体 NK-R" panose="02020400000000000000" pitchFamily="18" charset="-128"/>
                <a:ea typeface="UD デジタル 教科書体 NK-R" panose="02020400000000000000" pitchFamily="18" charset="-128"/>
              </a:rPr>
              <a:t>の設置促進について触れられています。</a:t>
            </a:r>
          </a:p>
          <a:p>
            <a:r>
              <a:rPr kumimoji="1" lang="ja-JP" altLang="en-US" b="0" dirty="0">
                <a:latin typeface="UD デジタル 教科書体 NK-R" panose="02020400000000000000" pitchFamily="18" charset="-128"/>
                <a:ea typeface="UD デジタル 教科書体 NK-R" panose="02020400000000000000" pitchFamily="18" charset="-128"/>
              </a:rPr>
              <a:t>ほかにも▼滋賀県教育委員会より、リーフレットが作成され、支援の方向性が示されています。</a:t>
            </a:r>
            <a:endParaRPr kumimoji="1" lang="en-US" altLang="ja-JP" b="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007ECFD4-9CEB-4DDD-B65B-34827347E985}"/>
              </a:ext>
            </a:extLst>
          </p:cNvPr>
          <p:cNvSpPr>
            <a:spLocks noGrp="1"/>
          </p:cNvSpPr>
          <p:nvPr>
            <p:ph type="sldNum" sz="quarter" idx="5"/>
          </p:nvPr>
        </p:nvSpPr>
        <p:spPr/>
        <p:txBody>
          <a:bodyPr/>
          <a:lstStyle/>
          <a:p>
            <a:fld id="{C6714B19-FD2F-4815-9BD6-5AB747C8331F}" type="slidenum">
              <a:rPr kumimoji="1" lang="ja-JP" altLang="en-US" smtClean="0"/>
              <a:t>7</a:t>
            </a:fld>
            <a:endParaRPr kumimoji="1" lang="ja-JP" altLang="en-US" dirty="0"/>
          </a:p>
        </p:txBody>
      </p:sp>
    </p:spTree>
    <p:extLst>
      <p:ext uri="{BB962C8B-B14F-4D97-AF65-F5344CB8AC3E}">
        <p14:creationId xmlns:p14="http://schemas.microsoft.com/office/powerpoint/2010/main" val="298218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latin typeface="UD デジタル 教科書体 NK-R" panose="02020400000000000000" pitchFamily="18" charset="-128"/>
                <a:ea typeface="UD デジタル 教科書体 NK-R" panose="02020400000000000000"/>
              </a:rPr>
              <a:t>では、従来の「別室」と「</a:t>
            </a:r>
            <a:r>
              <a:rPr lang="en-US" altLang="ja-JP" b="0" dirty="0">
                <a:latin typeface="UD デジタル 教科書体 NK-R" panose="02020400000000000000" pitchFamily="18" charset="-128"/>
                <a:ea typeface="UD デジタル 教科書体 NK-R" panose="02020400000000000000"/>
              </a:rPr>
              <a:t>SSR</a:t>
            </a:r>
            <a:r>
              <a:rPr lang="ja-JP" altLang="en-US" b="0" dirty="0">
                <a:latin typeface="UD デジタル 教科書体 NK-R" panose="02020400000000000000" pitchFamily="18" charset="-128"/>
                <a:ea typeface="UD デジタル 教科書体 NK-R" panose="02020400000000000000"/>
              </a:rPr>
              <a:t>」との違いについて説明します。</a:t>
            </a:r>
            <a:endParaRPr lang="en-US" altLang="ja-JP" b="0" dirty="0">
              <a:latin typeface="UD デジタル 教科書体 NK-R" panose="02020400000000000000" pitchFamily="18" charset="-128"/>
              <a:ea typeface="UD デジタル 教科書体 NK-R" panose="02020400000000000000"/>
            </a:endParaRPr>
          </a:p>
          <a:p>
            <a:r>
              <a:rPr lang="en-US" altLang="ja-JP" b="0" dirty="0">
                <a:latin typeface="UD デジタル 教科書体 NK-R" panose="02020400000000000000" pitchFamily="18" charset="-128"/>
                <a:ea typeface="UD デジタル 教科書体 NK-R" panose="02020400000000000000"/>
              </a:rPr>
              <a:t>(</a:t>
            </a:r>
            <a:r>
              <a:rPr lang="ja-JP" altLang="en-US" b="0" dirty="0">
                <a:latin typeface="UD デジタル 教科書体 NK-R" panose="02020400000000000000" pitchFamily="18" charset="-128"/>
                <a:ea typeface="UD デジタル 教科書体 NK-R" panose="02020400000000000000"/>
              </a:rPr>
              <a:t>やり取りを読み上げるか、確認の時間を取る。</a:t>
            </a:r>
            <a:r>
              <a:rPr lang="en-US" altLang="ja-JP" b="0" dirty="0">
                <a:latin typeface="UD デジタル 教科書体 NK-R" panose="02020400000000000000" pitchFamily="18" charset="-128"/>
                <a:ea typeface="UD デジタル 教科書体 NK-R" panose="02020400000000000000"/>
              </a:rPr>
              <a:t>)</a:t>
            </a:r>
          </a:p>
          <a:p>
            <a:endParaRPr kumimoji="1" lang="en-US" altLang="ja-JP" b="0" dirty="0">
              <a:latin typeface="UD デジタル 教科書体 NK-R" panose="02020400000000000000" pitchFamily="18" charset="-128"/>
              <a:ea typeface="UD デジタル 教科書体 NK-R" panose="02020400000000000000"/>
            </a:endParaRPr>
          </a:p>
          <a:p>
            <a:r>
              <a:rPr kumimoji="1" lang="ja-JP" altLang="en-US" b="0" dirty="0">
                <a:latin typeface="UD デジタル 教科書体 NK-R" panose="02020400000000000000" pitchFamily="18" charset="-128"/>
                <a:ea typeface="UD デジタル 教科書体 NK-R" panose="02020400000000000000"/>
              </a:rPr>
              <a:t>このやり取りにあるように、</a:t>
            </a:r>
            <a:r>
              <a:rPr kumimoji="1" lang="en-US" altLang="ja-JP" b="0" dirty="0">
                <a:latin typeface="UD デジタル 教科書体 NK-R" panose="02020400000000000000" pitchFamily="18" charset="-128"/>
                <a:ea typeface="UD デジタル 教科書体 NK-R" panose="02020400000000000000"/>
              </a:rPr>
              <a:t>SSR</a:t>
            </a:r>
            <a:r>
              <a:rPr kumimoji="1" lang="ja-JP" altLang="en-US" b="0" dirty="0">
                <a:latin typeface="UD デジタル 教科書体 NK-R" panose="02020400000000000000" pitchFamily="18" charset="-128"/>
                <a:ea typeface="UD デジタル 教科書体 NK-R" panose="02020400000000000000"/>
              </a:rPr>
              <a:t>は</a:t>
            </a:r>
            <a:r>
              <a:rPr kumimoji="1" lang="ja-JP" altLang="en-US" b="1" u="sng" dirty="0">
                <a:solidFill>
                  <a:schemeClr val="tx1"/>
                </a:solidFill>
                <a:latin typeface="UD デジタル 教科書体 NK-R" panose="02020400000000000000" pitchFamily="18" charset="-128"/>
                <a:ea typeface="UD デジタル 教科書体 NK-R" panose="02020400000000000000"/>
              </a:rPr>
              <a:t>教室復帰という結果のみを目標にするのではなく</a:t>
            </a:r>
            <a:r>
              <a:rPr kumimoji="1" lang="ja-JP" altLang="en-US" b="0" dirty="0">
                <a:latin typeface="UD デジタル 教科書体 NK-R" panose="02020400000000000000" pitchFamily="18" charset="-128"/>
                <a:ea typeface="UD デジタル 教科書体 NK-R" panose="02020400000000000000"/>
              </a:rPr>
              <a:t>、子どもの思いに寄り添い</a:t>
            </a:r>
            <a:r>
              <a:rPr kumimoji="1" lang="ja-JP" altLang="en-US" b="1" u="sng" dirty="0">
                <a:latin typeface="UD デジタル 教科書体 NK-R" panose="02020400000000000000" pitchFamily="18" charset="-128"/>
                <a:ea typeface="UD デジタル 教科書体 NK-R" panose="02020400000000000000"/>
              </a:rPr>
              <a:t>安心感のある居場所にすること</a:t>
            </a:r>
            <a:r>
              <a:rPr kumimoji="1" lang="ja-JP" altLang="en-US" b="0" dirty="0">
                <a:latin typeface="UD デジタル 教科書体 NK-R" panose="02020400000000000000" pitchFamily="18" charset="-128"/>
                <a:ea typeface="UD デジタル 教科書体 NK-R" panose="02020400000000000000"/>
              </a:rPr>
              <a:t>が大切になります。</a:t>
            </a:r>
            <a:endParaRPr kumimoji="1" lang="en-US" altLang="ja-JP" b="0" dirty="0">
              <a:latin typeface="UD デジタル 教科書体 NK-R" panose="02020400000000000000" pitchFamily="18" charset="-128"/>
              <a:ea typeface="UD デジタル 教科書体 NK-R" panose="02020400000000000000"/>
            </a:endParaRPr>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8</a:t>
            </a:fld>
            <a:endParaRPr kumimoji="1" lang="ja-JP" altLang="en-US" dirty="0"/>
          </a:p>
        </p:txBody>
      </p:sp>
    </p:spTree>
    <p:extLst>
      <p:ext uri="{BB962C8B-B14F-4D97-AF65-F5344CB8AC3E}">
        <p14:creationId xmlns:p14="http://schemas.microsoft.com/office/powerpoint/2010/main" val="278390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3710" rtl="0" eaLnBrk="1" fontAlgn="auto" latinLnBrk="0" hangingPunct="1">
              <a:lnSpc>
                <a:spcPct val="100000"/>
              </a:lnSpc>
              <a:spcBef>
                <a:spcPts val="0"/>
              </a:spcBef>
              <a:spcAft>
                <a:spcPts val="0"/>
              </a:spcAft>
              <a:buClrTx/>
              <a:buSzTx/>
              <a:buFontTx/>
              <a:buNone/>
              <a:tabLst/>
              <a:defRPr/>
            </a:pPr>
            <a:r>
              <a:rPr lang="ja-JP" altLang="en-US" b="0" dirty="0">
                <a:latin typeface="UD デジタル 教科書体 NK-R" panose="02020400000000000000" pitchFamily="18" charset="-128"/>
                <a:ea typeface="UD デジタル 教科書体 NK-R" panose="02020400000000000000"/>
              </a:rPr>
              <a:t>もう一つ紹介します。</a:t>
            </a:r>
            <a:endParaRPr lang="en-US" altLang="ja-JP" b="0" dirty="0">
              <a:latin typeface="UD デジタル 教科書体 NK-R" panose="02020400000000000000" pitchFamily="18" charset="-128"/>
              <a:ea typeface="UD デジタル 教科書体 NK-R" panose="02020400000000000000"/>
            </a:endParaRPr>
          </a:p>
          <a:p>
            <a:pPr marL="0" marR="0" lvl="0" indent="0" algn="l" defTabSz="913710" rtl="0" eaLnBrk="1" fontAlgn="auto" latinLnBrk="0" hangingPunct="1">
              <a:lnSpc>
                <a:spcPct val="100000"/>
              </a:lnSpc>
              <a:spcBef>
                <a:spcPts val="0"/>
              </a:spcBef>
              <a:spcAft>
                <a:spcPts val="0"/>
              </a:spcAft>
              <a:buClrTx/>
              <a:buSzTx/>
              <a:buFontTx/>
              <a:buNone/>
              <a:tabLst/>
              <a:defRPr/>
            </a:pPr>
            <a:r>
              <a:rPr lang="en-US" altLang="ja-JP" b="0" dirty="0">
                <a:latin typeface="UD デジタル 教科書体 NK-R" panose="02020400000000000000" pitchFamily="18" charset="-128"/>
                <a:ea typeface="UD デジタル 教科書体 NK-R" panose="02020400000000000000"/>
              </a:rPr>
              <a:t>(</a:t>
            </a:r>
            <a:r>
              <a:rPr lang="ja-JP" altLang="en-US" b="0" dirty="0">
                <a:latin typeface="UD デジタル 教科書体 NK-R" panose="02020400000000000000" pitchFamily="18" charset="-128"/>
                <a:ea typeface="UD デジタル 教科書体 NK-R" panose="02020400000000000000"/>
              </a:rPr>
              <a:t>やり取りを読み上げるか、確認の時間を取る。</a:t>
            </a:r>
            <a:r>
              <a:rPr lang="en-US" altLang="ja-JP" b="0" dirty="0">
                <a:latin typeface="UD デジタル 教科書体 NK-R" panose="02020400000000000000" pitchFamily="18" charset="-128"/>
                <a:ea typeface="UD デジタル 教科書体 NK-R" panose="02020400000000000000"/>
              </a:rPr>
              <a:t>)</a:t>
            </a:r>
          </a:p>
          <a:p>
            <a:pPr marL="0" marR="0" lvl="0" indent="0" algn="l" defTabSz="913710" rtl="0" eaLnBrk="1" fontAlgn="auto" latinLnBrk="0" hangingPunct="1">
              <a:lnSpc>
                <a:spcPct val="100000"/>
              </a:lnSpc>
              <a:spcBef>
                <a:spcPts val="0"/>
              </a:spcBef>
              <a:spcAft>
                <a:spcPts val="0"/>
              </a:spcAft>
              <a:buClrTx/>
              <a:buSzTx/>
              <a:buFontTx/>
              <a:buNone/>
              <a:tabLst/>
              <a:defRPr/>
            </a:pPr>
            <a:endParaRPr kumimoji="1" lang="en-US" altLang="ja-JP" b="0" dirty="0">
              <a:latin typeface="UD デジタル 教科書体 NK-R" panose="02020400000000000000" pitchFamily="18" charset="-128"/>
              <a:ea typeface="UD デジタル 教科書体 NK-R" panose="02020400000000000000"/>
            </a:endParaRPr>
          </a:p>
          <a:p>
            <a:pPr marL="0" marR="0" lvl="0" indent="0" algn="l" defTabSz="913710" rtl="0" eaLnBrk="1" fontAlgn="auto" latinLnBrk="0" hangingPunct="1">
              <a:lnSpc>
                <a:spcPct val="100000"/>
              </a:lnSpc>
              <a:spcBef>
                <a:spcPts val="0"/>
              </a:spcBef>
              <a:spcAft>
                <a:spcPts val="0"/>
              </a:spcAft>
              <a:buClrTx/>
              <a:buSzTx/>
              <a:buFontTx/>
              <a:buNone/>
              <a:tabLst/>
              <a:defRPr/>
            </a:pPr>
            <a:r>
              <a:rPr kumimoji="1" lang="ja-JP" altLang="en-US" b="0" dirty="0">
                <a:latin typeface="UD デジタル 教科書体 NK-R" panose="02020400000000000000" pitchFamily="18" charset="-128"/>
                <a:ea typeface="UD デジタル 教科書体 NK-R" panose="02020400000000000000"/>
              </a:rPr>
              <a:t>ここで共通理解したいこととして、</a:t>
            </a:r>
            <a:r>
              <a:rPr kumimoji="1" lang="en-US" altLang="ja-JP" b="0" dirty="0">
                <a:latin typeface="UD デジタル 教科書体 NK-R" panose="02020400000000000000" pitchFamily="18" charset="-128"/>
                <a:ea typeface="UD デジタル 教科書体 NK-R" panose="02020400000000000000"/>
              </a:rPr>
              <a:t>SSR</a:t>
            </a:r>
            <a:r>
              <a:rPr kumimoji="1" lang="ja-JP" altLang="en-US" b="0" dirty="0">
                <a:latin typeface="UD デジタル 教科書体 NK-R" panose="02020400000000000000" pitchFamily="18" charset="-128"/>
                <a:ea typeface="UD デジタル 教科書体 NK-R" panose="02020400000000000000"/>
              </a:rPr>
              <a:t>のゴールは登校日数や登校時間が増えたり、教室復帰や集団に合流できたりすることではなく、</a:t>
            </a:r>
            <a:r>
              <a:rPr kumimoji="1" lang="ja-JP" altLang="en-US" b="1" u="sng" dirty="0">
                <a:latin typeface="UD デジタル 教科書体 NK-R" panose="02020400000000000000" pitchFamily="18" charset="-128"/>
                <a:ea typeface="UD デジタル 教科書体 NK-R" panose="02020400000000000000"/>
              </a:rPr>
              <a:t>社会的自立</a:t>
            </a:r>
            <a:r>
              <a:rPr kumimoji="1" lang="ja-JP" altLang="en-US" b="0" dirty="0">
                <a:latin typeface="UD デジタル 教科書体 NK-R" panose="02020400000000000000" pitchFamily="18" charset="-128"/>
                <a:ea typeface="UD デジタル 教科書体 NK-R" panose="02020400000000000000"/>
              </a:rPr>
              <a:t>を見据えて</a:t>
            </a:r>
            <a:r>
              <a:rPr kumimoji="1" lang="ja-JP" altLang="en-US" b="1" u="sng" dirty="0">
                <a:latin typeface="UD デジタル 教科書体 NK-R" panose="02020400000000000000" pitchFamily="18" charset="-128"/>
                <a:ea typeface="UD デジタル 教科書体 NK-R" panose="02020400000000000000"/>
              </a:rPr>
              <a:t>自己決定する力を育む</a:t>
            </a:r>
            <a:r>
              <a:rPr kumimoji="1" lang="ja-JP" altLang="en-US" b="0" dirty="0">
                <a:latin typeface="UD デジタル 教科書体 NK-R" panose="02020400000000000000" pitchFamily="18" charset="-128"/>
                <a:ea typeface="UD デジタル 教科書体 NK-R" panose="02020400000000000000"/>
              </a:rPr>
              <a:t>ことにあります。</a:t>
            </a:r>
            <a:endParaRPr kumimoji="1" lang="en-US" altLang="ja-JP" b="0" dirty="0">
              <a:latin typeface="UD デジタル 教科書体 NK-R" panose="02020400000000000000" pitchFamily="18" charset="-128"/>
              <a:ea typeface="UD デジタル 教科書体 NK-R" panose="02020400000000000000"/>
            </a:endParaRPr>
          </a:p>
          <a:p>
            <a:pPr marL="0" marR="0" lvl="0" indent="0" algn="l" defTabSz="913710" rtl="0" eaLnBrk="1" fontAlgn="auto" latinLnBrk="0" hangingPunct="1">
              <a:lnSpc>
                <a:spcPct val="100000"/>
              </a:lnSpc>
              <a:spcBef>
                <a:spcPts val="0"/>
              </a:spcBef>
              <a:spcAft>
                <a:spcPts val="0"/>
              </a:spcAft>
              <a:buClrTx/>
              <a:buSzTx/>
              <a:buFontTx/>
              <a:buNone/>
              <a:tabLst/>
              <a:defRPr/>
            </a:pPr>
            <a:r>
              <a:rPr kumimoji="1" lang="ja-JP" altLang="en-US" b="0" dirty="0">
                <a:latin typeface="UD デジタル 教科書体 NK-R" panose="02020400000000000000" pitchFamily="18" charset="-128"/>
                <a:ea typeface="UD デジタル 教科書体 NK-R" panose="02020400000000000000"/>
              </a:rPr>
              <a:t>短期的な結果を求めることで、子どもが無理をしていたり、学校や先生に「</a:t>
            </a:r>
            <a:r>
              <a:rPr kumimoji="1" lang="ja-JP" altLang="en-US" b="0" dirty="0" err="1">
                <a:latin typeface="UD デジタル 教科書体 NK-R" panose="02020400000000000000" pitchFamily="18" charset="-128"/>
                <a:ea typeface="UD デジタル 教科書体 NK-R" panose="02020400000000000000"/>
              </a:rPr>
              <a:t>～させられて</a:t>
            </a:r>
            <a:r>
              <a:rPr kumimoji="1" lang="ja-JP" altLang="en-US" b="0" dirty="0">
                <a:latin typeface="UD デジタル 教科書体 NK-R" panose="02020400000000000000" pitchFamily="18" charset="-128"/>
                <a:ea typeface="UD デジタル 教科書体 NK-R" panose="02020400000000000000"/>
              </a:rPr>
              <a:t>いる」と感じたりすることがないよう、結果を焦らず中長期的な視点で取り組んでいくことが大切です。</a:t>
            </a:r>
          </a:p>
          <a:p>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3608F450-A28D-45D0-9906-5EC4A6BDDD58}"/>
              </a:ext>
            </a:extLst>
          </p:cNvPr>
          <p:cNvSpPr>
            <a:spLocks noGrp="1"/>
          </p:cNvSpPr>
          <p:nvPr>
            <p:ph type="sldNum" sz="quarter" idx="5"/>
          </p:nvPr>
        </p:nvSpPr>
        <p:spPr/>
        <p:txBody>
          <a:bodyPr/>
          <a:lstStyle/>
          <a:p>
            <a:fld id="{C6714B19-FD2F-4815-9BD6-5AB747C8331F}" type="slidenum">
              <a:rPr kumimoji="1" lang="ja-JP" altLang="en-US" smtClean="0"/>
              <a:t>9</a:t>
            </a:fld>
            <a:endParaRPr kumimoji="1" lang="ja-JP" altLang="en-US" dirty="0"/>
          </a:p>
        </p:txBody>
      </p:sp>
    </p:spTree>
    <p:extLst>
      <p:ext uri="{BB962C8B-B14F-4D97-AF65-F5344CB8AC3E}">
        <p14:creationId xmlns:p14="http://schemas.microsoft.com/office/powerpoint/2010/main" val="148214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03200" indent="0" algn="ctr">
              <a:buNone/>
              <a:defRPr>
                <a:solidFill>
                  <a:schemeClr val="tx1">
                    <a:tint val="75000"/>
                  </a:schemeClr>
                </a:solidFill>
              </a:defRPr>
            </a:lvl2pPr>
            <a:lvl3pPr marL="406400" indent="0" algn="ctr">
              <a:buNone/>
              <a:defRPr>
                <a:solidFill>
                  <a:schemeClr val="tx1">
                    <a:tint val="75000"/>
                  </a:schemeClr>
                </a:solidFill>
              </a:defRPr>
            </a:lvl3pPr>
            <a:lvl4pPr marL="609600" indent="0" algn="ctr">
              <a:buNone/>
              <a:defRPr>
                <a:solidFill>
                  <a:schemeClr val="tx1">
                    <a:tint val="75000"/>
                  </a:schemeClr>
                </a:solidFill>
              </a:defRPr>
            </a:lvl4pPr>
            <a:lvl5pPr marL="812800" indent="0" algn="ctr">
              <a:buNone/>
              <a:defRPr>
                <a:solidFill>
                  <a:schemeClr val="tx1">
                    <a:tint val="75000"/>
                  </a:schemeClr>
                </a:solidFill>
              </a:defRPr>
            </a:lvl5pPr>
            <a:lvl6pPr marL="1016000" indent="0" algn="ctr">
              <a:buNone/>
              <a:defRPr>
                <a:solidFill>
                  <a:schemeClr val="tx1">
                    <a:tint val="75000"/>
                  </a:schemeClr>
                </a:solidFill>
              </a:defRPr>
            </a:lvl6pPr>
            <a:lvl7pPr marL="1219200" indent="0" algn="ctr">
              <a:buNone/>
              <a:defRPr>
                <a:solidFill>
                  <a:schemeClr val="tx1">
                    <a:tint val="75000"/>
                  </a:schemeClr>
                </a:solidFill>
              </a:defRPr>
            </a:lvl7pPr>
            <a:lvl8pPr marL="1422400" indent="0" algn="ctr">
              <a:buNone/>
              <a:defRPr>
                <a:solidFill>
                  <a:schemeClr val="tx1">
                    <a:tint val="75000"/>
                  </a:schemeClr>
                </a:solidFill>
              </a:defRPr>
            </a:lvl8pPr>
            <a:lvl9pPr marL="1625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C35E46-81A9-43F7-AFF4-F1156F85D222}"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7DF6D-8A1D-4525-9C10-4EF43E17C088}"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4"/>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4"/>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D7D3C-C526-43F2-8986-67799CD00AFB}"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C8CCE-5653-4170-88ED-76B2B1B0A166}"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5"/>
            <a:ext cx="3886200" cy="908050"/>
          </a:xfrm>
        </p:spPr>
        <p:txBody>
          <a:bodyPr anchor="t"/>
          <a:lstStyle>
            <a:lvl1pPr algn="l">
              <a:defRPr sz="178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890">
                <a:solidFill>
                  <a:schemeClr val="tx1">
                    <a:tint val="75000"/>
                  </a:schemeClr>
                </a:solidFill>
              </a:defRPr>
            </a:lvl1pPr>
            <a:lvl2pPr marL="203200" indent="0">
              <a:buNone/>
              <a:defRPr sz="800">
                <a:solidFill>
                  <a:schemeClr val="tx1">
                    <a:tint val="75000"/>
                  </a:schemeClr>
                </a:solidFill>
              </a:defRPr>
            </a:lvl2pPr>
            <a:lvl3pPr marL="406400" indent="0">
              <a:buNone/>
              <a:defRPr sz="710">
                <a:solidFill>
                  <a:schemeClr val="tx1">
                    <a:tint val="75000"/>
                  </a:schemeClr>
                </a:solidFill>
              </a:defRPr>
            </a:lvl3pPr>
            <a:lvl4pPr marL="609600" indent="0">
              <a:buNone/>
              <a:defRPr sz="620">
                <a:solidFill>
                  <a:schemeClr val="tx1">
                    <a:tint val="75000"/>
                  </a:schemeClr>
                </a:solidFill>
              </a:defRPr>
            </a:lvl4pPr>
            <a:lvl5pPr marL="812800" indent="0">
              <a:buNone/>
              <a:defRPr sz="620">
                <a:solidFill>
                  <a:schemeClr val="tx1">
                    <a:tint val="75000"/>
                  </a:schemeClr>
                </a:solidFill>
              </a:defRPr>
            </a:lvl5pPr>
            <a:lvl6pPr marL="1016000" indent="0">
              <a:buNone/>
              <a:defRPr sz="620">
                <a:solidFill>
                  <a:schemeClr val="tx1">
                    <a:tint val="75000"/>
                  </a:schemeClr>
                </a:solidFill>
              </a:defRPr>
            </a:lvl6pPr>
            <a:lvl7pPr marL="1219200" indent="0">
              <a:buNone/>
              <a:defRPr sz="620">
                <a:solidFill>
                  <a:schemeClr val="tx1">
                    <a:tint val="75000"/>
                  </a:schemeClr>
                </a:solidFill>
              </a:defRPr>
            </a:lvl7pPr>
            <a:lvl8pPr marL="1422400" indent="0">
              <a:buNone/>
              <a:defRPr sz="620">
                <a:solidFill>
                  <a:schemeClr val="tx1">
                    <a:tint val="75000"/>
                  </a:schemeClr>
                </a:solidFill>
              </a:defRPr>
            </a:lvl8pPr>
            <a:lvl9pPr marL="1625600" indent="0">
              <a:buNone/>
              <a:defRPr sz="6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5CAFD5-3F54-4190-80D3-E8B6AC9C4ACD}" type="datetime1">
              <a:rPr lang="en-US" altLang="ja-JP"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2"/>
            <a:ext cx="2019300" cy="3017309"/>
          </a:xfrm>
        </p:spPr>
        <p:txBody>
          <a:bodyPr/>
          <a:lstStyle>
            <a:lvl1pPr>
              <a:defRPr sz="1245"/>
            </a:lvl1pPr>
            <a:lvl2pPr>
              <a:defRPr sz="1065"/>
            </a:lvl2pPr>
            <a:lvl3pPr>
              <a:defRPr sz="89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2"/>
            <a:ext cx="2019300" cy="3017309"/>
          </a:xfrm>
        </p:spPr>
        <p:txBody>
          <a:bodyPr/>
          <a:lstStyle>
            <a:lvl1pPr>
              <a:defRPr sz="1245"/>
            </a:lvl1pPr>
            <a:lvl2pPr>
              <a:defRPr sz="1065"/>
            </a:lvl2pPr>
            <a:lvl3pPr>
              <a:defRPr sz="89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C78561-BFBB-4EAE-B5E7-7F5008A180AF}"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065" b="1"/>
            </a:lvl1pPr>
            <a:lvl2pPr marL="203200" indent="0">
              <a:buNone/>
              <a:defRPr sz="890" b="1"/>
            </a:lvl2pPr>
            <a:lvl3pPr marL="406400" indent="0">
              <a:buNone/>
              <a:defRPr sz="800" b="1"/>
            </a:lvl3pPr>
            <a:lvl4pPr marL="609600" indent="0">
              <a:buNone/>
              <a:defRPr sz="710" b="1"/>
            </a:lvl4pPr>
            <a:lvl5pPr marL="812800" indent="0">
              <a:buNone/>
              <a:defRPr sz="710" b="1"/>
            </a:lvl5pPr>
            <a:lvl6pPr marL="1016000" indent="0">
              <a:buNone/>
              <a:defRPr sz="710" b="1"/>
            </a:lvl6pPr>
            <a:lvl7pPr marL="1219200" indent="0">
              <a:buNone/>
              <a:defRPr sz="710" b="1"/>
            </a:lvl7pPr>
            <a:lvl8pPr marL="1422400" indent="0">
              <a:buNone/>
              <a:defRPr sz="710" b="1"/>
            </a:lvl8pPr>
            <a:lvl9pPr marL="1625600" indent="0">
              <a:buNone/>
              <a:defRPr sz="71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065"/>
            </a:lvl1pPr>
            <a:lvl2pPr>
              <a:defRPr sz="890"/>
            </a:lvl2pPr>
            <a:lvl3pPr>
              <a:defRPr sz="800"/>
            </a:lvl3pPr>
            <a:lvl4pPr>
              <a:defRPr sz="710"/>
            </a:lvl4pPr>
            <a:lvl5pPr>
              <a:defRPr sz="710"/>
            </a:lvl5pPr>
            <a:lvl6pPr>
              <a:defRPr sz="710"/>
            </a:lvl6pPr>
            <a:lvl7pPr>
              <a:defRPr sz="710"/>
            </a:lvl7pPr>
            <a:lvl8pPr>
              <a:defRPr sz="710"/>
            </a:lvl8pPr>
            <a:lvl9pPr>
              <a:defRPr sz="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4" y="1023409"/>
            <a:ext cx="2020887" cy="426508"/>
          </a:xfrm>
        </p:spPr>
        <p:txBody>
          <a:bodyPr anchor="b"/>
          <a:lstStyle>
            <a:lvl1pPr marL="0" indent="0">
              <a:buNone/>
              <a:defRPr sz="1065" b="1"/>
            </a:lvl1pPr>
            <a:lvl2pPr marL="203200" indent="0">
              <a:buNone/>
              <a:defRPr sz="890" b="1"/>
            </a:lvl2pPr>
            <a:lvl3pPr marL="406400" indent="0">
              <a:buNone/>
              <a:defRPr sz="800" b="1"/>
            </a:lvl3pPr>
            <a:lvl4pPr marL="609600" indent="0">
              <a:buNone/>
              <a:defRPr sz="710" b="1"/>
            </a:lvl4pPr>
            <a:lvl5pPr marL="812800" indent="0">
              <a:buNone/>
              <a:defRPr sz="710" b="1"/>
            </a:lvl5pPr>
            <a:lvl6pPr marL="1016000" indent="0">
              <a:buNone/>
              <a:defRPr sz="710" b="1"/>
            </a:lvl6pPr>
            <a:lvl7pPr marL="1219200" indent="0">
              <a:buNone/>
              <a:defRPr sz="710" b="1"/>
            </a:lvl7pPr>
            <a:lvl8pPr marL="1422400" indent="0">
              <a:buNone/>
              <a:defRPr sz="710" b="1"/>
            </a:lvl8pPr>
            <a:lvl9pPr marL="1625600" indent="0">
              <a:buNone/>
              <a:defRPr sz="710" b="1"/>
            </a:lvl9pPr>
          </a:lstStyle>
          <a:p>
            <a:pPr lvl="0"/>
            <a:r>
              <a:rPr lang="en-US"/>
              <a:t>Click to edit Master text styles</a:t>
            </a:r>
          </a:p>
        </p:txBody>
      </p:sp>
      <p:sp>
        <p:nvSpPr>
          <p:cNvPr id="6" name="Content Placeholder 5"/>
          <p:cNvSpPr>
            <a:spLocks noGrp="1"/>
          </p:cNvSpPr>
          <p:nvPr>
            <p:ph sz="quarter" idx="4"/>
          </p:nvPr>
        </p:nvSpPr>
        <p:spPr>
          <a:xfrm>
            <a:off x="2322514" y="1449917"/>
            <a:ext cx="2020887" cy="2634192"/>
          </a:xfrm>
        </p:spPr>
        <p:txBody>
          <a:bodyPr/>
          <a:lstStyle>
            <a:lvl1pPr>
              <a:defRPr sz="1065"/>
            </a:lvl1pPr>
            <a:lvl2pPr>
              <a:defRPr sz="890"/>
            </a:lvl2pPr>
            <a:lvl3pPr>
              <a:defRPr sz="800"/>
            </a:lvl3pPr>
            <a:lvl4pPr>
              <a:defRPr sz="710"/>
            </a:lvl4pPr>
            <a:lvl5pPr>
              <a:defRPr sz="710"/>
            </a:lvl5pPr>
            <a:lvl6pPr>
              <a:defRPr sz="710"/>
            </a:lvl6pPr>
            <a:lvl7pPr>
              <a:defRPr sz="710"/>
            </a:lvl7pPr>
            <a:lvl8pPr>
              <a:defRPr sz="710"/>
            </a:lvl8pPr>
            <a:lvl9pPr>
              <a:defRPr sz="7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A348BD-E4A7-41F2-AACA-829B23CBF728}" type="datetime1">
              <a:rPr lang="en-US" altLang="ja-JP"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D1D9AD-64CE-45FF-9FC6-882E20190CEC}" type="datetime1">
              <a:rPr lang="en-US" altLang="ja-JP"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92EB1-14F5-4F01-8BC8-FC8002DF5EBB}" type="datetime1">
              <a:rPr lang="en-US" altLang="ja-JP" smtClean="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924800" y="6553200"/>
            <a:ext cx="1066800" cy="243417"/>
          </a:xfrm>
        </p:spPr>
        <p:txBody>
          <a:bodyPr/>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182033"/>
            <a:ext cx="1504157" cy="774700"/>
          </a:xfrm>
        </p:spPr>
        <p:txBody>
          <a:bodyPr anchor="b"/>
          <a:lstStyle>
            <a:lvl1pPr algn="l">
              <a:defRPr sz="89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420"/>
            </a:lvl1pPr>
            <a:lvl2pPr>
              <a:defRPr sz="1245"/>
            </a:lvl2pPr>
            <a:lvl3pPr>
              <a:defRPr sz="1065"/>
            </a:lvl3pPr>
            <a:lvl4pPr>
              <a:defRPr sz="890"/>
            </a:lvl4pPr>
            <a:lvl5pPr>
              <a:defRPr sz="890"/>
            </a:lvl5pPr>
            <a:lvl6pPr>
              <a:defRPr sz="890"/>
            </a:lvl6pPr>
            <a:lvl7pPr>
              <a:defRPr sz="890"/>
            </a:lvl7pPr>
            <a:lvl8pPr>
              <a:defRPr sz="890"/>
            </a:lvl8pPr>
            <a:lvl9pPr>
              <a:defRPr sz="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1" y="956735"/>
            <a:ext cx="1504157" cy="3127375"/>
          </a:xfrm>
        </p:spPr>
        <p:txBody>
          <a:bodyPr/>
          <a:lstStyle>
            <a:lvl1pPr marL="0" indent="0">
              <a:buNone/>
              <a:defRPr sz="620"/>
            </a:lvl1pPr>
            <a:lvl2pPr marL="203200" indent="0">
              <a:buNone/>
              <a:defRPr sz="535"/>
            </a:lvl2pPr>
            <a:lvl3pPr marL="406400" indent="0">
              <a:buNone/>
              <a:defRPr sz="445"/>
            </a:lvl3pPr>
            <a:lvl4pPr marL="609600" indent="0">
              <a:buNone/>
              <a:defRPr sz="400"/>
            </a:lvl4pPr>
            <a:lvl5pPr marL="812800" indent="0">
              <a:buNone/>
              <a:defRPr sz="400"/>
            </a:lvl5pPr>
            <a:lvl6pPr marL="1016000" indent="0">
              <a:buNone/>
              <a:defRPr sz="400"/>
            </a:lvl6pPr>
            <a:lvl7pPr marL="1219200" indent="0">
              <a:buNone/>
              <a:defRPr sz="400"/>
            </a:lvl7pPr>
            <a:lvl8pPr marL="1422400" indent="0">
              <a:buNone/>
              <a:defRPr sz="400"/>
            </a:lvl8pPr>
            <a:lvl9pPr marL="1625600" indent="0">
              <a:buNone/>
              <a:defRPr sz="400"/>
            </a:lvl9pPr>
          </a:lstStyle>
          <a:p>
            <a:pPr lvl="0"/>
            <a:r>
              <a:rPr lang="en-US"/>
              <a:t>Click to edit Master text styles</a:t>
            </a:r>
          </a:p>
        </p:txBody>
      </p:sp>
      <p:sp>
        <p:nvSpPr>
          <p:cNvPr id="5" name="Date Placeholder 4"/>
          <p:cNvSpPr>
            <a:spLocks noGrp="1"/>
          </p:cNvSpPr>
          <p:nvPr>
            <p:ph type="dt" sz="half" idx="10"/>
          </p:nvPr>
        </p:nvSpPr>
        <p:spPr/>
        <p:txBody>
          <a:bodyPr/>
          <a:lstStyle/>
          <a:p>
            <a:fld id="{74A31D76-C4C0-4608-A210-8CD8F672B173}"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89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420"/>
            </a:lvl1pPr>
            <a:lvl2pPr marL="203200" indent="0">
              <a:buNone/>
              <a:defRPr sz="1245"/>
            </a:lvl2pPr>
            <a:lvl3pPr marL="406400" indent="0">
              <a:buNone/>
              <a:defRPr sz="1065"/>
            </a:lvl3pPr>
            <a:lvl4pPr marL="609600" indent="0">
              <a:buNone/>
              <a:defRPr sz="890"/>
            </a:lvl4pPr>
            <a:lvl5pPr marL="812800" indent="0">
              <a:buNone/>
              <a:defRPr sz="890"/>
            </a:lvl5pPr>
            <a:lvl6pPr marL="1016000" indent="0">
              <a:buNone/>
              <a:defRPr sz="890"/>
            </a:lvl6pPr>
            <a:lvl7pPr marL="1219200" indent="0">
              <a:buNone/>
              <a:defRPr sz="890"/>
            </a:lvl7pPr>
            <a:lvl8pPr marL="1422400" indent="0">
              <a:buNone/>
              <a:defRPr sz="890"/>
            </a:lvl8pPr>
            <a:lvl9pPr marL="1625600" indent="0">
              <a:buNone/>
              <a:defRPr sz="89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620"/>
            </a:lvl1pPr>
            <a:lvl2pPr marL="203200" indent="0">
              <a:buNone/>
              <a:defRPr sz="535"/>
            </a:lvl2pPr>
            <a:lvl3pPr marL="406400" indent="0">
              <a:buNone/>
              <a:defRPr sz="445"/>
            </a:lvl3pPr>
            <a:lvl4pPr marL="609600" indent="0">
              <a:buNone/>
              <a:defRPr sz="400"/>
            </a:lvl4pPr>
            <a:lvl5pPr marL="812800" indent="0">
              <a:buNone/>
              <a:defRPr sz="400"/>
            </a:lvl5pPr>
            <a:lvl6pPr marL="1016000" indent="0">
              <a:buNone/>
              <a:defRPr sz="400"/>
            </a:lvl6pPr>
            <a:lvl7pPr marL="1219200" indent="0">
              <a:buNone/>
              <a:defRPr sz="400"/>
            </a:lvl7pPr>
            <a:lvl8pPr marL="1422400" indent="0">
              <a:buNone/>
              <a:defRPr sz="400"/>
            </a:lvl8pPr>
            <a:lvl9pPr marL="1625600" indent="0">
              <a:buNone/>
              <a:defRPr sz="400"/>
            </a:lvl9pPr>
          </a:lstStyle>
          <a:p>
            <a:pPr lvl="0"/>
            <a:r>
              <a:rPr lang="en-US"/>
              <a:t>Click to edit Master text styles</a:t>
            </a:r>
          </a:p>
        </p:txBody>
      </p:sp>
      <p:sp>
        <p:nvSpPr>
          <p:cNvPr id="5" name="Date Placeholder 4"/>
          <p:cNvSpPr>
            <a:spLocks noGrp="1"/>
          </p:cNvSpPr>
          <p:nvPr>
            <p:ph type="dt" sz="half" idx="10"/>
          </p:nvPr>
        </p:nvSpPr>
        <p:spPr/>
        <p:txBody>
          <a:bodyPr/>
          <a:lstStyle/>
          <a:p>
            <a:fld id="{5865B0F9-5178-438A-A5EE-B7C004B06E46}" type="datetime1">
              <a:rPr lang="en-US" altLang="ja-JP"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2"/>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535">
                <a:solidFill>
                  <a:schemeClr val="tx1">
                    <a:tint val="75000"/>
                  </a:schemeClr>
                </a:solidFill>
              </a:defRPr>
            </a:lvl1pPr>
          </a:lstStyle>
          <a:p>
            <a:fld id="{DEF91F39-4D3A-47FD-ACB2-F503C19E7260}" type="datetime1">
              <a:rPr lang="en-US" altLang="ja-JP" smtClean="0"/>
              <a:t>3/17/2025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53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535">
                <a:solidFill>
                  <a:schemeClr val="tx1">
                    <a:tint val="75000"/>
                  </a:schemeClr>
                </a:solidFill>
              </a:defRPr>
            </a:lvl1pPr>
          </a:lstStyle>
          <a:p>
            <a:fld id="{B6F15528-21DE-4FAA-801E-634DDDAF4B2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06400" rtl="0" eaLnBrk="1" latinLnBrk="0" hangingPunct="1">
        <a:spcBef>
          <a:spcPct val="0"/>
        </a:spcBef>
        <a:buNone/>
        <a:defRPr sz="1955" kern="1200">
          <a:solidFill>
            <a:schemeClr val="tx1"/>
          </a:solidFill>
          <a:latin typeface="+mj-lt"/>
          <a:ea typeface="+mj-ea"/>
          <a:cs typeface="+mj-cs"/>
        </a:defRPr>
      </a:lvl1pPr>
    </p:titleStyle>
    <p:body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p:bodyStyle>
    <p:otherStyle>
      <a:defPPr>
        <a:defRPr lang="en-US"/>
      </a:defPPr>
      <a:lvl1pPr marL="0" algn="l" defTabSz="406400" rtl="0" eaLnBrk="1" latinLnBrk="0" hangingPunct="1">
        <a:defRPr sz="800" kern="1200">
          <a:solidFill>
            <a:schemeClr val="tx1"/>
          </a:solidFill>
          <a:latin typeface="+mn-lt"/>
          <a:ea typeface="+mn-ea"/>
          <a:cs typeface="+mn-cs"/>
        </a:defRPr>
      </a:lvl1pPr>
      <a:lvl2pPr marL="203200" algn="l" defTabSz="406400" rtl="0" eaLnBrk="1" latinLnBrk="0" hangingPunct="1">
        <a:defRPr sz="800" kern="1200">
          <a:solidFill>
            <a:schemeClr val="tx1"/>
          </a:solidFill>
          <a:latin typeface="+mn-lt"/>
          <a:ea typeface="+mn-ea"/>
          <a:cs typeface="+mn-cs"/>
        </a:defRPr>
      </a:lvl2pPr>
      <a:lvl3pPr marL="406400" algn="l" defTabSz="406400" rtl="0" eaLnBrk="1" latinLnBrk="0" hangingPunct="1">
        <a:defRPr sz="800" kern="1200">
          <a:solidFill>
            <a:schemeClr val="tx1"/>
          </a:solidFill>
          <a:latin typeface="+mn-lt"/>
          <a:ea typeface="+mn-ea"/>
          <a:cs typeface="+mn-cs"/>
        </a:defRPr>
      </a:lvl3pPr>
      <a:lvl4pPr marL="609600" algn="l" defTabSz="406400" rtl="0" eaLnBrk="1" latinLnBrk="0" hangingPunct="1">
        <a:defRPr sz="800" kern="1200">
          <a:solidFill>
            <a:schemeClr val="tx1"/>
          </a:solidFill>
          <a:latin typeface="+mn-lt"/>
          <a:ea typeface="+mn-ea"/>
          <a:cs typeface="+mn-cs"/>
        </a:defRPr>
      </a:lvl4pPr>
      <a:lvl5pPr marL="812800" algn="l" defTabSz="406400" rtl="0" eaLnBrk="1" latinLnBrk="0" hangingPunct="1">
        <a:defRPr sz="800" kern="1200">
          <a:solidFill>
            <a:schemeClr val="tx1"/>
          </a:solidFill>
          <a:latin typeface="+mn-lt"/>
          <a:ea typeface="+mn-ea"/>
          <a:cs typeface="+mn-cs"/>
        </a:defRPr>
      </a:lvl5pPr>
      <a:lvl6pPr marL="1016000" algn="l" defTabSz="406400" rtl="0" eaLnBrk="1" latinLnBrk="0" hangingPunct="1">
        <a:defRPr sz="800" kern="1200">
          <a:solidFill>
            <a:schemeClr val="tx1"/>
          </a:solidFill>
          <a:latin typeface="+mn-lt"/>
          <a:ea typeface="+mn-ea"/>
          <a:cs typeface="+mn-cs"/>
        </a:defRPr>
      </a:lvl6pPr>
      <a:lvl7pPr marL="1219200" algn="l" defTabSz="406400" rtl="0" eaLnBrk="1" latinLnBrk="0" hangingPunct="1">
        <a:defRPr sz="800" kern="1200">
          <a:solidFill>
            <a:schemeClr val="tx1"/>
          </a:solidFill>
          <a:latin typeface="+mn-lt"/>
          <a:ea typeface="+mn-ea"/>
          <a:cs typeface="+mn-cs"/>
        </a:defRPr>
      </a:lvl7pPr>
      <a:lvl8pPr marL="1422400" algn="l" defTabSz="406400" rtl="0" eaLnBrk="1" latinLnBrk="0" hangingPunct="1">
        <a:defRPr sz="800" kern="1200">
          <a:solidFill>
            <a:schemeClr val="tx1"/>
          </a:solidFill>
          <a:latin typeface="+mn-lt"/>
          <a:ea typeface="+mn-ea"/>
          <a:cs typeface="+mn-cs"/>
        </a:defRPr>
      </a:lvl8pPr>
      <a:lvl9pPr marL="1625600" algn="l" defTabSz="406400"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7.png"/><Relationship Id="rId7" Type="http://schemas.microsoft.com/office/2007/relationships/hdphoto" Target="../media/hdphoto2.wdp"/><Relationship Id="rId12"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diagramColors" Target="../diagrams/colors8.xml"/><Relationship Id="rId5" Type="http://schemas.microsoft.com/office/2007/relationships/hdphoto" Target="../media/hdphoto1.wdp"/><Relationship Id="rId10" Type="http://schemas.openxmlformats.org/officeDocument/2006/relationships/diagramQuickStyle" Target="../diagrams/quickStyle8.xml"/><Relationship Id="rId4" Type="http://schemas.openxmlformats.org/officeDocument/2006/relationships/image" Target="../media/image16.png"/><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9.pn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0.pn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1.pn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QuickStyle" Target="../diagrams/quickStyle13.xml"/><Relationship Id="rId3" Type="http://schemas.openxmlformats.org/officeDocument/2006/relationships/image" Target="../media/image22.png"/><Relationship Id="rId7" Type="http://schemas.microsoft.com/office/2007/relationships/hdphoto" Target="../media/hdphoto4.wdp"/><Relationship Id="rId12" Type="http://schemas.openxmlformats.org/officeDocument/2006/relationships/diagramLayout" Target="../diagrams/layout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diagramData" Target="../diagrams/data13.xml"/><Relationship Id="rId5" Type="http://schemas.microsoft.com/office/2007/relationships/hdphoto" Target="../media/hdphoto3.wdp"/><Relationship Id="rId15" Type="http://schemas.microsoft.com/office/2007/relationships/diagramDrawing" Target="../diagrams/drawing13.xml"/><Relationship Id="rId10" Type="http://schemas.openxmlformats.org/officeDocument/2006/relationships/image" Target="../media/image7.png"/><Relationship Id="rId4" Type="http://schemas.openxmlformats.org/officeDocument/2006/relationships/image" Target="../media/image23.png"/><Relationship Id="rId9" Type="http://schemas.microsoft.com/office/2007/relationships/hdphoto" Target="../media/hdphoto5.wdp"/><Relationship Id="rId14" Type="http://schemas.openxmlformats.org/officeDocument/2006/relationships/diagramColors" Target="../diagrams/colors1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diagramQuickStyle" Target="../diagrams/quickStyle14.xml"/><Relationship Id="rId3" Type="http://schemas.openxmlformats.org/officeDocument/2006/relationships/image" Target="../media/image7.png"/><Relationship Id="rId7" Type="http://schemas.openxmlformats.org/officeDocument/2006/relationships/image" Target="../media/image29.png"/><Relationship Id="rId12" Type="http://schemas.openxmlformats.org/officeDocument/2006/relationships/diagramLayout" Target="../diagrams/layout1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diagramData" Target="../diagrams/data14.xml"/><Relationship Id="rId5" Type="http://schemas.openxmlformats.org/officeDocument/2006/relationships/image" Target="../media/image27.png"/><Relationship Id="rId15" Type="http://schemas.microsoft.com/office/2007/relationships/diagramDrawing" Target="../diagrams/drawing14.xml"/><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diagramColors" Target="../diagrams/colors14.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diagramQuickStyle" Target="../diagrams/quickStyle15.xml"/><Relationship Id="rId3" Type="http://schemas.openxmlformats.org/officeDocument/2006/relationships/image" Target="../media/image7.png"/><Relationship Id="rId7" Type="http://schemas.openxmlformats.org/officeDocument/2006/relationships/image" Target="../media/image33.png"/><Relationship Id="rId12" Type="http://schemas.openxmlformats.org/officeDocument/2006/relationships/diagramLayout" Target="../diagrams/layout1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diagramData" Target="../diagrams/data15.xml"/><Relationship Id="rId5" Type="http://schemas.openxmlformats.org/officeDocument/2006/relationships/image" Target="../media/image30.png"/><Relationship Id="rId15" Type="http://schemas.microsoft.com/office/2007/relationships/diagramDrawing" Target="../diagrams/drawing15.xml"/><Relationship Id="rId10"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5.png"/><Relationship Id="rId14" Type="http://schemas.openxmlformats.org/officeDocument/2006/relationships/diagramColors" Target="../diagrams/colors1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diagramLayout" Target="../diagrams/layout16.xml"/><Relationship Id="rId3" Type="http://schemas.openxmlformats.org/officeDocument/2006/relationships/image" Target="../media/image37.png"/><Relationship Id="rId7" Type="http://schemas.openxmlformats.org/officeDocument/2006/relationships/image" Target="../media/image31.png"/><Relationship Id="rId12" Type="http://schemas.openxmlformats.org/officeDocument/2006/relationships/diagramData" Target="../diagrams/data16.xml"/><Relationship Id="rId2" Type="http://schemas.openxmlformats.org/officeDocument/2006/relationships/notesSlide" Target="../notesSlides/notesSlide18.xml"/><Relationship Id="rId16" Type="http://schemas.microsoft.com/office/2007/relationships/diagramDrawing" Target="../diagrams/drawing1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41.png"/><Relationship Id="rId5" Type="http://schemas.openxmlformats.org/officeDocument/2006/relationships/image" Target="../media/image27.png"/><Relationship Id="rId15" Type="http://schemas.openxmlformats.org/officeDocument/2006/relationships/diagramColors" Target="../diagrams/colors16.xml"/><Relationship Id="rId10" Type="http://schemas.openxmlformats.org/officeDocument/2006/relationships/image" Target="../media/image40.png"/><Relationship Id="rId4" Type="http://schemas.openxmlformats.org/officeDocument/2006/relationships/image" Target="../media/image7.png"/><Relationship Id="rId9" Type="http://schemas.openxmlformats.org/officeDocument/2006/relationships/image" Target="../media/image39.png"/><Relationship Id="rId1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2.png"/><Relationship Id="rId7" Type="http://schemas.openxmlformats.org/officeDocument/2006/relationships/diagramColors" Target="../diagrams/colors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3.png"/><Relationship Id="rId7" Type="http://schemas.openxmlformats.org/officeDocument/2006/relationships/diagramColors" Target="../diagrams/colors18.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diagramColors" Target="../diagrams/colors19.xm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diagramQuickStyle" Target="../diagrams/quickStyle1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diagramLayout" Target="../diagrams/layout19.xml"/><Relationship Id="rId5" Type="http://schemas.openxmlformats.org/officeDocument/2006/relationships/image" Target="../media/image46.png"/><Relationship Id="rId10" Type="http://schemas.openxmlformats.org/officeDocument/2006/relationships/diagramData" Target="../diagrams/data19.xml"/><Relationship Id="rId4" Type="http://schemas.openxmlformats.org/officeDocument/2006/relationships/image" Target="../media/image45.png"/><Relationship Id="rId9" Type="http://schemas.openxmlformats.org/officeDocument/2006/relationships/image" Target="../media/image50.png"/><Relationship Id="rId14" Type="http://schemas.microsoft.com/office/2007/relationships/diagramDrawing" Target="../diagrams/drawing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51.png"/><Relationship Id="rId7" Type="http://schemas.openxmlformats.org/officeDocument/2006/relationships/diagramColors" Target="../diagrams/colors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53.png"/><Relationship Id="rId7" Type="http://schemas.openxmlformats.org/officeDocument/2006/relationships/diagramQuickStyle" Target="../diagrams/quickStyle2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54.png"/><Relationship Id="rId9" Type="http://schemas.microsoft.com/office/2007/relationships/diagramDrawing" Target="../diagrams/drawing2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55.png"/><Relationship Id="rId7" Type="http://schemas.openxmlformats.org/officeDocument/2006/relationships/diagramQuickStyle" Target="../diagrams/quickStyle2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56.png"/><Relationship Id="rId9" Type="http://schemas.microsoft.com/office/2007/relationships/diagramDrawing" Target="../diagrams/drawing2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57.png"/><Relationship Id="rId7" Type="http://schemas.openxmlformats.org/officeDocument/2006/relationships/diagramQuickStyle" Target="../diagrams/quickStyle2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58.png"/><Relationship Id="rId9" Type="http://schemas.microsoft.com/office/2007/relationships/diagramDrawing" Target="../diagrams/drawing2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Data" Target="../diagrams/data6.xml"/><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diagramDrawing" Target="../diagrams/drawing6.xml"/><Relationship Id="rId5" Type="http://schemas.openxmlformats.org/officeDocument/2006/relationships/image" Target="../media/image10.png"/><Relationship Id="rId10" Type="http://schemas.openxmlformats.org/officeDocument/2006/relationships/diagramColors" Target="../diagrams/colors6.xml"/><Relationship Id="rId4" Type="http://schemas.openxmlformats.org/officeDocument/2006/relationships/image" Target="../media/image9.png"/><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7.png"/><Relationship Id="rId7" Type="http://schemas.openxmlformats.org/officeDocument/2006/relationships/image" Target="../media/image12.png"/><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diagramColors" Target="../diagrams/colors7.xml"/><Relationship Id="rId5" Type="http://schemas.openxmlformats.org/officeDocument/2006/relationships/image" Target="../media/image14.png"/><Relationship Id="rId10" Type="http://schemas.openxmlformats.org/officeDocument/2006/relationships/diagramQuickStyle" Target="../diagrams/quickStyle7.xml"/><Relationship Id="rId4" Type="http://schemas.openxmlformats.org/officeDocument/2006/relationships/image" Target="../media/image13.png"/><Relationship Id="rId9"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15568" y="46426"/>
            <a:ext cx="6484162" cy="231858"/>
          </a:xfrm>
          <a:prstGeom prst="rect">
            <a:avLst/>
          </a:prstGeom>
        </p:spPr>
        <p:txBody>
          <a:bodyPr lIns="0" tIns="0" rIns="0" bIns="0" rtlCol="0" anchor="t">
            <a:spAutoFit/>
          </a:bodyPr>
          <a:lstStyle/>
          <a:p>
            <a:pPr algn="ctr">
              <a:lnSpc>
                <a:spcPts val="1865"/>
              </a:lnSpc>
            </a:pPr>
            <a:r>
              <a:rPr lang="en-US" sz="1335"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令和６年度(202４年度) </a:t>
            </a:r>
            <a:r>
              <a:rPr lang="en-US" sz="1335"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小学校不登校に関するプロジェクト研究</a:t>
            </a:r>
            <a:endParaRPr lang="en-US" sz="1335"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5" name="TextBox 5"/>
          <p:cNvSpPr txBox="1"/>
          <p:nvPr/>
        </p:nvSpPr>
        <p:spPr>
          <a:xfrm>
            <a:off x="117989" y="572779"/>
            <a:ext cx="8479319" cy="507062"/>
          </a:xfrm>
          <a:prstGeom prst="rect">
            <a:avLst/>
          </a:prstGeom>
        </p:spPr>
        <p:txBody>
          <a:bodyPr lIns="0" tIns="0" rIns="0" bIns="0" rtlCol="0" anchor="t">
            <a:spAutoFit/>
          </a:bodyPr>
          <a:lstStyle/>
          <a:p>
            <a:pPr algn="ctr">
              <a:lnSpc>
                <a:spcPts val="4230"/>
              </a:lnSpc>
            </a:pPr>
            <a:r>
              <a:rPr lang="en-US" sz="28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児童が安心して成長できるSSRのあり方</a:t>
            </a:r>
          </a:p>
        </p:txBody>
      </p:sp>
      <p:sp>
        <p:nvSpPr>
          <p:cNvPr id="6" name="TextBox 6"/>
          <p:cNvSpPr txBox="1"/>
          <p:nvPr/>
        </p:nvSpPr>
        <p:spPr>
          <a:xfrm>
            <a:off x="145111" y="1235022"/>
            <a:ext cx="8479319" cy="526939"/>
          </a:xfrm>
          <a:prstGeom prst="rect">
            <a:avLst/>
          </a:prstGeom>
        </p:spPr>
        <p:txBody>
          <a:bodyPr lIns="0" tIns="0" rIns="0" bIns="0" rtlCol="0" anchor="t">
            <a:spAutoFit/>
          </a:bodyPr>
          <a:lstStyle/>
          <a:p>
            <a:pPr algn="ctr">
              <a:lnSpc>
                <a:spcPts val="2115"/>
              </a:lnSpc>
            </a:pP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人とのつながり</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安心できる環境づくり</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周囲の理解」を軸にした</a:t>
            </a:r>
            <a:endPar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a:p>
            <a:pPr algn="ctr">
              <a:lnSpc>
                <a:spcPts val="2115"/>
              </a:lnSpc>
            </a:pP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　　</a:t>
            </a:r>
            <a:r>
              <a:rPr lang="en-US" sz="1510" b="1" dirty="0" err="1">
                <a:solidFill>
                  <a:srgbClr val="FF3131"/>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en-US" sz="151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の充実に向けた取組を通して</a:t>
            </a:r>
            <a:r>
              <a:rPr lang="en-US" sz="151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878" y="2029794"/>
            <a:ext cx="3914062" cy="3837606"/>
          </a:xfrm>
          <a:prstGeom prst="rect">
            <a:avLst/>
          </a:prstGeom>
        </p:spPr>
      </p:pic>
      <p:pic>
        <p:nvPicPr>
          <p:cNvPr id="8" name="図 7">
            <a:extLst>
              <a:ext uri="{FF2B5EF4-FFF2-40B4-BE49-F238E27FC236}">
                <a16:creationId xmlns:a16="http://schemas.microsoft.com/office/drawing/2014/main" id="{338E5996-8A47-418C-9176-808F3A906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204618"/>
            <a:ext cx="2877361" cy="5099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16">
            <a:extLst>
              <a:ext uri="{FF2B5EF4-FFF2-40B4-BE49-F238E27FC236}">
                <a16:creationId xmlns:a16="http://schemas.microsoft.com/office/drawing/2014/main" id="{A7FDE3C4-7921-4AC1-98EB-DBB7C6CD1E75}"/>
              </a:ext>
            </a:extLst>
          </p:cNvPr>
          <p:cNvSpPr/>
          <p:nvPr/>
        </p:nvSpPr>
        <p:spPr>
          <a:xfrm>
            <a:off x="685800" y="1944049"/>
            <a:ext cx="7996100" cy="1754326"/>
          </a:xfrm>
          <a:prstGeom prst="rect">
            <a:avLst/>
          </a:prstGeom>
          <a:solidFill>
            <a:schemeClr val="lt1"/>
          </a:solidFill>
          <a:ln>
            <a:noFill/>
          </a:ln>
        </p:spPr>
        <p:txBody>
          <a:bodyPr wrap="none" rtlCol="0" anchor="t">
            <a:spAutoFit/>
          </a:bodyPr>
          <a:lstStyle/>
          <a:p>
            <a:pPr algn="just"/>
            <a:r>
              <a:rPr kumimoji="1" lang="ja-JP" altLang="en-US" sz="5400" dirty="0">
                <a:ln w="0">
                  <a:solidFill>
                    <a:schemeClr val="tx1"/>
                  </a:solidFill>
                </a:ln>
                <a:effectLst>
                  <a:outerShdw blurRad="38100" dist="25400" dir="5400000" algn="ctr" rotWithShape="0">
                    <a:srgbClr val="6E747A">
                      <a:alpha val="43000"/>
                    </a:srgbClr>
                  </a:outerShdw>
                </a:effectLst>
                <a:sym typeface="+mn-ea"/>
              </a:rPr>
              <a:t>児童が安心して成長できる</a:t>
            </a:r>
            <a:endParaRPr kumimoji="1" lang="en-US" altLang="ja-JP" sz="5400" dirty="0">
              <a:ln w="0">
                <a:solidFill>
                  <a:schemeClr val="tx1"/>
                </a:solidFill>
              </a:ln>
              <a:effectLst>
                <a:outerShdw blurRad="38100" dist="25400" dir="5400000" algn="ctr" rotWithShape="0">
                  <a:srgbClr val="6E747A">
                    <a:alpha val="43000"/>
                  </a:srgbClr>
                </a:outerShdw>
              </a:effectLst>
              <a:sym typeface="+mn-ea"/>
            </a:endParaRPr>
          </a:p>
          <a:p>
            <a:pPr algn="ctr"/>
            <a:r>
              <a:rPr kumimoji="1" lang="en-US" altLang="ja-JP" sz="5400" dirty="0">
                <a:ln w="0">
                  <a:solidFill>
                    <a:schemeClr val="tx1"/>
                  </a:solidFill>
                </a:ln>
                <a:effectLst>
                  <a:outerShdw blurRad="38100" dist="25400" dir="5400000" algn="ctr" rotWithShape="0">
                    <a:srgbClr val="6E747A">
                      <a:alpha val="43000"/>
                    </a:srgbClr>
                  </a:outerShdw>
                </a:effectLst>
                <a:sym typeface="+mn-ea"/>
              </a:rPr>
              <a:t>SSR</a:t>
            </a:r>
            <a:r>
              <a:rPr kumimoji="1" lang="ja-JP" altLang="en-US" sz="5400" dirty="0">
                <a:ln w="0">
                  <a:solidFill>
                    <a:schemeClr val="tx1"/>
                  </a:solidFill>
                </a:ln>
                <a:effectLst>
                  <a:outerShdw blurRad="38100" dist="25400" dir="5400000" algn="ctr" rotWithShape="0">
                    <a:srgbClr val="6E747A">
                      <a:alpha val="43000"/>
                    </a:srgbClr>
                  </a:outerShdw>
                </a:effectLst>
                <a:sym typeface="+mn-ea"/>
              </a:rPr>
              <a:t>のあり方</a:t>
            </a:r>
          </a:p>
        </p:txBody>
      </p:sp>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P16</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3" name="四角形: 角を丸くする 2">
            <a:extLst>
              <a:ext uri="{FF2B5EF4-FFF2-40B4-BE49-F238E27FC236}">
                <a16:creationId xmlns:a16="http://schemas.microsoft.com/office/drawing/2014/main" id="{7C2557F9-C40A-4CA9-BD58-B8C5EC4279D3}"/>
              </a:ext>
            </a:extLst>
          </p:cNvPr>
          <p:cNvSpPr/>
          <p:nvPr/>
        </p:nvSpPr>
        <p:spPr>
          <a:xfrm>
            <a:off x="665525" y="1855256"/>
            <a:ext cx="8036650" cy="18513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Rectangle 1">
            <a:extLst>
              <a:ext uri="{FF2B5EF4-FFF2-40B4-BE49-F238E27FC236}">
                <a16:creationId xmlns:a16="http://schemas.microsoft.com/office/drawing/2014/main" id="{723467FF-D1FE-4EA8-B5FE-73C3CF8BFB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Rectangle 2">
            <a:extLst>
              <a:ext uri="{FF2B5EF4-FFF2-40B4-BE49-F238E27FC236}">
                <a16:creationId xmlns:a16="http://schemas.microsoft.com/office/drawing/2014/main" id="{C01CC346-4EBC-4A65-A758-04E331A0F63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D7F65B-2EFB-49F3-9604-06FFA5354B2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300" b="31450" l="28501" r="75035">
                        <a14:foregroundMark x1="28571" y1="22450" x2="28571" y2="22450"/>
                        <a14:foregroundMark x1="30481" y1="18300" x2="30481" y2="18300"/>
                        <a14:foregroundMark x1="31542" y1="31450" x2="31542" y2="31450"/>
                        <a14:foregroundMark x1="46605" y1="31300" x2="46605" y2="31300"/>
                        <a14:foregroundMark x1="55941" y1="23500" x2="55941" y2="23500"/>
                        <a14:foregroundMark x1="62093" y1="21850" x2="62093" y2="21850"/>
                        <a14:foregroundMark x1="65064" y1="17700" x2="65064" y2="17700"/>
                        <a14:foregroundMark x1="73126" y1="24400" x2="73126" y2="24400"/>
                      </a14:backgroundRemoval>
                    </a14:imgEffect>
                  </a14:imgLayer>
                </a14:imgProps>
              </a:ext>
            </a:extLst>
          </a:blip>
          <a:srcRect l="23283" t="13333" r="19110" b="66667"/>
          <a:stretch/>
        </p:blipFill>
        <p:spPr>
          <a:xfrm>
            <a:off x="1919924" y="4162835"/>
            <a:ext cx="2133600" cy="1047735"/>
          </a:xfrm>
          <a:prstGeom prst="rect">
            <a:avLst/>
          </a:prstGeom>
        </p:spPr>
      </p:pic>
      <p:pic>
        <p:nvPicPr>
          <p:cNvPr id="13" name="図 12">
            <a:extLst>
              <a:ext uri="{FF2B5EF4-FFF2-40B4-BE49-F238E27FC236}">
                <a16:creationId xmlns:a16="http://schemas.microsoft.com/office/drawing/2014/main" id="{B7C1DC8E-E30C-4747-901A-A32F5B61C40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250" b="92361" l="7937" r="89841">
                        <a14:foregroundMark x1="32698" y1="8333" x2="32698" y2="8333"/>
                        <a14:foregroundMark x1="37778" y1="6944" x2="37778" y2="6944"/>
                        <a14:foregroundMark x1="39683" y1="90278" x2="39683" y2="90278"/>
                        <a14:foregroundMark x1="27302" y1="90972" x2="27302" y2="90972"/>
                        <a14:foregroundMark x1="8254" y1="81944" x2="8254" y2="81944"/>
                        <a14:foregroundMark x1="12063" y1="93056" x2="12063" y2="93056"/>
                        <a14:foregroundMark x1="8254" y1="84722" x2="8254" y2="84722"/>
                        <a14:foregroundMark x1="59683" y1="37500" x2="59683" y2="37500"/>
                      </a14:backgroundRemoval>
                    </a14:imgEffect>
                  </a14:imgLayer>
                </a14:imgProps>
              </a:ext>
              <a:ext uri="{28A0092B-C50C-407E-A947-70E740481C1C}">
                <a14:useLocalDpi xmlns:a14="http://schemas.microsoft.com/office/drawing/2010/main" val="0"/>
              </a:ext>
            </a:extLst>
          </a:blip>
          <a:srcRect/>
          <a:stretch/>
        </p:blipFill>
        <p:spPr>
          <a:xfrm>
            <a:off x="5364599" y="4162835"/>
            <a:ext cx="2263190" cy="1032918"/>
          </a:xfrm>
          <a:prstGeom prst="rect">
            <a:avLst/>
          </a:prstGeom>
        </p:spPr>
      </p:pic>
      <p:sp>
        <p:nvSpPr>
          <p:cNvPr id="5" name="楕円 4">
            <a:extLst>
              <a:ext uri="{FF2B5EF4-FFF2-40B4-BE49-F238E27FC236}">
                <a16:creationId xmlns:a16="http://schemas.microsoft.com/office/drawing/2014/main" id="{7592CD4C-2250-4ECC-86E6-711098ECEA0C}"/>
              </a:ext>
            </a:extLst>
          </p:cNvPr>
          <p:cNvSpPr/>
          <p:nvPr/>
        </p:nvSpPr>
        <p:spPr>
          <a:xfrm>
            <a:off x="2743200" y="1935868"/>
            <a:ext cx="1524000" cy="918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1BAD637F-4944-4461-B27B-E41AD5D48E4D}"/>
              </a:ext>
            </a:extLst>
          </p:cNvPr>
          <p:cNvSpPr/>
          <p:nvPr/>
        </p:nvSpPr>
        <p:spPr>
          <a:xfrm>
            <a:off x="5266064" y="1932583"/>
            <a:ext cx="1524000" cy="9180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3">
            <a:extLst>
              <a:ext uri="{FF2B5EF4-FFF2-40B4-BE49-F238E27FC236}">
                <a16:creationId xmlns:a16="http://schemas.microsoft.com/office/drawing/2014/main" id="{FA930185-5465-401D-A542-3658AFE027D2}"/>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ppt_w+.3"/>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3"/>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 grpId="0" animBg="1"/>
      <p:bldP spid="5"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9">
            <a:extLst>
              <a:ext uri="{FF2B5EF4-FFF2-40B4-BE49-F238E27FC236}">
                <a16:creationId xmlns:a16="http://schemas.microsoft.com/office/drawing/2014/main" id="{B7E17B99-BFB7-48EE-B3D5-582FF1044BDE}"/>
              </a:ext>
            </a:extLst>
          </p:cNvPr>
          <p:cNvSpPr/>
          <p:nvPr/>
        </p:nvSpPr>
        <p:spPr>
          <a:xfrm>
            <a:off x="211559" y="530548"/>
            <a:ext cx="8640097" cy="1860143"/>
          </a:xfrm>
          <a:prstGeom prst="wedgeRoundRectCallout">
            <a:avLst>
              <a:gd name="adj1" fmla="val -36648"/>
              <a:gd name="adj2" fmla="val 71890"/>
              <a:gd name="adj3" fmla="val 16667"/>
            </a:avLst>
          </a:prstGeom>
          <a:solidFill>
            <a:srgbClr val="FFFF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C68D5C3-B6A5-47ED-AA1A-06D74D91B6D0}"/>
              </a:ext>
            </a:extLst>
          </p:cNvPr>
          <p:cNvSpPr/>
          <p:nvPr/>
        </p:nvSpPr>
        <p:spPr>
          <a:xfrm>
            <a:off x="105862" y="530548"/>
            <a:ext cx="8780041" cy="1754326"/>
          </a:xfrm>
          <a:prstGeom prst="rect">
            <a:avLst/>
          </a:prstGeom>
          <a:noFill/>
        </p:spPr>
        <p:txBody>
          <a:bodyPr wrap="square" lIns="91440" tIns="45720" rIns="91440" bIns="45720">
            <a:spAutoFit/>
          </a:bodyPr>
          <a:lstStyle/>
          <a:p>
            <a:pPr algn="ctr"/>
            <a:r>
              <a:rPr lang="ja-JP" altLang="en-US"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rPr>
              <a:t>校内における</a:t>
            </a:r>
            <a:endParaRPr lang="en-US" altLang="ja-JP"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rPr>
              <a:t>子どもが安心して成長できる居場所 </a:t>
            </a:r>
            <a:endParaRPr lang="en-US" altLang="ja-JP" sz="4000" b="1" dirty="0">
              <a:ln w="12700">
                <a:solidFill>
                  <a:schemeClr val="tx1"/>
                </a:solidFill>
                <a:prstDash val="solid"/>
              </a:ln>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800" b="1" dirty="0">
                <a:ln w="12700">
                  <a:solidFill>
                    <a:schemeClr val="tx1"/>
                  </a:solidFill>
                  <a:prstDash val="solid"/>
                </a:ln>
                <a:solidFill>
                  <a:srgbClr val="97C7FB"/>
                </a:solidFill>
                <a:latin typeface="HG丸ｺﾞｼｯｸM-PRO" panose="020F0600000000000000" pitchFamily="50" charset="-128"/>
                <a:ea typeface="HG丸ｺﾞｼｯｸM-PRO" panose="020F0600000000000000" pitchFamily="50" charset="-128"/>
              </a:rPr>
              <a:t>とはどのような場所だと思いますか？</a:t>
            </a:r>
          </a:p>
        </p:txBody>
      </p:sp>
      <p:pic>
        <p:nvPicPr>
          <p:cNvPr id="20" name="図 19">
            <a:extLst>
              <a:ext uri="{FF2B5EF4-FFF2-40B4-BE49-F238E27FC236}">
                <a16:creationId xmlns:a16="http://schemas.microsoft.com/office/drawing/2014/main" id="{4EE87C1C-06F3-4A9B-9F29-8421B959B4B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4297" y="2691251"/>
            <a:ext cx="1375053" cy="2109349"/>
          </a:xfrm>
          <a:prstGeom prst="rect">
            <a:avLst/>
          </a:prstGeom>
        </p:spPr>
      </p:pic>
      <p:sp>
        <p:nvSpPr>
          <p:cNvPr id="7" name="四角形: メモ 6">
            <a:extLst>
              <a:ext uri="{FF2B5EF4-FFF2-40B4-BE49-F238E27FC236}">
                <a16:creationId xmlns:a16="http://schemas.microsoft.com/office/drawing/2014/main" id="{CA0A0E08-2630-4715-89A2-20C9F693AF5A}"/>
              </a:ext>
            </a:extLst>
          </p:cNvPr>
          <p:cNvSpPr/>
          <p:nvPr/>
        </p:nvSpPr>
        <p:spPr>
          <a:xfrm>
            <a:off x="2133600" y="2860444"/>
            <a:ext cx="6752303" cy="3768956"/>
          </a:xfrm>
          <a:prstGeom prst="foldedCorner">
            <a:avLst/>
          </a:prstGeom>
          <a:ln w="6350" cap="flat">
            <a:solidFill>
              <a:srgbClr val="000000"/>
            </a:solidFill>
            <a:roun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aphicFrame>
        <p:nvGraphicFramePr>
          <p:cNvPr id="8" name="コンテンツ プレースホルダー 3">
            <a:extLst>
              <a:ext uri="{FF2B5EF4-FFF2-40B4-BE49-F238E27FC236}">
                <a16:creationId xmlns:a16="http://schemas.microsoft.com/office/drawing/2014/main" id="{9FFBAE50-B961-4BE4-B00F-2329E71E4E74}"/>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95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AD2E48-1814-468D-B57C-34036477BC62}"/>
              </a:ext>
            </a:extLst>
          </p:cNvPr>
          <p:cNvPicPr>
            <a:picLocks noChangeAspect="1"/>
          </p:cNvPicPr>
          <p:nvPr/>
        </p:nvPicPr>
        <p:blipFill>
          <a:blip r:embed="rId3"/>
          <a:stretch>
            <a:fillRect/>
          </a:stretch>
        </p:blipFill>
        <p:spPr>
          <a:xfrm>
            <a:off x="156546" y="847364"/>
            <a:ext cx="8830907" cy="5163271"/>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567872" y="2667000"/>
            <a:ext cx="8001000" cy="2346157"/>
          </a:xfrm>
          <a:prstGeom prst="rect">
            <a:avLst/>
          </a:prstGeom>
        </p:spPr>
        <p:txBody>
          <a:bodyPr>
            <a:normAutofit/>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２　滋賀県の取組と</a:t>
            </a:r>
            <a:endParaRPr kumimoji="1" lang="en-US" altLang="ja-JP" sz="54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　　　　　　　実践事例</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6" name="コンテンツ プレースホルダー 3">
            <a:extLst>
              <a:ext uri="{FF2B5EF4-FFF2-40B4-BE49-F238E27FC236}">
                <a16:creationId xmlns:a16="http://schemas.microsoft.com/office/drawing/2014/main" id="{D19AFF62-F7FC-4705-92A9-5EE172FBD705}"/>
              </a:ext>
            </a:extLst>
          </p:cNvPr>
          <p:cNvGraphicFramePr/>
          <p:nvPr>
            <p:extLst>
              <p:ext uri="{D42A27DB-BD31-4B8C-83A1-F6EECF244321}">
                <p14:modId xmlns:p14="http://schemas.microsoft.com/office/powerpoint/2010/main" val="261985675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1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9B28C3A-2DAB-42FC-9067-8678F4F800A2}"/>
              </a:ext>
            </a:extLst>
          </p:cNvPr>
          <p:cNvSpPr>
            <a:spLocks noGrp="1"/>
          </p:cNvSpPr>
          <p:nvPr/>
        </p:nvSpPr>
        <p:spPr>
          <a:xfrm>
            <a:off x="0" y="519380"/>
            <a:ext cx="9151258" cy="47122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滋賀県における不登校の子ども支援の基本理念</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9417E41C-F79E-4CDC-B766-8EAF76C50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914400"/>
            <a:ext cx="8497344" cy="5461259"/>
          </a:xfrm>
          <a:prstGeom prst="rect">
            <a:avLst/>
          </a:prstGeom>
        </p:spPr>
      </p:pic>
      <p:sp>
        <p:nvSpPr>
          <p:cNvPr id="7" name="正方形/長方形 6">
            <a:extLst>
              <a:ext uri="{FF2B5EF4-FFF2-40B4-BE49-F238E27FC236}">
                <a16:creationId xmlns:a16="http://schemas.microsoft.com/office/drawing/2014/main" id="{A20E4EB1-5CC2-4B66-A276-113B27893227}"/>
              </a:ext>
            </a:extLst>
          </p:cNvPr>
          <p:cNvSpPr/>
          <p:nvPr/>
        </p:nvSpPr>
        <p:spPr>
          <a:xfrm>
            <a:off x="2895600" y="6371194"/>
            <a:ext cx="6229350" cy="461665"/>
          </a:xfrm>
          <a:prstGeom prst="rect">
            <a:avLst/>
          </a:prstGeom>
        </p:spPr>
        <p:txBody>
          <a:bodyPr wrap="square">
            <a:spAutoFit/>
          </a:bodyPr>
          <a:lstStyle/>
          <a:p>
            <a:r>
              <a:rPr lang="ja-JP" altLang="en-US" sz="1200" dirty="0">
                <a:latin typeface="UD デジタル 教科書体 NP-R" panose="02020400000000000000" pitchFamily="18" charset="-128"/>
                <a:ea typeface="UD デジタル 教科書体 NP-R" panose="02020400000000000000" pitchFamily="18" charset="-128"/>
              </a:rPr>
              <a:t>しがの学びと居場所の保障プラン</a:t>
            </a:r>
          </a:p>
          <a:p>
            <a:r>
              <a:rPr lang="ja-JP" altLang="en-US" sz="1200" dirty="0">
                <a:latin typeface="UD デジタル 教科書体 NP-R" panose="02020400000000000000" pitchFamily="18" charset="-128"/>
                <a:ea typeface="UD デジタル 教科書体 NP-R" panose="02020400000000000000" pitchFamily="18" charset="-128"/>
              </a:rPr>
              <a:t>～安心して学び育つための、不登校の状態にある子ども支援～（令和</a:t>
            </a:r>
            <a:r>
              <a:rPr lang="en-US" altLang="ja-JP" sz="1200" dirty="0">
                <a:latin typeface="UD デジタル 教科書体 NP-R" panose="02020400000000000000" pitchFamily="18" charset="-128"/>
                <a:ea typeface="UD デジタル 教科書体 NP-R" panose="02020400000000000000" pitchFamily="18" charset="-128"/>
              </a:rPr>
              <a:t>6</a:t>
            </a:r>
            <a:r>
              <a:rPr lang="ja-JP" altLang="en-US" sz="1200" dirty="0">
                <a:latin typeface="UD デジタル 教科書体 NP-R" panose="02020400000000000000" pitchFamily="18" charset="-128"/>
                <a:ea typeface="UD デジタル 教科書体 NP-R" panose="02020400000000000000" pitchFamily="18" charset="-128"/>
              </a:rPr>
              <a:t>年</a:t>
            </a:r>
            <a:r>
              <a:rPr lang="en-US" altLang="ja-JP" sz="1200" dirty="0">
                <a:latin typeface="UD デジタル 教科書体 NP-R" panose="02020400000000000000" pitchFamily="18" charset="-128"/>
                <a:ea typeface="UD デジタル 教科書体 NP-R" panose="02020400000000000000" pitchFamily="18" charset="-128"/>
              </a:rPr>
              <a:t>3</a:t>
            </a:r>
            <a:r>
              <a:rPr lang="ja-JP" altLang="en-US" sz="1200" dirty="0">
                <a:latin typeface="UD デジタル 教科書体 NP-R" panose="02020400000000000000" pitchFamily="18" charset="-128"/>
                <a:ea typeface="UD デジタル 教科書体 NP-R" panose="02020400000000000000" pitchFamily="18" charset="-128"/>
              </a:rPr>
              <a:t>月）　より</a:t>
            </a:r>
          </a:p>
        </p:txBody>
      </p:sp>
      <p:grpSp>
        <p:nvGrpSpPr>
          <p:cNvPr id="11" name="グループ化 10">
            <a:extLst>
              <a:ext uri="{FF2B5EF4-FFF2-40B4-BE49-F238E27FC236}">
                <a16:creationId xmlns:a16="http://schemas.microsoft.com/office/drawing/2014/main" id="{B380D14F-7B7D-4008-AD82-C18582A5D333}"/>
              </a:ext>
            </a:extLst>
          </p:cNvPr>
          <p:cNvGrpSpPr/>
          <p:nvPr/>
        </p:nvGrpSpPr>
        <p:grpSpPr>
          <a:xfrm>
            <a:off x="2209800" y="1144469"/>
            <a:ext cx="1043763" cy="707886"/>
            <a:chOff x="2209800" y="1144469"/>
            <a:chExt cx="1043763" cy="707886"/>
          </a:xfrm>
        </p:grpSpPr>
        <p:sp>
          <p:nvSpPr>
            <p:cNvPr id="3" name="四角形: メモ 2">
              <a:extLst>
                <a:ext uri="{FF2B5EF4-FFF2-40B4-BE49-F238E27FC236}">
                  <a16:creationId xmlns:a16="http://schemas.microsoft.com/office/drawing/2014/main" id="{2D808646-B9D7-44C4-BE5E-720648A29013}"/>
                </a:ext>
              </a:extLst>
            </p:cNvPr>
            <p:cNvSpPr/>
            <p:nvPr/>
          </p:nvSpPr>
          <p:spPr>
            <a:xfrm>
              <a:off x="2209800" y="1295400"/>
              <a:ext cx="1043763" cy="381000"/>
            </a:xfrm>
            <a:prstGeom prst="foldedCorner">
              <a:avLst>
                <a:gd name="adj" fmla="val 30620"/>
              </a:avLst>
            </a:prstGeom>
            <a:solidFill>
              <a:srgbClr val="FFC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B7AA546-17F6-445D-926C-CA151AFBA806}"/>
                </a:ext>
              </a:extLst>
            </p:cNvPr>
            <p:cNvSpPr/>
            <p:nvPr/>
          </p:nvSpPr>
          <p:spPr>
            <a:xfrm>
              <a:off x="2471977" y="1144469"/>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A</a:t>
              </a:r>
              <a:endParaRPr lang="ja-JP" altLang="en-US" sz="5400" b="1" cap="none" spc="0" dirty="0">
                <a:ln w="22225">
                  <a:solidFill>
                    <a:schemeClr val="accent2"/>
                  </a:solidFill>
                  <a:prstDash val="solid"/>
                </a:ln>
                <a:solidFill>
                  <a:srgbClr val="FFFF00"/>
                </a:solidFill>
                <a:effectLst/>
              </a:endParaRPr>
            </a:p>
          </p:txBody>
        </p:sp>
      </p:grpSp>
      <p:grpSp>
        <p:nvGrpSpPr>
          <p:cNvPr id="12" name="グループ化 11">
            <a:extLst>
              <a:ext uri="{FF2B5EF4-FFF2-40B4-BE49-F238E27FC236}">
                <a16:creationId xmlns:a16="http://schemas.microsoft.com/office/drawing/2014/main" id="{0F7CB965-BC7F-4CA9-984B-F741EA914CF9}"/>
              </a:ext>
            </a:extLst>
          </p:cNvPr>
          <p:cNvGrpSpPr/>
          <p:nvPr/>
        </p:nvGrpSpPr>
        <p:grpSpPr>
          <a:xfrm>
            <a:off x="990600" y="3048000"/>
            <a:ext cx="662763" cy="707886"/>
            <a:chOff x="2209800" y="1117412"/>
            <a:chExt cx="1043763" cy="707886"/>
          </a:xfrm>
        </p:grpSpPr>
        <p:sp>
          <p:nvSpPr>
            <p:cNvPr id="13" name="四角形: メモ 12">
              <a:extLst>
                <a:ext uri="{FF2B5EF4-FFF2-40B4-BE49-F238E27FC236}">
                  <a16:creationId xmlns:a16="http://schemas.microsoft.com/office/drawing/2014/main" id="{3EC9A11A-EB7B-4CE3-A43C-56DD518CFECB}"/>
                </a:ext>
              </a:extLst>
            </p:cNvPr>
            <p:cNvSpPr/>
            <p:nvPr/>
          </p:nvSpPr>
          <p:spPr>
            <a:xfrm>
              <a:off x="2209800" y="1295400"/>
              <a:ext cx="1043763" cy="381000"/>
            </a:xfrm>
            <a:prstGeom prst="foldedCorner">
              <a:avLst>
                <a:gd name="adj" fmla="val 30620"/>
              </a:avLst>
            </a:prstGeom>
            <a:solidFill>
              <a:srgbClr val="BA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A37E830-CBCA-4FC6-B999-EE1A27FED022}"/>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B</a:t>
              </a:r>
              <a:endParaRPr lang="ja-JP" altLang="en-US" sz="5400" b="1" cap="none" spc="0" dirty="0">
                <a:ln w="22225">
                  <a:solidFill>
                    <a:schemeClr val="accent2"/>
                  </a:solidFill>
                  <a:prstDash val="solid"/>
                </a:ln>
                <a:solidFill>
                  <a:srgbClr val="FFFF00"/>
                </a:solidFill>
                <a:effectLst/>
              </a:endParaRPr>
            </a:p>
          </p:txBody>
        </p:sp>
      </p:grpSp>
      <p:grpSp>
        <p:nvGrpSpPr>
          <p:cNvPr id="15" name="グループ化 14">
            <a:extLst>
              <a:ext uri="{FF2B5EF4-FFF2-40B4-BE49-F238E27FC236}">
                <a16:creationId xmlns:a16="http://schemas.microsoft.com/office/drawing/2014/main" id="{B3C71621-D2E4-4D43-92B7-37B2089D40F6}"/>
              </a:ext>
            </a:extLst>
          </p:cNvPr>
          <p:cNvGrpSpPr/>
          <p:nvPr/>
        </p:nvGrpSpPr>
        <p:grpSpPr>
          <a:xfrm>
            <a:off x="2264734" y="3048000"/>
            <a:ext cx="691117" cy="707886"/>
            <a:chOff x="2140030" y="1117412"/>
            <a:chExt cx="1088417" cy="707886"/>
          </a:xfrm>
        </p:grpSpPr>
        <p:sp>
          <p:nvSpPr>
            <p:cNvPr id="16" name="四角形: メモ 15">
              <a:extLst>
                <a:ext uri="{FF2B5EF4-FFF2-40B4-BE49-F238E27FC236}">
                  <a16:creationId xmlns:a16="http://schemas.microsoft.com/office/drawing/2014/main" id="{58DD9C97-6E32-46B4-9236-97ABAC3C144D}"/>
                </a:ext>
              </a:extLst>
            </p:cNvPr>
            <p:cNvSpPr/>
            <p:nvPr/>
          </p:nvSpPr>
          <p:spPr>
            <a:xfrm>
              <a:off x="2140030" y="1295400"/>
              <a:ext cx="1088417" cy="381000"/>
            </a:xfrm>
            <a:prstGeom prst="foldedCorner">
              <a:avLst>
                <a:gd name="adj" fmla="val 30620"/>
              </a:avLst>
            </a:prstGeom>
            <a:solidFill>
              <a:srgbClr val="BAF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764149E5-4BE5-4F5F-9A6F-7A640FA5F9BD}"/>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cap="none" spc="0" dirty="0">
                  <a:ln w="22225">
                    <a:solidFill>
                      <a:schemeClr val="accent2"/>
                    </a:solidFill>
                    <a:prstDash val="solid"/>
                  </a:ln>
                  <a:solidFill>
                    <a:srgbClr val="FFFF00"/>
                  </a:solidFill>
                  <a:effectLst/>
                </a:rPr>
                <a:t>C</a:t>
              </a:r>
              <a:endParaRPr lang="ja-JP" altLang="en-US" sz="5400" b="1" cap="none" spc="0" dirty="0">
                <a:ln w="22225">
                  <a:solidFill>
                    <a:schemeClr val="accent2"/>
                  </a:solidFill>
                  <a:prstDash val="solid"/>
                </a:ln>
                <a:solidFill>
                  <a:srgbClr val="FFFF00"/>
                </a:solidFill>
                <a:effectLst/>
              </a:endParaRPr>
            </a:p>
          </p:txBody>
        </p:sp>
      </p:grpSp>
      <p:grpSp>
        <p:nvGrpSpPr>
          <p:cNvPr id="18" name="グループ化 17">
            <a:extLst>
              <a:ext uri="{FF2B5EF4-FFF2-40B4-BE49-F238E27FC236}">
                <a16:creationId xmlns:a16="http://schemas.microsoft.com/office/drawing/2014/main" id="{E4135CB9-CE74-482C-83BE-6F2F500EF3F9}"/>
              </a:ext>
            </a:extLst>
          </p:cNvPr>
          <p:cNvGrpSpPr/>
          <p:nvPr/>
        </p:nvGrpSpPr>
        <p:grpSpPr>
          <a:xfrm>
            <a:off x="5347512" y="3048000"/>
            <a:ext cx="662763" cy="707886"/>
            <a:chOff x="2209800" y="1117412"/>
            <a:chExt cx="1043763" cy="707886"/>
          </a:xfrm>
        </p:grpSpPr>
        <p:sp>
          <p:nvSpPr>
            <p:cNvPr id="19" name="四角形: メモ 18">
              <a:extLst>
                <a:ext uri="{FF2B5EF4-FFF2-40B4-BE49-F238E27FC236}">
                  <a16:creationId xmlns:a16="http://schemas.microsoft.com/office/drawing/2014/main" id="{3E9598A9-8428-4ED5-AFF9-3AACCF4CB8E0}"/>
                </a:ext>
              </a:extLst>
            </p:cNvPr>
            <p:cNvSpPr/>
            <p:nvPr/>
          </p:nvSpPr>
          <p:spPr>
            <a:xfrm>
              <a:off x="2209800" y="1295400"/>
              <a:ext cx="1043763" cy="381000"/>
            </a:xfrm>
            <a:prstGeom prst="foldedCorner">
              <a:avLst>
                <a:gd name="adj" fmla="val 30620"/>
              </a:avLst>
            </a:prstGeom>
            <a:solidFill>
              <a:srgbClr val="FF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1AE3538-5903-43EF-9673-46B2EC205880}"/>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cap="none" spc="0" dirty="0">
                  <a:ln w="22225">
                    <a:solidFill>
                      <a:schemeClr val="accent2"/>
                    </a:solidFill>
                    <a:prstDash val="solid"/>
                  </a:ln>
                  <a:solidFill>
                    <a:srgbClr val="FFFF00"/>
                  </a:solidFill>
                  <a:effectLst/>
                </a:rPr>
                <a:t>D</a:t>
              </a:r>
              <a:endParaRPr lang="ja-JP" altLang="en-US" sz="5400" b="1" cap="none" spc="0" dirty="0">
                <a:ln w="22225">
                  <a:solidFill>
                    <a:schemeClr val="accent2"/>
                  </a:solidFill>
                  <a:prstDash val="solid"/>
                </a:ln>
                <a:solidFill>
                  <a:srgbClr val="FFFF00"/>
                </a:solidFill>
                <a:effectLst/>
              </a:endParaRPr>
            </a:p>
          </p:txBody>
        </p:sp>
      </p:grpSp>
      <p:grpSp>
        <p:nvGrpSpPr>
          <p:cNvPr id="21" name="グループ化 20">
            <a:extLst>
              <a:ext uri="{FF2B5EF4-FFF2-40B4-BE49-F238E27FC236}">
                <a16:creationId xmlns:a16="http://schemas.microsoft.com/office/drawing/2014/main" id="{C5CC2B18-0515-4A64-9A85-244CFE119E31}"/>
              </a:ext>
            </a:extLst>
          </p:cNvPr>
          <p:cNvGrpSpPr/>
          <p:nvPr/>
        </p:nvGrpSpPr>
        <p:grpSpPr>
          <a:xfrm>
            <a:off x="4277834" y="5528931"/>
            <a:ext cx="914400" cy="707886"/>
            <a:chOff x="2185744" y="1117412"/>
            <a:chExt cx="1067819" cy="707886"/>
          </a:xfrm>
        </p:grpSpPr>
        <p:sp>
          <p:nvSpPr>
            <p:cNvPr id="22" name="四角形: メモ 21">
              <a:extLst>
                <a:ext uri="{FF2B5EF4-FFF2-40B4-BE49-F238E27FC236}">
                  <a16:creationId xmlns:a16="http://schemas.microsoft.com/office/drawing/2014/main" id="{DA542C5A-3AA5-4456-8335-1D082029AC55}"/>
                </a:ext>
              </a:extLst>
            </p:cNvPr>
            <p:cNvSpPr/>
            <p:nvPr/>
          </p:nvSpPr>
          <p:spPr>
            <a:xfrm>
              <a:off x="2185744" y="1295400"/>
              <a:ext cx="1067819" cy="381000"/>
            </a:xfrm>
            <a:prstGeom prst="foldedCorner">
              <a:avLst>
                <a:gd name="adj" fmla="val 30620"/>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EC5B049B-0056-4D40-B4FD-51CD40795C60}"/>
                </a:ext>
              </a:extLst>
            </p:cNvPr>
            <p:cNvSpPr/>
            <p:nvPr/>
          </p:nvSpPr>
          <p:spPr>
            <a:xfrm>
              <a:off x="2471977" y="1117412"/>
              <a:ext cx="519407" cy="707886"/>
            </a:xfrm>
            <a:prstGeom prst="rect">
              <a:avLst/>
            </a:prstGeom>
            <a:noFill/>
          </p:spPr>
          <p:txBody>
            <a:bodyPr wrap="square" lIns="91440" tIns="45720" rIns="91440" bIns="45720">
              <a:spAutoFit/>
            </a:bodyPr>
            <a:lstStyle/>
            <a:p>
              <a:pPr algn="ctr"/>
              <a:r>
                <a:rPr lang="en-US" altLang="ja-JP" sz="4000" b="1" dirty="0">
                  <a:ln w="22225">
                    <a:solidFill>
                      <a:schemeClr val="accent2"/>
                    </a:solidFill>
                    <a:prstDash val="solid"/>
                  </a:ln>
                  <a:solidFill>
                    <a:srgbClr val="FFFF00"/>
                  </a:solidFill>
                </a:rPr>
                <a:t>E</a:t>
              </a:r>
              <a:endParaRPr lang="ja-JP" altLang="en-US" sz="5400" b="1" cap="none" spc="0" dirty="0">
                <a:ln w="22225">
                  <a:solidFill>
                    <a:schemeClr val="accent2"/>
                  </a:solidFill>
                  <a:prstDash val="solid"/>
                </a:ln>
                <a:solidFill>
                  <a:srgbClr val="FFFF00"/>
                </a:solidFill>
                <a:effectLst/>
              </a:endParaRPr>
            </a:p>
          </p:txBody>
        </p:sp>
      </p:grpSp>
      <p:graphicFrame>
        <p:nvGraphicFramePr>
          <p:cNvPr id="24" name="コンテンツ プレースホルダー 3">
            <a:extLst>
              <a:ext uri="{FF2B5EF4-FFF2-40B4-BE49-F238E27FC236}">
                <a16:creationId xmlns:a16="http://schemas.microsoft.com/office/drawing/2014/main" id="{520259D7-69B3-492B-A5D5-244739D3E8CC}"/>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00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nodeType="clickEffect">
                                  <p:stCondLst>
                                    <p:cond delay="0"/>
                                  </p:stCondLst>
                                  <p:childTnLst>
                                    <p:animEffect transition="out" filter="strips(downRigh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6" fill="hold" nodeType="clickEffect">
                                  <p:stCondLst>
                                    <p:cond delay="0"/>
                                  </p:stCondLst>
                                  <p:childTnLst>
                                    <p:animEffect transition="out" filter="strips(down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6" fill="hold" nodeType="clickEffect">
                                  <p:stCondLst>
                                    <p:cond delay="0"/>
                                  </p:stCondLst>
                                  <p:childTnLst>
                                    <p:animEffect transition="out" filter="strips(downRight)">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6" fill="hold" nodeType="clickEffect">
                                  <p:stCondLst>
                                    <p:cond delay="0"/>
                                  </p:stCondLst>
                                  <p:childTnLst>
                                    <p:animEffect transition="out" filter="strips(downRight)">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6" fill="hold" nodeType="clickEffect">
                                  <p:stCondLst>
                                    <p:cond delay="0"/>
                                  </p:stCondLst>
                                  <p:childTnLst>
                                    <p:animEffect transition="out" filter="strips(downRight)">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C82C923-FD4F-445A-8709-2836A8C96D96}"/>
              </a:ext>
            </a:extLst>
          </p:cNvPr>
          <p:cNvSpPr txBox="1">
            <a:spLocks/>
          </p:cNvSpPr>
          <p:nvPr/>
        </p:nvSpPr>
        <p:spPr>
          <a:xfrm>
            <a:off x="246040" y="490504"/>
            <a:ext cx="4658106" cy="498839"/>
          </a:xfrm>
          <a:prstGeom prst="rect">
            <a:avLst/>
          </a:prstGeom>
        </p:spPr>
        <p:txBody>
          <a:bodyPr>
            <a:noAutofit/>
          </a:bodyPr>
          <a:lstStyle>
            <a:lvl1pPr algn="ctr" defTabSz="406400" rtl="0" eaLnBrk="1" latinLnBrk="0" hangingPunct="1">
              <a:spcBef>
                <a:spcPct val="0"/>
              </a:spcBef>
              <a:buNone/>
              <a:defRPr sz="1955" kern="1200">
                <a:solidFill>
                  <a:schemeClr val="tx1"/>
                </a:solidFill>
                <a:latin typeface="+mj-lt"/>
                <a:ea typeface="+mj-ea"/>
                <a:cs typeface="+mj-cs"/>
              </a:defRPr>
            </a:lvl1pPr>
          </a:lstStyle>
          <a:p>
            <a:r>
              <a:rPr lang="ja-JP" altLang="en-US" sz="2900" dirty="0">
                <a:latin typeface="UD デジタル 教科書体 NP-B" panose="02020700000000000000" pitchFamily="18" charset="-128"/>
                <a:ea typeface="UD デジタル 教科書体 NP-B" panose="02020700000000000000" pitchFamily="18" charset="-128"/>
              </a:rPr>
              <a:t>支援にあたり重視する視点</a:t>
            </a:r>
            <a:endParaRPr kumimoji="1" lang="ja-JP" altLang="en-US" sz="2900" dirty="0">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3DAF45E9-91EB-4548-A299-82CE87C6D0D3}"/>
              </a:ext>
            </a:extLst>
          </p:cNvPr>
          <p:cNvPicPr>
            <a:picLocks noChangeAspect="1"/>
          </p:cNvPicPr>
          <p:nvPr/>
        </p:nvPicPr>
        <p:blipFill rotWithShape="1">
          <a:blip r:embed="rId3"/>
          <a:srcRect t="5140"/>
          <a:stretch/>
        </p:blipFill>
        <p:spPr>
          <a:xfrm>
            <a:off x="231255" y="946940"/>
            <a:ext cx="8455545" cy="5454624"/>
          </a:xfrm>
          <a:prstGeom prst="rect">
            <a:avLst/>
          </a:prstGeom>
        </p:spPr>
      </p:pic>
      <p:sp>
        <p:nvSpPr>
          <p:cNvPr id="7" name="正方形/長方形 6">
            <a:extLst>
              <a:ext uri="{FF2B5EF4-FFF2-40B4-BE49-F238E27FC236}">
                <a16:creationId xmlns:a16="http://schemas.microsoft.com/office/drawing/2014/main" id="{035EA476-8047-45D3-B541-8FBED565E428}"/>
              </a:ext>
            </a:extLst>
          </p:cNvPr>
          <p:cNvSpPr/>
          <p:nvPr/>
        </p:nvSpPr>
        <p:spPr>
          <a:xfrm>
            <a:off x="2819400" y="6396335"/>
            <a:ext cx="6092992" cy="461665"/>
          </a:xfrm>
          <a:prstGeom prst="rect">
            <a:avLst/>
          </a:prstGeom>
        </p:spPr>
        <p:txBody>
          <a:bodyPr wrap="square">
            <a:spAutoFit/>
          </a:bodyPr>
          <a:lstStyle/>
          <a:p>
            <a:r>
              <a:rPr lang="ja-JP" altLang="en-US" sz="1200" dirty="0">
                <a:latin typeface="UD デジタル 教科書体 NP-R" panose="02020400000000000000" pitchFamily="18" charset="-128"/>
                <a:ea typeface="UD デジタル 教科書体 NP-R" panose="02020400000000000000" pitchFamily="18" charset="-128"/>
              </a:rPr>
              <a:t>しがの学びと居場所の保障プラン</a:t>
            </a:r>
          </a:p>
          <a:p>
            <a:r>
              <a:rPr lang="ja-JP" altLang="en-US" sz="1200" dirty="0">
                <a:latin typeface="UD デジタル 教科書体 NP-R" panose="02020400000000000000" pitchFamily="18" charset="-128"/>
                <a:ea typeface="UD デジタル 教科書体 NP-R" panose="02020400000000000000" pitchFamily="18" charset="-128"/>
              </a:rPr>
              <a:t>～安心して学び育つための、不登校の状態にある子ども支援～（令和</a:t>
            </a:r>
            <a:r>
              <a:rPr lang="en-US" altLang="ja-JP" sz="1200" dirty="0">
                <a:latin typeface="UD デジタル 教科書体 NP-R" panose="02020400000000000000" pitchFamily="18" charset="-128"/>
                <a:ea typeface="UD デジタル 教科書体 NP-R" panose="02020400000000000000" pitchFamily="18" charset="-128"/>
              </a:rPr>
              <a:t>6</a:t>
            </a:r>
            <a:r>
              <a:rPr lang="ja-JP" altLang="en-US" sz="1200" dirty="0">
                <a:latin typeface="UD デジタル 教科書体 NP-R" panose="02020400000000000000" pitchFamily="18" charset="-128"/>
                <a:ea typeface="UD デジタル 教科書体 NP-R" panose="02020400000000000000" pitchFamily="18" charset="-128"/>
              </a:rPr>
              <a:t>年</a:t>
            </a:r>
            <a:r>
              <a:rPr lang="en-US" altLang="ja-JP" sz="1200" dirty="0">
                <a:latin typeface="UD デジタル 教科書体 NP-R" panose="02020400000000000000" pitchFamily="18" charset="-128"/>
                <a:ea typeface="UD デジタル 教科書体 NP-R" panose="02020400000000000000" pitchFamily="18" charset="-128"/>
              </a:rPr>
              <a:t>3</a:t>
            </a:r>
            <a:r>
              <a:rPr lang="ja-JP" altLang="en-US" sz="1200" dirty="0">
                <a:latin typeface="UD デジタル 教科書体 NP-R" panose="02020400000000000000" pitchFamily="18" charset="-128"/>
                <a:ea typeface="UD デジタル 教科書体 NP-R" panose="02020400000000000000" pitchFamily="18" charset="-128"/>
              </a:rPr>
              <a:t>月）　より</a:t>
            </a:r>
          </a:p>
        </p:txBody>
      </p:sp>
      <p:graphicFrame>
        <p:nvGraphicFramePr>
          <p:cNvPr id="8" name="コンテンツ プレースホルダー 3">
            <a:extLst>
              <a:ext uri="{FF2B5EF4-FFF2-40B4-BE49-F238E27FC236}">
                <a16:creationId xmlns:a16="http://schemas.microsoft.com/office/drawing/2014/main" id="{66EB7950-2403-4101-A4B6-89956AE59CD5}"/>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28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3124200"/>
            <a:ext cx="3511926" cy="3600000"/>
          </a:xfrm>
          <a:prstGeom prst="rect">
            <a:avLst/>
          </a:prstGeom>
        </p:spPr>
      </p:pic>
      <p:pic>
        <p:nvPicPr>
          <p:cNvPr id="12" name="図 11"/>
          <p:cNvPicPr>
            <a:picLocks noChangeAspect="1"/>
          </p:cNvPicPr>
          <p:nvPr/>
        </p:nvPicPr>
        <p:blipFill>
          <a:blip r:embed="rId4" cstate="screen">
            <a:extLst>
              <a:ext uri="{BEBA8EAE-BF5A-486C-A8C5-ECC9F3942E4B}">
                <a14:imgProps xmlns:a14="http://schemas.microsoft.com/office/drawing/2010/main">
                  <a14:imgLayer r:embed="rId5">
                    <a14:imgEffect>
                      <a14:backgroundRemoval t="4085" b="90704" l="3207" r="91254">
                        <a14:foregroundMark x1="9038" y1="35352" x2="6706" y2="49718"/>
                        <a14:foregroundMark x1="33819" y1="7324" x2="61079" y2="7746"/>
                        <a14:foregroundMark x1="47376" y1="4225" x2="47376" y2="4225"/>
                        <a14:foregroundMark x1="91399" y1="50845" x2="91399" y2="50845"/>
                        <a14:foregroundMark x1="46064" y1="90845" x2="46064" y2="90845"/>
                        <a14:foregroundMark x1="3207" y1="45211" x2="3207" y2="45211"/>
                        <a14:backgroundMark x1="94461" y1="41972" x2="94461" y2="41972"/>
                        <a14:backgroundMark x1="94461" y1="52817" x2="94461" y2="52817"/>
                        <a14:backgroundMark x1="94461" y1="52676" x2="94461" y2="51408"/>
                      </a14:backgroundRemoval>
                    </a14:imgEffect>
                  </a14:imgLayer>
                </a14:imgProps>
              </a:ext>
              <a:ext uri="{28A0092B-C50C-407E-A947-70E740481C1C}">
                <a14:useLocalDpi xmlns:a14="http://schemas.microsoft.com/office/drawing/2010/main"/>
              </a:ext>
            </a:extLst>
          </a:blip>
          <a:stretch>
            <a:fillRect/>
          </a:stretch>
        </p:blipFill>
        <p:spPr>
          <a:xfrm>
            <a:off x="838200" y="2895600"/>
            <a:ext cx="3970455" cy="4109363"/>
          </a:xfrm>
          <a:prstGeom prst="rect">
            <a:avLst/>
          </a:prstGeom>
        </p:spPr>
      </p:pic>
      <p:pic>
        <p:nvPicPr>
          <p:cNvPr id="10" name="図 9"/>
          <p:cNvPicPr>
            <a:picLocks noChangeAspect="1"/>
          </p:cNvPicPr>
          <p:nvPr/>
        </p:nvPicPr>
        <p:blipFill>
          <a:blip r:embed="rId6">
            <a:extLst>
              <a:ext uri="{BEBA8EAE-BF5A-486C-A8C5-ECC9F3942E4B}">
                <a14:imgProps xmlns:a14="http://schemas.microsoft.com/office/drawing/2010/main">
                  <a14:imgLayer r:embed="rId7">
                    <a14:imgEffect>
                      <a14:backgroundRemoval t="3049" b="95732" l="5014" r="90808">
                        <a14:foregroundMark x1="9471" y1="34451" x2="8357" y2="47561"/>
                        <a14:foregroundMark x1="23955" y1="14329" x2="28552" y2="13262"/>
                        <a14:foregroundMark x1="37883" y1="8537" x2="44011" y2="8537"/>
                        <a14:foregroundMark x1="42897" y1="6555" x2="58914" y2="10213"/>
                        <a14:foregroundMark x1="42897" y1="3201" x2="45125" y2="3201"/>
                        <a14:foregroundMark x1="16017" y1="13720" x2="16017" y2="13720"/>
                        <a14:foregroundMark x1="18524" y1="16921" x2="18524" y2="16921"/>
                        <a14:foregroundMark x1="37604" y1="13110" x2="37604" y2="13110"/>
                        <a14:foregroundMark x1="52786" y1="14024" x2="52786" y2="14024"/>
                        <a14:foregroundMark x1="58914" y1="12805" x2="58914" y2="12805"/>
                        <a14:foregroundMark x1="63092" y1="15701" x2="63092" y2="15701"/>
                        <a14:foregroundMark x1="73120" y1="14024" x2="73120" y2="14024"/>
                        <a14:foregroundMark x1="83148" y1="12652" x2="83148" y2="12652"/>
                        <a14:foregroundMark x1="90947" y1="47713" x2="90947" y2="47713"/>
                        <a14:foregroundMark x1="47075" y1="92378" x2="47075" y2="92378"/>
                        <a14:foregroundMark x1="50418" y1="95884" x2="50418" y2="95884"/>
                        <a14:foregroundMark x1="5014" y1="50457" x2="5014" y2="50457"/>
                        <a14:foregroundMark x1="16713" y1="11128" x2="16713" y2="11128"/>
                        <a14:foregroundMark x1="16156" y1="9756" x2="16156" y2="9756"/>
                        <a14:foregroundMark x1="81198" y1="10061" x2="81198" y2="10061"/>
                        <a14:foregroundMark x1="81894" y1="17530" x2="81894" y2="17530"/>
                        <a14:foregroundMark x1="81476" y1="9756" x2="81476" y2="9756"/>
                        <a14:foregroundMark x1="72563" y1="8994" x2="72563" y2="8994"/>
                      </a14:backgroundRemoval>
                    </a14:imgEffect>
                  </a14:imgLayer>
                </a14:imgProps>
              </a:ext>
              <a:ext uri="{28A0092B-C50C-407E-A947-70E740481C1C}">
                <a14:useLocalDpi xmlns:a14="http://schemas.microsoft.com/office/drawing/2010/main" val="0"/>
              </a:ext>
            </a:extLst>
          </a:blip>
          <a:stretch>
            <a:fillRect/>
          </a:stretch>
        </p:blipFill>
        <p:spPr>
          <a:xfrm>
            <a:off x="2819400" y="1039005"/>
            <a:ext cx="3940242" cy="3600000"/>
          </a:xfrm>
          <a:prstGeom prst="rect">
            <a:avLst/>
          </a:prstGeom>
        </p:spPr>
      </p:pic>
      <p:pic>
        <p:nvPicPr>
          <p:cNvPr id="16" name="図 15"/>
          <p:cNvPicPr>
            <a:picLocks noChangeAspect="1"/>
          </p:cNvPicPr>
          <p:nvPr/>
        </p:nvPicPr>
        <p:blipFill>
          <a:blip r:embed="rId8">
            <a:extLst>
              <a:ext uri="{BEBA8EAE-BF5A-486C-A8C5-ECC9F3942E4B}">
                <a14:imgProps xmlns:a14="http://schemas.microsoft.com/office/drawing/2010/main">
                  <a14:imgLayer r:embed="rId9">
                    <a14:imgEffect>
                      <a14:backgroundRemoval t="9596" b="89899" l="728" r="93447">
                        <a14:foregroundMark x1="20874" y1="50000" x2="29369" y2="71212"/>
                        <a14:foregroundMark x1="29369" y1="71212" x2="36165" y2="74747"/>
                        <a14:foregroundMark x1="44903" y1="59596" x2="55097" y2="69192"/>
                        <a14:foregroundMark x1="4854" y1="18182" x2="4854" y2="18182"/>
                        <a14:foregroundMark x1="68689" y1="17677" x2="68689" y2="17677"/>
                        <a14:foregroundMark x1="93689" y1="23232" x2="93689" y2="23232"/>
                        <a14:foregroundMark x1="74757" y1="90404" x2="81068" y2="88889"/>
                        <a14:foregroundMark x1="61893" y1="89899" x2="66262" y2="89899"/>
                        <a14:foregroundMark x1="728" y1="15152" x2="1456" y2="17172"/>
                      </a14:backgroundRemoval>
                    </a14:imgEffect>
                  </a14:imgLayer>
                </a14:imgProps>
              </a:ext>
              <a:ext uri="{28A0092B-C50C-407E-A947-70E740481C1C}">
                <a14:useLocalDpi xmlns:a14="http://schemas.microsoft.com/office/drawing/2010/main" val="0"/>
              </a:ext>
            </a:extLst>
          </a:blip>
          <a:stretch>
            <a:fillRect/>
          </a:stretch>
        </p:blipFill>
        <p:spPr>
          <a:xfrm>
            <a:off x="3521899" y="3642367"/>
            <a:ext cx="2092945" cy="1005833"/>
          </a:xfrm>
          <a:prstGeom prst="rect">
            <a:avLst/>
          </a:prstGeom>
        </p:spPr>
      </p:pic>
      <p:sp>
        <p:nvSpPr>
          <p:cNvPr id="2" name="TextBox 5"/>
          <p:cNvSpPr txBox="1"/>
          <p:nvPr/>
        </p:nvSpPr>
        <p:spPr>
          <a:xfrm>
            <a:off x="1259205" y="502285"/>
            <a:ext cx="6963410" cy="584775"/>
          </a:xfrm>
          <a:prstGeom prst="rect">
            <a:avLst/>
          </a:prstGeom>
          <a:solidFill>
            <a:schemeClr val="bg1"/>
          </a:solidFill>
        </p:spPr>
        <p:txBody>
          <a:bodyPr wrap="square" lIns="0" tIns="0" rIns="0" bIns="0" rtlCol="0" anchor="t">
            <a:spAutoFit/>
          </a:bodyPr>
          <a:lstStyle/>
          <a:p>
            <a:pPr algn="just"/>
            <a:r>
              <a:rPr lang="ja-JP" altLang="en-US" sz="38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支援についての基本的な考え方</a:t>
            </a:r>
          </a:p>
        </p:txBody>
      </p:sp>
      <p:grpSp>
        <p:nvGrpSpPr>
          <p:cNvPr id="18" name="グループ化 17"/>
          <p:cNvGrpSpPr/>
          <p:nvPr/>
        </p:nvGrpSpPr>
        <p:grpSpPr>
          <a:xfrm>
            <a:off x="7955280" y="444500"/>
            <a:ext cx="1250394" cy="676910"/>
            <a:chOff x="12864" y="8134"/>
            <a:chExt cx="1685" cy="1066"/>
          </a:xfrm>
        </p:grpSpPr>
        <p:pic>
          <p:nvPicPr>
            <p:cNvPr id="19" name="図形 18"/>
            <p:cNvPicPr>
              <a:picLocks noChangeAspect="1"/>
            </p:cNvPicPr>
            <p:nvPr/>
          </p:nvPicPr>
          <p:blipFill>
            <a:blip r:embed="rId10"/>
            <a:stretch>
              <a:fillRect/>
            </a:stretch>
          </p:blipFill>
          <p:spPr>
            <a:xfrm>
              <a:off x="12864" y="8134"/>
              <a:ext cx="1536" cy="1031"/>
            </a:xfrm>
            <a:prstGeom prst="rect">
              <a:avLst/>
            </a:prstGeom>
          </p:spPr>
        </p:pic>
        <p:sp>
          <p:nvSpPr>
            <p:cNvPr id="20" name="テキストボックス 19"/>
            <p:cNvSpPr txBox="1"/>
            <p:nvPr/>
          </p:nvSpPr>
          <p:spPr>
            <a:xfrm>
              <a:off x="13175" y="8279"/>
              <a:ext cx="1374" cy="921"/>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P.2-3</a:t>
              </a:r>
            </a:p>
          </p:txBody>
        </p:sp>
      </p:grpSp>
      <p:graphicFrame>
        <p:nvGraphicFramePr>
          <p:cNvPr id="13" name="コンテンツ プレースホルダー 3">
            <a:extLst>
              <a:ext uri="{FF2B5EF4-FFF2-40B4-BE49-F238E27FC236}">
                <a16:creationId xmlns:a16="http://schemas.microsoft.com/office/drawing/2014/main" id="{B63BC1DA-1932-4550-A5C0-B27034F19CED}"/>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3"/>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0" name="グループ化 19">
            <a:extLst>
              <a:ext uri="{FF2B5EF4-FFF2-40B4-BE49-F238E27FC236}">
                <a16:creationId xmlns:a16="http://schemas.microsoft.com/office/drawing/2014/main" id="{D5C6F2C5-4BF5-4DAF-B3A5-D885483737A8}"/>
              </a:ext>
            </a:extLst>
          </p:cNvPr>
          <p:cNvGrpSpPr/>
          <p:nvPr/>
        </p:nvGrpSpPr>
        <p:grpSpPr>
          <a:xfrm>
            <a:off x="304800" y="3369901"/>
            <a:ext cx="1828800" cy="2040299"/>
            <a:chOff x="497980" y="3396175"/>
            <a:chExt cx="1828800" cy="2040299"/>
          </a:xfrm>
        </p:grpSpPr>
        <p:sp>
          <p:nvSpPr>
            <p:cNvPr id="16" name="テキスト ボックス 15">
              <a:extLst>
                <a:ext uri="{FF2B5EF4-FFF2-40B4-BE49-F238E27FC236}">
                  <a16:creationId xmlns:a16="http://schemas.microsoft.com/office/drawing/2014/main" id="{9C88BB99-2989-4953-BDE5-27ECFAF2FB54}"/>
                </a:ext>
              </a:extLst>
            </p:cNvPr>
            <p:cNvSpPr txBox="1"/>
            <p:nvPr/>
          </p:nvSpPr>
          <p:spPr>
            <a:xfrm>
              <a:off x="497980" y="5067142"/>
              <a:ext cx="18288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困り感・悩み</a:t>
              </a:r>
            </a:p>
          </p:txBody>
        </p:sp>
        <p:pic>
          <p:nvPicPr>
            <p:cNvPr id="8" name="図 7">
              <a:extLst>
                <a:ext uri="{FF2B5EF4-FFF2-40B4-BE49-F238E27FC236}">
                  <a16:creationId xmlns:a16="http://schemas.microsoft.com/office/drawing/2014/main" id="{C87038BB-A9D9-40E1-9AE2-219E17D3C9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231" y="3396175"/>
              <a:ext cx="898559" cy="1662334"/>
            </a:xfrm>
            <a:prstGeom prst="rect">
              <a:avLst/>
            </a:prstGeom>
          </p:spPr>
        </p:pic>
      </p:grpSp>
      <p:grpSp>
        <p:nvGrpSpPr>
          <p:cNvPr id="19" name="グループ化 18">
            <a:extLst>
              <a:ext uri="{FF2B5EF4-FFF2-40B4-BE49-F238E27FC236}">
                <a16:creationId xmlns:a16="http://schemas.microsoft.com/office/drawing/2014/main" id="{91BC9D1D-45A2-4651-BE57-1A7F5FB8358F}"/>
              </a:ext>
            </a:extLst>
          </p:cNvPr>
          <p:cNvGrpSpPr/>
          <p:nvPr/>
        </p:nvGrpSpPr>
        <p:grpSpPr>
          <a:xfrm>
            <a:off x="4991664" y="1843302"/>
            <a:ext cx="3352800" cy="1357098"/>
            <a:chOff x="1410264" y="1733748"/>
            <a:chExt cx="3158107" cy="1357098"/>
          </a:xfrm>
        </p:grpSpPr>
        <p:pic>
          <p:nvPicPr>
            <p:cNvPr id="14" name="図 13">
              <a:extLst>
                <a:ext uri="{FF2B5EF4-FFF2-40B4-BE49-F238E27FC236}">
                  <a16:creationId xmlns:a16="http://schemas.microsoft.com/office/drawing/2014/main" id="{47B90179-764A-473C-881D-3AF4EF170FFE}"/>
                </a:ext>
              </a:extLst>
            </p:cNvPr>
            <p:cNvPicPr>
              <a:picLocks noChangeAspect="1"/>
            </p:cNvPicPr>
            <p:nvPr/>
          </p:nvPicPr>
          <p:blipFill>
            <a:blip r:embed="rId5"/>
            <a:stretch>
              <a:fillRect/>
            </a:stretch>
          </p:blipFill>
          <p:spPr>
            <a:xfrm>
              <a:off x="1410264" y="1733748"/>
              <a:ext cx="3158107" cy="1357098"/>
            </a:xfrm>
            <a:prstGeom prst="rect">
              <a:avLst/>
            </a:prstGeom>
          </p:spPr>
        </p:pic>
        <p:sp>
          <p:nvSpPr>
            <p:cNvPr id="17" name="テキスト ボックス 16">
              <a:extLst>
                <a:ext uri="{FF2B5EF4-FFF2-40B4-BE49-F238E27FC236}">
                  <a16:creationId xmlns:a16="http://schemas.microsoft.com/office/drawing/2014/main" id="{DF061E50-629D-4269-BB94-99A8F9C15438}"/>
                </a:ext>
              </a:extLst>
            </p:cNvPr>
            <p:cNvSpPr txBox="1"/>
            <p:nvPr/>
          </p:nvSpPr>
          <p:spPr>
            <a:xfrm>
              <a:off x="1581103" y="1960513"/>
              <a:ext cx="2851414"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「困り感を伝えてみよう」</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と自己決定し</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4175BA0E-4EE3-40B7-B0E9-5671C0250948}"/>
              </a:ext>
            </a:extLst>
          </p:cNvPr>
          <p:cNvGrpSpPr/>
          <p:nvPr/>
        </p:nvGrpSpPr>
        <p:grpSpPr>
          <a:xfrm>
            <a:off x="3810000" y="3402726"/>
            <a:ext cx="2133600" cy="2007474"/>
            <a:chOff x="3810000" y="3429000"/>
            <a:chExt cx="2133600" cy="2007474"/>
          </a:xfrm>
        </p:grpSpPr>
        <p:pic>
          <p:nvPicPr>
            <p:cNvPr id="10" name="図 9">
              <a:extLst>
                <a:ext uri="{FF2B5EF4-FFF2-40B4-BE49-F238E27FC236}">
                  <a16:creationId xmlns:a16="http://schemas.microsoft.com/office/drawing/2014/main" id="{00BEBD20-17B1-4B7F-9FBC-41F950ACA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26267" y="3429000"/>
              <a:ext cx="836235" cy="1662335"/>
            </a:xfrm>
            <a:prstGeom prst="rect">
              <a:avLst/>
            </a:prstGeom>
          </p:spPr>
        </p:pic>
        <p:sp>
          <p:nvSpPr>
            <p:cNvPr id="23" name="テキスト ボックス 22">
              <a:extLst>
                <a:ext uri="{FF2B5EF4-FFF2-40B4-BE49-F238E27FC236}">
                  <a16:creationId xmlns:a16="http://schemas.microsoft.com/office/drawing/2014/main" id="{354519A6-82F7-4185-90A2-761BBA5A2632}"/>
                </a:ext>
              </a:extLst>
            </p:cNvPr>
            <p:cNvSpPr txBox="1"/>
            <p:nvPr/>
          </p:nvSpPr>
          <p:spPr>
            <a:xfrm>
              <a:off x="3810000" y="5067142"/>
              <a:ext cx="2133600"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思いの違いを許容</a:t>
              </a:r>
            </a:p>
          </p:txBody>
        </p:sp>
      </p:grpSp>
      <p:grpSp>
        <p:nvGrpSpPr>
          <p:cNvPr id="25" name="グループ化 24">
            <a:extLst>
              <a:ext uri="{FF2B5EF4-FFF2-40B4-BE49-F238E27FC236}">
                <a16:creationId xmlns:a16="http://schemas.microsoft.com/office/drawing/2014/main" id="{AC7C8A91-C7B5-4042-886F-319C45C3990C}"/>
              </a:ext>
            </a:extLst>
          </p:cNvPr>
          <p:cNvGrpSpPr/>
          <p:nvPr/>
        </p:nvGrpSpPr>
        <p:grpSpPr>
          <a:xfrm>
            <a:off x="7772400" y="3369576"/>
            <a:ext cx="1125682" cy="2040624"/>
            <a:chOff x="7772400" y="3404806"/>
            <a:chExt cx="1125682" cy="2040624"/>
          </a:xfrm>
        </p:grpSpPr>
        <p:pic>
          <p:nvPicPr>
            <p:cNvPr id="9" name="図 8">
              <a:extLst>
                <a:ext uri="{FF2B5EF4-FFF2-40B4-BE49-F238E27FC236}">
                  <a16:creationId xmlns:a16="http://schemas.microsoft.com/office/drawing/2014/main" id="{5B884BAB-BD91-4143-BB3A-3DF3249F24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75894" y="3404806"/>
              <a:ext cx="1032137" cy="1662336"/>
            </a:xfrm>
            <a:prstGeom prst="rect">
              <a:avLst/>
            </a:prstGeom>
          </p:spPr>
        </p:pic>
        <p:sp>
          <p:nvSpPr>
            <p:cNvPr id="24" name="テキスト ボックス 23">
              <a:extLst>
                <a:ext uri="{FF2B5EF4-FFF2-40B4-BE49-F238E27FC236}">
                  <a16:creationId xmlns:a16="http://schemas.microsoft.com/office/drawing/2014/main" id="{25A25EC6-6CD4-4B2C-9F74-8A0329A1D154}"/>
                </a:ext>
              </a:extLst>
            </p:cNvPr>
            <p:cNvSpPr txBox="1"/>
            <p:nvPr/>
          </p:nvSpPr>
          <p:spPr>
            <a:xfrm>
              <a:off x="7772400" y="5076098"/>
              <a:ext cx="1125682"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安心感</a:t>
              </a:r>
            </a:p>
          </p:txBody>
        </p:sp>
      </p:grpSp>
      <p:pic>
        <p:nvPicPr>
          <p:cNvPr id="26" name="図 25">
            <a:extLst>
              <a:ext uri="{FF2B5EF4-FFF2-40B4-BE49-F238E27FC236}">
                <a16:creationId xmlns:a16="http://schemas.microsoft.com/office/drawing/2014/main" id="{5E01AC87-1425-4926-8E67-601F99BEE19C}"/>
              </a:ext>
            </a:extLst>
          </p:cNvPr>
          <p:cNvPicPr>
            <a:picLocks noChangeAspect="1"/>
          </p:cNvPicPr>
          <p:nvPr/>
        </p:nvPicPr>
        <p:blipFill>
          <a:blip r:embed="rId8"/>
          <a:stretch>
            <a:fillRect/>
          </a:stretch>
        </p:blipFill>
        <p:spPr>
          <a:xfrm>
            <a:off x="5678769" y="3766850"/>
            <a:ext cx="1828801" cy="881350"/>
          </a:xfrm>
          <a:prstGeom prst="rect">
            <a:avLst/>
          </a:prstGeom>
        </p:spPr>
      </p:pic>
      <p:pic>
        <p:nvPicPr>
          <p:cNvPr id="29" name="図 28">
            <a:extLst>
              <a:ext uri="{FF2B5EF4-FFF2-40B4-BE49-F238E27FC236}">
                <a16:creationId xmlns:a16="http://schemas.microsoft.com/office/drawing/2014/main" id="{168DCBB9-A7BA-424A-B12B-1982E08CF432}"/>
              </a:ext>
            </a:extLst>
          </p:cNvPr>
          <p:cNvPicPr>
            <a:picLocks noChangeAspect="1"/>
          </p:cNvPicPr>
          <p:nvPr/>
        </p:nvPicPr>
        <p:blipFill>
          <a:blip r:embed="rId9"/>
          <a:stretch>
            <a:fillRect/>
          </a:stretch>
        </p:blipFill>
        <p:spPr>
          <a:xfrm>
            <a:off x="2021846" y="3733800"/>
            <a:ext cx="1784196" cy="881350"/>
          </a:xfrm>
          <a:prstGeom prst="rect">
            <a:avLst/>
          </a:prstGeom>
        </p:spPr>
      </p:pic>
      <p:grpSp>
        <p:nvGrpSpPr>
          <p:cNvPr id="31" name="グループ化 30">
            <a:extLst>
              <a:ext uri="{FF2B5EF4-FFF2-40B4-BE49-F238E27FC236}">
                <a16:creationId xmlns:a16="http://schemas.microsoft.com/office/drawing/2014/main" id="{A7D6FB9E-1F47-4844-A3BB-F607838F3FF9}"/>
              </a:ext>
            </a:extLst>
          </p:cNvPr>
          <p:cNvGrpSpPr/>
          <p:nvPr/>
        </p:nvGrpSpPr>
        <p:grpSpPr>
          <a:xfrm>
            <a:off x="1371600" y="1843302"/>
            <a:ext cx="3352800" cy="1357098"/>
            <a:chOff x="1295400" y="1733748"/>
            <a:chExt cx="3352800" cy="1357098"/>
          </a:xfrm>
        </p:grpSpPr>
        <p:pic>
          <p:nvPicPr>
            <p:cNvPr id="33" name="図 32">
              <a:extLst>
                <a:ext uri="{FF2B5EF4-FFF2-40B4-BE49-F238E27FC236}">
                  <a16:creationId xmlns:a16="http://schemas.microsoft.com/office/drawing/2014/main" id="{3C1BCA86-BA34-4E56-B025-3C0FCC57DA63}"/>
                </a:ext>
              </a:extLst>
            </p:cNvPr>
            <p:cNvPicPr>
              <a:picLocks noChangeAspect="1"/>
            </p:cNvPicPr>
            <p:nvPr/>
          </p:nvPicPr>
          <p:blipFill>
            <a:blip r:embed="rId5"/>
            <a:stretch>
              <a:fillRect/>
            </a:stretch>
          </p:blipFill>
          <p:spPr>
            <a:xfrm>
              <a:off x="1295400" y="1733748"/>
              <a:ext cx="3352800" cy="1357098"/>
            </a:xfrm>
            <a:prstGeom prst="rect">
              <a:avLst/>
            </a:prstGeom>
          </p:spPr>
        </p:pic>
        <p:sp>
          <p:nvSpPr>
            <p:cNvPr id="34" name="テキスト ボックス 33">
              <a:extLst>
                <a:ext uri="{FF2B5EF4-FFF2-40B4-BE49-F238E27FC236}">
                  <a16:creationId xmlns:a16="http://schemas.microsoft.com/office/drawing/2014/main" id="{D69D15E3-3A70-4DD1-BA36-811464204B1A}"/>
                </a:ext>
              </a:extLst>
            </p:cNvPr>
            <p:cNvSpPr txBox="1"/>
            <p:nvPr/>
          </p:nvSpPr>
          <p:spPr>
            <a:xfrm>
              <a:off x="1524000" y="1976297"/>
              <a:ext cx="2971800"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思いを受け止め</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感情表現の</a:t>
              </a:r>
              <a:r>
                <a:rPr kumimoji="1" lang="en-US" altLang="ja-JP" dirty="0">
                  <a:latin typeface="BIZ UDPゴシック" panose="020B0400000000000000" pitchFamily="50" charset="-128"/>
                  <a:ea typeface="BIZ UDPゴシック" panose="020B0400000000000000" pitchFamily="50" charset="-128"/>
                </a:rPr>
                <a:t>SST</a:t>
              </a:r>
              <a:r>
                <a:rPr kumimoji="1" lang="ja-JP" altLang="en-US" dirty="0">
                  <a:latin typeface="BIZ UDPゴシック" panose="020B0400000000000000" pitchFamily="50" charset="-128"/>
                  <a:ea typeface="BIZ UDPゴシック" panose="020B0400000000000000" pitchFamily="50" charset="-128"/>
                </a:rPr>
                <a:t>を行うと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 name="図 1">
            <a:extLst>
              <a:ext uri="{FF2B5EF4-FFF2-40B4-BE49-F238E27FC236}">
                <a16:creationId xmlns:a16="http://schemas.microsoft.com/office/drawing/2014/main" id="{1933FD91-F468-4FB4-9295-F92A0AD36F82}"/>
              </a:ext>
            </a:extLst>
          </p:cNvPr>
          <p:cNvPicPr>
            <a:picLocks noChangeAspect="1"/>
          </p:cNvPicPr>
          <p:nvPr/>
        </p:nvPicPr>
        <p:blipFill>
          <a:blip r:embed="rId10"/>
          <a:stretch>
            <a:fillRect/>
          </a:stretch>
        </p:blipFill>
        <p:spPr>
          <a:xfrm>
            <a:off x="335969" y="1028578"/>
            <a:ext cx="3086531" cy="876422"/>
          </a:xfrm>
          <a:prstGeom prst="rect">
            <a:avLst/>
          </a:prstGeom>
        </p:spPr>
      </p:pic>
      <p:grpSp>
        <p:nvGrpSpPr>
          <p:cNvPr id="7" name="グループ化 6">
            <a:extLst>
              <a:ext uri="{FF2B5EF4-FFF2-40B4-BE49-F238E27FC236}">
                <a16:creationId xmlns:a16="http://schemas.microsoft.com/office/drawing/2014/main" id="{685864B1-E362-4F1A-BCBE-5DDED6F2999B}"/>
              </a:ext>
            </a:extLst>
          </p:cNvPr>
          <p:cNvGrpSpPr/>
          <p:nvPr/>
        </p:nvGrpSpPr>
        <p:grpSpPr>
          <a:xfrm>
            <a:off x="1752600" y="5598462"/>
            <a:ext cx="5461645" cy="1108996"/>
            <a:chOff x="948681" y="5862217"/>
            <a:chExt cx="5132090" cy="763857"/>
          </a:xfrm>
        </p:grpSpPr>
        <p:sp>
          <p:nvSpPr>
            <p:cNvPr id="3" name="テキスト ボックス 2">
              <a:extLst>
                <a:ext uri="{FF2B5EF4-FFF2-40B4-BE49-F238E27FC236}">
                  <a16:creationId xmlns:a16="http://schemas.microsoft.com/office/drawing/2014/main" id="{78D422F2-EE9F-462F-B946-64DF21066EA3}"/>
                </a:ext>
              </a:extLst>
            </p:cNvPr>
            <p:cNvSpPr txBox="1"/>
            <p:nvPr/>
          </p:nvSpPr>
          <p:spPr>
            <a:xfrm>
              <a:off x="1161663" y="5906869"/>
              <a:ext cx="4799164" cy="646331"/>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自分の気持ちを言語化できるようになった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安心感から学校への登校日数が増えた</a:t>
              </a:r>
            </a:p>
          </p:txBody>
        </p:sp>
        <p:sp>
          <p:nvSpPr>
            <p:cNvPr id="4" name="四角形: 角を丸くする 3">
              <a:extLst>
                <a:ext uri="{FF2B5EF4-FFF2-40B4-BE49-F238E27FC236}">
                  <a16:creationId xmlns:a16="http://schemas.microsoft.com/office/drawing/2014/main" id="{8078F8C8-89F9-4052-8927-6A42A57F37A6}"/>
                </a:ext>
              </a:extLst>
            </p:cNvPr>
            <p:cNvSpPr/>
            <p:nvPr/>
          </p:nvSpPr>
          <p:spPr>
            <a:xfrm>
              <a:off x="948681" y="5862217"/>
              <a:ext cx="5132090" cy="763857"/>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aphicFrame>
        <p:nvGraphicFramePr>
          <p:cNvPr id="32" name="コンテンツ プレースホルダー 3">
            <a:extLst>
              <a:ext uri="{FF2B5EF4-FFF2-40B4-BE49-F238E27FC236}">
                <a16:creationId xmlns:a16="http://schemas.microsoft.com/office/drawing/2014/main" id="{F3DCEEEE-A34A-42F8-BEEC-AD5CB025FF63}"/>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50" fill="hold"/>
                                        <p:tgtEl>
                                          <p:spTgt spid="7"/>
                                        </p:tgtEl>
                                        <p:attrNameLst>
                                          <p:attrName>ppt_x</p:attrName>
                                        </p:attrNameLst>
                                      </p:cBhvr>
                                      <p:tavLst>
                                        <p:tav tm="0">
                                          <p:val>
                                            <p:strVal val="#ppt_x"/>
                                          </p:val>
                                        </p:tav>
                                        <p:tav tm="100000">
                                          <p:val>
                                            <p:strVal val="#ppt_x"/>
                                          </p:val>
                                        </p:tav>
                                      </p:tavLst>
                                    </p:anim>
                                    <p:anim calcmode="lin" valueType="num">
                                      <p:cBhvr additive="base">
                                        <p:cTn id="43"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8712" y="502301"/>
            <a:ext cx="8479319" cy="538609"/>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3"/>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9" name="グループ化 18">
            <a:extLst>
              <a:ext uri="{FF2B5EF4-FFF2-40B4-BE49-F238E27FC236}">
                <a16:creationId xmlns:a16="http://schemas.microsoft.com/office/drawing/2014/main" id="{91BC9D1D-45A2-4651-BE57-1A7F5FB8358F}"/>
              </a:ext>
            </a:extLst>
          </p:cNvPr>
          <p:cNvGrpSpPr/>
          <p:nvPr/>
        </p:nvGrpSpPr>
        <p:grpSpPr>
          <a:xfrm>
            <a:off x="4876800" y="1905000"/>
            <a:ext cx="3158107" cy="1357098"/>
            <a:chOff x="1410264" y="1733748"/>
            <a:chExt cx="3158107" cy="1357098"/>
          </a:xfrm>
        </p:grpSpPr>
        <p:pic>
          <p:nvPicPr>
            <p:cNvPr id="14" name="図 13">
              <a:extLst>
                <a:ext uri="{FF2B5EF4-FFF2-40B4-BE49-F238E27FC236}">
                  <a16:creationId xmlns:a16="http://schemas.microsoft.com/office/drawing/2014/main" id="{47B90179-764A-473C-881D-3AF4EF170FFE}"/>
                </a:ext>
              </a:extLst>
            </p:cNvPr>
            <p:cNvPicPr>
              <a:picLocks noChangeAspect="1"/>
            </p:cNvPicPr>
            <p:nvPr/>
          </p:nvPicPr>
          <p:blipFill>
            <a:blip r:embed="rId4"/>
            <a:stretch>
              <a:fillRect/>
            </a:stretch>
          </p:blipFill>
          <p:spPr>
            <a:xfrm>
              <a:off x="1410264" y="1733748"/>
              <a:ext cx="3158107" cy="1357098"/>
            </a:xfrm>
            <a:prstGeom prst="rect">
              <a:avLst/>
            </a:prstGeom>
          </p:spPr>
        </p:pic>
        <p:sp>
          <p:nvSpPr>
            <p:cNvPr id="17" name="テキスト ボックス 16">
              <a:extLst>
                <a:ext uri="{FF2B5EF4-FFF2-40B4-BE49-F238E27FC236}">
                  <a16:creationId xmlns:a16="http://schemas.microsoft.com/office/drawing/2014/main" id="{DF061E50-629D-4269-BB94-99A8F9C15438}"/>
                </a:ext>
              </a:extLst>
            </p:cNvPr>
            <p:cNvSpPr txBox="1"/>
            <p:nvPr/>
          </p:nvSpPr>
          <p:spPr>
            <a:xfrm>
              <a:off x="1581102" y="1960513"/>
              <a:ext cx="2799481"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自分で計画した活動が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できるようになり</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A7D6FB9E-1F47-4844-A3BB-F607838F3FF9}"/>
              </a:ext>
            </a:extLst>
          </p:cNvPr>
          <p:cNvGrpSpPr/>
          <p:nvPr/>
        </p:nvGrpSpPr>
        <p:grpSpPr>
          <a:xfrm>
            <a:off x="1295400" y="1905000"/>
            <a:ext cx="3158107" cy="1357098"/>
            <a:chOff x="1410264" y="1733748"/>
            <a:chExt cx="3158107" cy="1357098"/>
          </a:xfrm>
        </p:grpSpPr>
        <p:pic>
          <p:nvPicPr>
            <p:cNvPr id="33" name="図 32">
              <a:extLst>
                <a:ext uri="{FF2B5EF4-FFF2-40B4-BE49-F238E27FC236}">
                  <a16:creationId xmlns:a16="http://schemas.microsoft.com/office/drawing/2014/main" id="{3C1BCA86-BA34-4E56-B025-3C0FCC57DA63}"/>
                </a:ext>
              </a:extLst>
            </p:cNvPr>
            <p:cNvPicPr>
              <a:picLocks noChangeAspect="1"/>
            </p:cNvPicPr>
            <p:nvPr/>
          </p:nvPicPr>
          <p:blipFill>
            <a:blip r:embed="rId4"/>
            <a:stretch>
              <a:fillRect/>
            </a:stretch>
          </p:blipFill>
          <p:spPr>
            <a:xfrm>
              <a:off x="1410264" y="1733748"/>
              <a:ext cx="3158107" cy="1357098"/>
            </a:xfrm>
            <a:prstGeom prst="rect">
              <a:avLst/>
            </a:prstGeom>
          </p:spPr>
        </p:pic>
        <p:sp>
          <p:nvSpPr>
            <p:cNvPr id="34" name="テキスト ボックス 33">
              <a:extLst>
                <a:ext uri="{FF2B5EF4-FFF2-40B4-BE49-F238E27FC236}">
                  <a16:creationId xmlns:a16="http://schemas.microsoft.com/office/drawing/2014/main" id="{D69D15E3-3A70-4DD1-BA36-811464204B1A}"/>
                </a:ext>
              </a:extLst>
            </p:cNvPr>
            <p:cNvSpPr txBox="1"/>
            <p:nvPr/>
          </p:nvSpPr>
          <p:spPr>
            <a:xfrm>
              <a:off x="1638864" y="1976297"/>
              <a:ext cx="2819400"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児童の興味に応じた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空間づくりを行うと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6" name="図 25">
            <a:extLst>
              <a:ext uri="{FF2B5EF4-FFF2-40B4-BE49-F238E27FC236}">
                <a16:creationId xmlns:a16="http://schemas.microsoft.com/office/drawing/2014/main" id="{5E01AC87-1425-4926-8E67-601F99BEE19C}"/>
              </a:ext>
            </a:extLst>
          </p:cNvPr>
          <p:cNvPicPr>
            <a:picLocks noChangeAspect="1"/>
          </p:cNvPicPr>
          <p:nvPr/>
        </p:nvPicPr>
        <p:blipFill>
          <a:blip r:embed="rId5"/>
          <a:stretch>
            <a:fillRect/>
          </a:stretch>
        </p:blipFill>
        <p:spPr>
          <a:xfrm>
            <a:off x="5257800" y="3962400"/>
            <a:ext cx="1828801" cy="881350"/>
          </a:xfrm>
          <a:prstGeom prst="rect">
            <a:avLst/>
          </a:prstGeom>
        </p:spPr>
      </p:pic>
      <p:pic>
        <p:nvPicPr>
          <p:cNvPr id="29" name="図 28">
            <a:extLst>
              <a:ext uri="{FF2B5EF4-FFF2-40B4-BE49-F238E27FC236}">
                <a16:creationId xmlns:a16="http://schemas.microsoft.com/office/drawing/2014/main" id="{168DCBB9-A7BA-424A-B12B-1982E08CF432}"/>
              </a:ext>
            </a:extLst>
          </p:cNvPr>
          <p:cNvPicPr>
            <a:picLocks noChangeAspect="1"/>
          </p:cNvPicPr>
          <p:nvPr/>
        </p:nvPicPr>
        <p:blipFill>
          <a:blip r:embed="rId6"/>
          <a:stretch>
            <a:fillRect/>
          </a:stretch>
        </p:blipFill>
        <p:spPr>
          <a:xfrm>
            <a:off x="1905000" y="3962400"/>
            <a:ext cx="1784196" cy="881350"/>
          </a:xfrm>
          <a:prstGeom prst="rect">
            <a:avLst/>
          </a:prstGeom>
        </p:spPr>
      </p:pic>
      <p:grpSp>
        <p:nvGrpSpPr>
          <p:cNvPr id="30" name="グループ化 29">
            <a:extLst>
              <a:ext uri="{FF2B5EF4-FFF2-40B4-BE49-F238E27FC236}">
                <a16:creationId xmlns:a16="http://schemas.microsoft.com/office/drawing/2014/main" id="{4734DBAB-3532-4683-A709-037F44FF49EC}"/>
              </a:ext>
            </a:extLst>
          </p:cNvPr>
          <p:cNvGrpSpPr/>
          <p:nvPr/>
        </p:nvGrpSpPr>
        <p:grpSpPr>
          <a:xfrm>
            <a:off x="304800" y="3429000"/>
            <a:ext cx="1611579" cy="2223968"/>
            <a:chOff x="457200" y="3338632"/>
            <a:chExt cx="1611579" cy="2223968"/>
          </a:xfrm>
        </p:grpSpPr>
        <p:pic>
          <p:nvPicPr>
            <p:cNvPr id="4" name="図 3">
              <a:extLst>
                <a:ext uri="{FF2B5EF4-FFF2-40B4-BE49-F238E27FC236}">
                  <a16:creationId xmlns:a16="http://schemas.microsoft.com/office/drawing/2014/main" id="{AB867030-5779-4245-A153-816876B601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8845" y="3338632"/>
              <a:ext cx="823312" cy="1919168"/>
            </a:xfrm>
            <a:prstGeom prst="rect">
              <a:avLst/>
            </a:prstGeom>
          </p:spPr>
        </p:pic>
        <p:sp>
          <p:nvSpPr>
            <p:cNvPr id="35" name="テキスト ボックス 34">
              <a:extLst>
                <a:ext uri="{FF2B5EF4-FFF2-40B4-BE49-F238E27FC236}">
                  <a16:creationId xmlns:a16="http://schemas.microsoft.com/office/drawing/2014/main" id="{F7478404-0A00-4244-8887-6AD1F34F5734}"/>
                </a:ext>
              </a:extLst>
            </p:cNvPr>
            <p:cNvSpPr txBox="1"/>
            <p:nvPr/>
          </p:nvSpPr>
          <p:spPr>
            <a:xfrm>
              <a:off x="457200" y="5193268"/>
              <a:ext cx="1611579"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登校しづらさ</a:t>
              </a:r>
            </a:p>
          </p:txBody>
        </p:sp>
      </p:grpSp>
      <p:grpSp>
        <p:nvGrpSpPr>
          <p:cNvPr id="32" name="グループ化 31">
            <a:extLst>
              <a:ext uri="{FF2B5EF4-FFF2-40B4-BE49-F238E27FC236}">
                <a16:creationId xmlns:a16="http://schemas.microsoft.com/office/drawing/2014/main" id="{C0CD668C-C868-4FDD-A285-3B06AF6AC131}"/>
              </a:ext>
            </a:extLst>
          </p:cNvPr>
          <p:cNvGrpSpPr/>
          <p:nvPr/>
        </p:nvGrpSpPr>
        <p:grpSpPr>
          <a:xfrm>
            <a:off x="3581400" y="3429000"/>
            <a:ext cx="2112896" cy="2202336"/>
            <a:chOff x="3581400" y="3356526"/>
            <a:chExt cx="2112896" cy="2202336"/>
          </a:xfrm>
        </p:grpSpPr>
        <p:pic>
          <p:nvPicPr>
            <p:cNvPr id="27" name="図 26">
              <a:extLst>
                <a:ext uri="{FF2B5EF4-FFF2-40B4-BE49-F238E27FC236}">
                  <a16:creationId xmlns:a16="http://schemas.microsoft.com/office/drawing/2014/main" id="{9EC53454-5628-4641-A9CE-17A615A505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14800" y="3356526"/>
              <a:ext cx="814406" cy="1849381"/>
            </a:xfrm>
            <a:prstGeom prst="rect">
              <a:avLst/>
            </a:prstGeom>
          </p:spPr>
        </p:pic>
        <p:sp>
          <p:nvSpPr>
            <p:cNvPr id="36" name="テキスト ボックス 35">
              <a:extLst>
                <a:ext uri="{FF2B5EF4-FFF2-40B4-BE49-F238E27FC236}">
                  <a16:creationId xmlns:a16="http://schemas.microsoft.com/office/drawing/2014/main" id="{9E09385A-C219-4BE5-B8A6-B211C3A91818}"/>
                </a:ext>
              </a:extLst>
            </p:cNvPr>
            <p:cNvSpPr txBox="1"/>
            <p:nvPr/>
          </p:nvSpPr>
          <p:spPr>
            <a:xfrm>
              <a:off x="3581400" y="5189530"/>
              <a:ext cx="2112896"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活動の幅の広がり</a:t>
              </a:r>
            </a:p>
          </p:txBody>
        </p:sp>
      </p:grpSp>
      <p:grpSp>
        <p:nvGrpSpPr>
          <p:cNvPr id="38" name="グループ化 37">
            <a:extLst>
              <a:ext uri="{FF2B5EF4-FFF2-40B4-BE49-F238E27FC236}">
                <a16:creationId xmlns:a16="http://schemas.microsoft.com/office/drawing/2014/main" id="{1B1F7A8C-EC45-425D-A4DE-E8EC0A754565}"/>
              </a:ext>
            </a:extLst>
          </p:cNvPr>
          <p:cNvGrpSpPr/>
          <p:nvPr/>
        </p:nvGrpSpPr>
        <p:grpSpPr>
          <a:xfrm>
            <a:off x="6934200" y="3124200"/>
            <a:ext cx="2362200" cy="3133380"/>
            <a:chOff x="6934200" y="3082072"/>
            <a:chExt cx="2362200" cy="3133380"/>
          </a:xfrm>
        </p:grpSpPr>
        <p:pic>
          <p:nvPicPr>
            <p:cNvPr id="28" name="図 27">
              <a:extLst>
                <a:ext uri="{FF2B5EF4-FFF2-40B4-BE49-F238E27FC236}">
                  <a16:creationId xmlns:a16="http://schemas.microsoft.com/office/drawing/2014/main" id="{4F491278-34B4-4CF2-B24C-EE15EE317984}"/>
                </a:ext>
              </a:extLst>
            </p:cNvPr>
            <p:cNvPicPr>
              <a:picLocks noChangeAspect="1"/>
            </p:cNvPicPr>
            <p:nvPr/>
          </p:nvPicPr>
          <p:blipFill>
            <a:blip r:embed="rId9"/>
            <a:stretch>
              <a:fillRect/>
            </a:stretch>
          </p:blipFill>
          <p:spPr>
            <a:xfrm>
              <a:off x="7086600" y="3082072"/>
              <a:ext cx="1229250" cy="2123835"/>
            </a:xfrm>
            <a:prstGeom prst="rect">
              <a:avLst/>
            </a:prstGeom>
          </p:spPr>
        </p:pic>
        <p:sp>
          <p:nvSpPr>
            <p:cNvPr id="37" name="テキスト ボックス 36">
              <a:extLst>
                <a:ext uri="{FF2B5EF4-FFF2-40B4-BE49-F238E27FC236}">
                  <a16:creationId xmlns:a16="http://schemas.microsoft.com/office/drawing/2014/main" id="{DD806B7C-0C7A-41D4-B828-54F07D4B643A}"/>
                </a:ext>
              </a:extLst>
            </p:cNvPr>
            <p:cNvSpPr txBox="1"/>
            <p:nvPr/>
          </p:nvSpPr>
          <p:spPr>
            <a:xfrm>
              <a:off x="6934200" y="5189530"/>
              <a:ext cx="2362200" cy="102592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学習意欲の向上</a:t>
              </a:r>
              <a:endParaRPr kumimoji="1" lang="en-US" altLang="ja-JP" dirty="0">
                <a:latin typeface="HG丸ｺﾞｼｯｸM-PRO" panose="020F0600000000000000" pitchFamily="50" charset="-128"/>
                <a:ea typeface="HG丸ｺﾞｼｯｸM-PRO" panose="020F0600000000000000" pitchFamily="50" charset="-128"/>
              </a:endParaRPr>
            </a:p>
            <a:p>
              <a:pPr>
                <a:lnSpc>
                  <a:spcPts val="800"/>
                </a:lnSpc>
              </a:pP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コミュニケーションの機会の増加</a:t>
              </a:r>
            </a:p>
          </p:txBody>
        </p:sp>
      </p:grpSp>
      <p:pic>
        <p:nvPicPr>
          <p:cNvPr id="2" name="図 1">
            <a:extLst>
              <a:ext uri="{FF2B5EF4-FFF2-40B4-BE49-F238E27FC236}">
                <a16:creationId xmlns:a16="http://schemas.microsoft.com/office/drawing/2014/main" id="{CBE97FE9-D861-4282-BC02-9FF2D35B8752}"/>
              </a:ext>
            </a:extLst>
          </p:cNvPr>
          <p:cNvPicPr>
            <a:picLocks noChangeAspect="1"/>
          </p:cNvPicPr>
          <p:nvPr/>
        </p:nvPicPr>
        <p:blipFill>
          <a:blip r:embed="rId10"/>
          <a:stretch>
            <a:fillRect/>
          </a:stretch>
        </p:blipFill>
        <p:spPr>
          <a:xfrm>
            <a:off x="304800" y="1009525"/>
            <a:ext cx="4258269" cy="895475"/>
          </a:xfrm>
          <a:prstGeom prst="rect">
            <a:avLst/>
          </a:prstGeom>
        </p:spPr>
      </p:pic>
      <p:grpSp>
        <p:nvGrpSpPr>
          <p:cNvPr id="39" name="グループ化 38">
            <a:extLst>
              <a:ext uri="{FF2B5EF4-FFF2-40B4-BE49-F238E27FC236}">
                <a16:creationId xmlns:a16="http://schemas.microsoft.com/office/drawing/2014/main" id="{4411C87D-9F40-4A53-A73D-A4E62D50C09B}"/>
              </a:ext>
            </a:extLst>
          </p:cNvPr>
          <p:cNvGrpSpPr/>
          <p:nvPr/>
        </p:nvGrpSpPr>
        <p:grpSpPr>
          <a:xfrm>
            <a:off x="457200" y="5631337"/>
            <a:ext cx="6477001" cy="1074264"/>
            <a:chOff x="948681" y="5862217"/>
            <a:chExt cx="5233669" cy="763857"/>
          </a:xfrm>
        </p:grpSpPr>
        <p:sp>
          <p:nvSpPr>
            <p:cNvPr id="40" name="テキスト ボックス 39">
              <a:extLst>
                <a:ext uri="{FF2B5EF4-FFF2-40B4-BE49-F238E27FC236}">
                  <a16:creationId xmlns:a16="http://schemas.microsoft.com/office/drawing/2014/main" id="{292AE7EE-9590-419E-8B32-7ECAB3316BCD}"/>
                </a:ext>
              </a:extLst>
            </p:cNvPr>
            <p:cNvSpPr txBox="1"/>
            <p:nvPr/>
          </p:nvSpPr>
          <p:spPr>
            <a:xfrm>
              <a:off x="948681" y="5906869"/>
              <a:ext cx="5233669" cy="656535"/>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見通しをもって学校で過ごす姿が見られた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人とコミュニケーションを図ろうとする機会が増えた</a:t>
              </a:r>
            </a:p>
          </p:txBody>
        </p:sp>
        <p:sp>
          <p:nvSpPr>
            <p:cNvPr id="41" name="四角形: 角を丸くする 40">
              <a:extLst>
                <a:ext uri="{FF2B5EF4-FFF2-40B4-BE49-F238E27FC236}">
                  <a16:creationId xmlns:a16="http://schemas.microsoft.com/office/drawing/2014/main" id="{F85964EA-1204-43DE-9C7A-E9DC6052B0A6}"/>
                </a:ext>
              </a:extLst>
            </p:cNvPr>
            <p:cNvSpPr/>
            <p:nvPr/>
          </p:nvSpPr>
          <p:spPr>
            <a:xfrm>
              <a:off x="948681" y="5862217"/>
              <a:ext cx="5132090" cy="763857"/>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aphicFrame>
        <p:nvGraphicFramePr>
          <p:cNvPr id="43" name="コンテンツ プレースホルダー 3">
            <a:extLst>
              <a:ext uri="{FF2B5EF4-FFF2-40B4-BE49-F238E27FC236}">
                <a16:creationId xmlns:a16="http://schemas.microsoft.com/office/drawing/2014/main" id="{19F9DB6D-AC44-41C6-A7BA-BAF9C8C1EE76}"/>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80889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42"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42"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anim calcmode="lin" valueType="num">
                                      <p:cBhvr>
                                        <p:cTn id="31" dur="500" fill="hold"/>
                                        <p:tgtEl>
                                          <p:spTgt spid="19"/>
                                        </p:tgtEl>
                                        <p:attrNameLst>
                                          <p:attrName>ppt_x</p:attrName>
                                        </p:attrNameLst>
                                      </p:cBhvr>
                                      <p:tavLst>
                                        <p:tav tm="0">
                                          <p:val>
                                            <p:strVal val="#ppt_x"/>
                                          </p:val>
                                        </p:tav>
                                        <p:tav tm="100000">
                                          <p:val>
                                            <p:strVal val="#ppt_x"/>
                                          </p:val>
                                        </p:tav>
                                      </p:tavLst>
                                    </p:anim>
                                    <p:anim calcmode="lin" valueType="num">
                                      <p:cBhvr>
                                        <p:cTn id="3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ppt_x"/>
                                          </p:val>
                                        </p:tav>
                                        <p:tav tm="100000">
                                          <p:val>
                                            <p:strVal val="#ppt_x"/>
                                          </p:val>
                                        </p:tav>
                                      </p:tavLst>
                                    </p:anim>
                                    <p:anim calcmode="lin" valueType="num">
                                      <p:cBhvr additive="base">
                                        <p:cTn id="4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AB76A34D-5934-4103-A862-478811D48D31}"/>
              </a:ext>
            </a:extLst>
          </p:cNvPr>
          <p:cNvGrpSpPr/>
          <p:nvPr/>
        </p:nvGrpSpPr>
        <p:grpSpPr>
          <a:xfrm>
            <a:off x="245918" y="3230086"/>
            <a:ext cx="1899408" cy="2561114"/>
            <a:chOff x="245918" y="3230086"/>
            <a:chExt cx="1899408" cy="2561114"/>
          </a:xfrm>
        </p:grpSpPr>
        <p:sp>
          <p:nvSpPr>
            <p:cNvPr id="33" name="テキスト ボックス 32">
              <a:extLst>
                <a:ext uri="{FF2B5EF4-FFF2-40B4-BE49-F238E27FC236}">
                  <a16:creationId xmlns:a16="http://schemas.microsoft.com/office/drawing/2014/main" id="{D8E49E85-B7B3-45F7-AC2A-C1B9B671A34C}"/>
                </a:ext>
              </a:extLst>
            </p:cNvPr>
            <p:cNvSpPr txBox="1"/>
            <p:nvPr/>
          </p:nvSpPr>
          <p:spPr>
            <a:xfrm>
              <a:off x="328712" y="5144869"/>
              <a:ext cx="1816614"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人と関わることへの不安</a:t>
              </a:r>
            </a:p>
          </p:txBody>
        </p:sp>
        <p:pic>
          <p:nvPicPr>
            <p:cNvPr id="2" name="図 1">
              <a:extLst>
                <a:ext uri="{FF2B5EF4-FFF2-40B4-BE49-F238E27FC236}">
                  <a16:creationId xmlns:a16="http://schemas.microsoft.com/office/drawing/2014/main" id="{0142B7CC-522B-4363-A9A2-C16397B5820A}"/>
                </a:ext>
              </a:extLst>
            </p:cNvPr>
            <p:cNvPicPr>
              <a:picLocks noChangeAspect="1"/>
            </p:cNvPicPr>
            <p:nvPr/>
          </p:nvPicPr>
          <p:blipFill>
            <a:blip r:embed="rId3"/>
            <a:stretch>
              <a:fillRect/>
            </a:stretch>
          </p:blipFill>
          <p:spPr>
            <a:xfrm>
              <a:off x="245918" y="3230086"/>
              <a:ext cx="1816614" cy="1972962"/>
            </a:xfrm>
            <a:prstGeom prst="rect">
              <a:avLst/>
            </a:prstGeom>
          </p:spPr>
        </p:pic>
      </p:grpSp>
      <p:sp>
        <p:nvSpPr>
          <p:cNvPr id="6" name="TextBox 5"/>
          <p:cNvSpPr txBox="1"/>
          <p:nvPr/>
        </p:nvSpPr>
        <p:spPr>
          <a:xfrm>
            <a:off x="328712" y="502301"/>
            <a:ext cx="8479319" cy="538609"/>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取組を通して変容した児童の姿（事例）</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1" name="グループ化 10">
            <a:extLst>
              <a:ext uri="{FF2B5EF4-FFF2-40B4-BE49-F238E27FC236}">
                <a16:creationId xmlns:a16="http://schemas.microsoft.com/office/drawing/2014/main" id="{A8B15860-7A91-4B54-B897-0EFD1848F600}"/>
              </a:ext>
            </a:extLst>
          </p:cNvPr>
          <p:cNvGrpSpPr/>
          <p:nvPr/>
        </p:nvGrpSpPr>
        <p:grpSpPr>
          <a:xfrm>
            <a:off x="7924800" y="398780"/>
            <a:ext cx="1114778" cy="654685"/>
            <a:chOff x="12864" y="8134"/>
            <a:chExt cx="1589" cy="1031"/>
          </a:xfrm>
        </p:grpSpPr>
        <p:pic>
          <p:nvPicPr>
            <p:cNvPr id="12" name="図形 1">
              <a:extLst>
                <a:ext uri="{FF2B5EF4-FFF2-40B4-BE49-F238E27FC236}">
                  <a16:creationId xmlns:a16="http://schemas.microsoft.com/office/drawing/2014/main" id="{9873FE09-2EE9-4E8A-A61F-5F1E7CB6F3F2}"/>
                </a:ext>
              </a:extLst>
            </p:cNvPr>
            <p:cNvPicPr>
              <a:picLocks noChangeAspect="1"/>
            </p:cNvPicPr>
            <p:nvPr/>
          </p:nvPicPr>
          <p:blipFill>
            <a:blip r:embed="rId4"/>
            <a:stretch>
              <a:fillRect/>
            </a:stretch>
          </p:blipFill>
          <p:spPr>
            <a:xfrm>
              <a:off x="12864" y="8134"/>
              <a:ext cx="1536" cy="1031"/>
            </a:xfrm>
            <a:prstGeom prst="rect">
              <a:avLst/>
            </a:prstGeom>
          </p:spPr>
        </p:pic>
        <p:sp>
          <p:nvSpPr>
            <p:cNvPr id="13" name="テキストボックス 20">
              <a:extLst>
                <a:ext uri="{FF2B5EF4-FFF2-40B4-BE49-F238E27FC236}">
                  <a16:creationId xmlns:a16="http://schemas.microsoft.com/office/drawing/2014/main" id="{FE0E5B76-A49E-4159-BDF7-18B420AE3985}"/>
                </a:ext>
              </a:extLst>
            </p:cNvPr>
            <p:cNvSpPr txBox="1"/>
            <p:nvPr/>
          </p:nvSpPr>
          <p:spPr>
            <a:xfrm>
              <a:off x="12917" y="8468"/>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P.12</a:t>
              </a:r>
            </a:p>
          </p:txBody>
        </p:sp>
      </p:grpSp>
      <p:sp>
        <p:nvSpPr>
          <p:cNvPr id="15" name="Rectangle 1">
            <a:extLst>
              <a:ext uri="{FF2B5EF4-FFF2-40B4-BE49-F238E27FC236}">
                <a16:creationId xmlns:a16="http://schemas.microsoft.com/office/drawing/2014/main" id="{28BFED31-E0F3-449B-A5EB-BBCE94358F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a:extLst>
              <a:ext uri="{FF2B5EF4-FFF2-40B4-BE49-F238E27FC236}">
                <a16:creationId xmlns:a16="http://schemas.microsoft.com/office/drawing/2014/main" id="{787DF255-9139-421C-A5AD-7DF6EB24D05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9" name="グループ化 38">
            <a:extLst>
              <a:ext uri="{FF2B5EF4-FFF2-40B4-BE49-F238E27FC236}">
                <a16:creationId xmlns:a16="http://schemas.microsoft.com/office/drawing/2014/main" id="{092E5D11-8A25-4D8F-BF98-30B806020A0C}"/>
              </a:ext>
            </a:extLst>
          </p:cNvPr>
          <p:cNvGrpSpPr/>
          <p:nvPr/>
        </p:nvGrpSpPr>
        <p:grpSpPr>
          <a:xfrm>
            <a:off x="1185292" y="1926274"/>
            <a:ext cx="3598357" cy="1578926"/>
            <a:chOff x="990600" y="1850074"/>
            <a:chExt cx="3481600" cy="1578926"/>
          </a:xfrm>
        </p:grpSpPr>
        <p:pic>
          <p:nvPicPr>
            <p:cNvPr id="26" name="図 25">
              <a:extLst>
                <a:ext uri="{FF2B5EF4-FFF2-40B4-BE49-F238E27FC236}">
                  <a16:creationId xmlns:a16="http://schemas.microsoft.com/office/drawing/2014/main" id="{332C5955-CE11-49DC-8F76-4D0E90ED31C1}"/>
                </a:ext>
              </a:extLst>
            </p:cNvPr>
            <p:cNvPicPr>
              <a:picLocks noChangeAspect="1"/>
            </p:cNvPicPr>
            <p:nvPr/>
          </p:nvPicPr>
          <p:blipFill>
            <a:blip r:embed="rId5"/>
            <a:stretch>
              <a:fillRect/>
            </a:stretch>
          </p:blipFill>
          <p:spPr>
            <a:xfrm>
              <a:off x="990600" y="1850074"/>
              <a:ext cx="3481600" cy="1578926"/>
            </a:xfrm>
            <a:prstGeom prst="rect">
              <a:avLst/>
            </a:prstGeom>
          </p:spPr>
        </p:pic>
        <p:sp>
          <p:nvSpPr>
            <p:cNvPr id="27" name="テキスト ボックス 26">
              <a:extLst>
                <a:ext uri="{FF2B5EF4-FFF2-40B4-BE49-F238E27FC236}">
                  <a16:creationId xmlns:a16="http://schemas.microsoft.com/office/drawing/2014/main" id="{FB108A98-072C-40BF-95DF-F62105E28BBF}"/>
                </a:ext>
              </a:extLst>
            </p:cNvPr>
            <p:cNvSpPr txBox="1"/>
            <p:nvPr/>
          </p:nvSpPr>
          <p:spPr>
            <a:xfrm>
              <a:off x="1219201" y="1995570"/>
              <a:ext cx="3158108" cy="102592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・様々な教職員との関わり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SSR</a:t>
              </a:r>
              <a:r>
                <a:rPr kumimoji="1" lang="ja-JP" altLang="en-US" dirty="0">
                  <a:latin typeface="BIZ UDPゴシック" panose="020B0400000000000000" pitchFamily="50" charset="-128"/>
                  <a:ea typeface="BIZ UDPゴシック" panose="020B0400000000000000" pitchFamily="50" charset="-128"/>
                </a:rPr>
                <a:t>か教室かの自己決定</a:t>
              </a:r>
            </a:p>
            <a:p>
              <a:pPr>
                <a:lnSpc>
                  <a:spcPts val="800"/>
                </a:lnSpc>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ができると</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F2B58255-7224-4B47-9214-F785BA755161}"/>
              </a:ext>
            </a:extLst>
          </p:cNvPr>
          <p:cNvGrpSpPr/>
          <p:nvPr/>
        </p:nvGrpSpPr>
        <p:grpSpPr>
          <a:xfrm>
            <a:off x="4724400" y="2116479"/>
            <a:ext cx="3158107" cy="1357098"/>
            <a:chOff x="1410264" y="1733748"/>
            <a:chExt cx="3158107" cy="1357098"/>
          </a:xfrm>
        </p:grpSpPr>
        <p:pic>
          <p:nvPicPr>
            <p:cNvPr id="30" name="図 29">
              <a:extLst>
                <a:ext uri="{FF2B5EF4-FFF2-40B4-BE49-F238E27FC236}">
                  <a16:creationId xmlns:a16="http://schemas.microsoft.com/office/drawing/2014/main" id="{1C5124EA-2391-4FDB-B5DA-061426CA84BE}"/>
                </a:ext>
              </a:extLst>
            </p:cNvPr>
            <p:cNvPicPr>
              <a:picLocks noChangeAspect="1"/>
            </p:cNvPicPr>
            <p:nvPr/>
          </p:nvPicPr>
          <p:blipFill>
            <a:blip r:embed="rId5"/>
            <a:stretch>
              <a:fillRect/>
            </a:stretch>
          </p:blipFill>
          <p:spPr>
            <a:xfrm>
              <a:off x="1410264" y="1733748"/>
              <a:ext cx="3158107" cy="1357098"/>
            </a:xfrm>
            <a:prstGeom prst="rect">
              <a:avLst/>
            </a:prstGeom>
          </p:spPr>
        </p:pic>
        <p:sp>
          <p:nvSpPr>
            <p:cNvPr id="31" name="テキスト ボックス 30">
              <a:extLst>
                <a:ext uri="{FF2B5EF4-FFF2-40B4-BE49-F238E27FC236}">
                  <a16:creationId xmlns:a16="http://schemas.microsoft.com/office/drawing/2014/main" id="{1A8BBA2F-3868-4081-B75B-88C6DF8B4BE2}"/>
                </a:ext>
              </a:extLst>
            </p:cNvPr>
            <p:cNvSpPr txBox="1"/>
            <p:nvPr/>
          </p:nvSpPr>
          <p:spPr>
            <a:xfrm>
              <a:off x="1581102" y="1960513"/>
              <a:ext cx="2799481"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SSR</a:t>
              </a:r>
              <a:r>
                <a:rPr kumimoji="1" lang="ja-JP" altLang="en-US" dirty="0">
                  <a:latin typeface="BIZ UDPゴシック" panose="020B0400000000000000" pitchFamily="50" charset="-128"/>
                  <a:ea typeface="BIZ UDPゴシック" panose="020B0400000000000000" pitchFamily="50" charset="-128"/>
                </a:rPr>
                <a:t>の存在そのものが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安心感へとつながり</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A05AEFBE-9DF8-4577-9962-DB71B1EB5625}"/>
              </a:ext>
            </a:extLst>
          </p:cNvPr>
          <p:cNvPicPr>
            <a:picLocks noChangeAspect="1"/>
          </p:cNvPicPr>
          <p:nvPr/>
        </p:nvPicPr>
        <p:blipFill>
          <a:blip r:embed="rId6"/>
          <a:stretch>
            <a:fillRect/>
          </a:stretch>
        </p:blipFill>
        <p:spPr>
          <a:xfrm>
            <a:off x="5638800" y="4224050"/>
            <a:ext cx="1330426" cy="881350"/>
          </a:xfrm>
          <a:prstGeom prst="rect">
            <a:avLst/>
          </a:prstGeom>
        </p:spPr>
      </p:pic>
      <p:pic>
        <p:nvPicPr>
          <p:cNvPr id="23" name="図 22">
            <a:extLst>
              <a:ext uri="{FF2B5EF4-FFF2-40B4-BE49-F238E27FC236}">
                <a16:creationId xmlns:a16="http://schemas.microsoft.com/office/drawing/2014/main" id="{1442C723-BC9C-4E09-8F79-F29688AFDC6E}"/>
              </a:ext>
            </a:extLst>
          </p:cNvPr>
          <p:cNvPicPr>
            <a:picLocks noChangeAspect="1"/>
          </p:cNvPicPr>
          <p:nvPr/>
        </p:nvPicPr>
        <p:blipFill>
          <a:blip r:embed="rId7"/>
          <a:stretch>
            <a:fillRect/>
          </a:stretch>
        </p:blipFill>
        <p:spPr>
          <a:xfrm>
            <a:off x="2133600" y="4147850"/>
            <a:ext cx="1209009" cy="881350"/>
          </a:xfrm>
          <a:prstGeom prst="rect">
            <a:avLst/>
          </a:prstGeom>
        </p:spPr>
      </p:pic>
      <p:grpSp>
        <p:nvGrpSpPr>
          <p:cNvPr id="36" name="グループ化 35">
            <a:extLst>
              <a:ext uri="{FF2B5EF4-FFF2-40B4-BE49-F238E27FC236}">
                <a16:creationId xmlns:a16="http://schemas.microsoft.com/office/drawing/2014/main" id="{8A8201DF-8813-45AF-88FE-859257CAF509}"/>
              </a:ext>
            </a:extLst>
          </p:cNvPr>
          <p:cNvGrpSpPr/>
          <p:nvPr/>
        </p:nvGrpSpPr>
        <p:grpSpPr>
          <a:xfrm>
            <a:off x="3429000" y="3695421"/>
            <a:ext cx="2186197" cy="2095779"/>
            <a:chOff x="3429000" y="3720286"/>
            <a:chExt cx="2186197" cy="2095779"/>
          </a:xfrm>
        </p:grpSpPr>
        <p:pic>
          <p:nvPicPr>
            <p:cNvPr id="3" name="図 2">
              <a:extLst>
                <a:ext uri="{FF2B5EF4-FFF2-40B4-BE49-F238E27FC236}">
                  <a16:creationId xmlns:a16="http://schemas.microsoft.com/office/drawing/2014/main" id="{A8A164C8-AEE5-4726-9F87-8E0F004BD081}"/>
                </a:ext>
              </a:extLst>
            </p:cNvPr>
            <p:cNvPicPr>
              <a:picLocks noChangeAspect="1"/>
            </p:cNvPicPr>
            <p:nvPr/>
          </p:nvPicPr>
          <p:blipFill>
            <a:blip r:embed="rId8"/>
            <a:stretch>
              <a:fillRect/>
            </a:stretch>
          </p:blipFill>
          <p:spPr>
            <a:xfrm>
              <a:off x="3429000" y="3720286"/>
              <a:ext cx="2186197" cy="1221494"/>
            </a:xfrm>
            <a:prstGeom prst="rect">
              <a:avLst/>
            </a:prstGeom>
          </p:spPr>
        </p:pic>
        <p:sp>
          <p:nvSpPr>
            <p:cNvPr id="34" name="テキスト ボックス 33">
              <a:extLst>
                <a:ext uri="{FF2B5EF4-FFF2-40B4-BE49-F238E27FC236}">
                  <a16:creationId xmlns:a16="http://schemas.microsoft.com/office/drawing/2014/main" id="{7FF85860-DB30-4ADD-93B2-E2147F4F1E39}"/>
                </a:ext>
              </a:extLst>
            </p:cNvPr>
            <p:cNvSpPr txBox="1"/>
            <p:nvPr/>
          </p:nvSpPr>
          <p:spPr>
            <a:xfrm>
              <a:off x="3505262" y="5067142"/>
              <a:ext cx="2057338" cy="748923"/>
            </a:xfrm>
            <a:prstGeom prst="rect">
              <a:avLst/>
            </a:prstGeom>
            <a:noFill/>
          </p:spPr>
          <p:txBody>
            <a:bodyPr wrap="square" rtlCol="0">
              <a:spAutoFit/>
            </a:bodyPr>
            <a:lstStyle/>
            <a:p>
              <a:pPr>
                <a:lnSpc>
                  <a:spcPts val="800"/>
                </a:lnSpc>
              </a:pP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児童同士の交流の</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きっかけ</a:t>
              </a:r>
            </a:p>
          </p:txBody>
        </p:sp>
      </p:grpSp>
      <p:grpSp>
        <p:nvGrpSpPr>
          <p:cNvPr id="37" name="グループ化 36">
            <a:extLst>
              <a:ext uri="{FF2B5EF4-FFF2-40B4-BE49-F238E27FC236}">
                <a16:creationId xmlns:a16="http://schemas.microsoft.com/office/drawing/2014/main" id="{CFA0D36E-EC74-4E52-9B11-A5DF1D0EB12C}"/>
              </a:ext>
            </a:extLst>
          </p:cNvPr>
          <p:cNvGrpSpPr/>
          <p:nvPr/>
        </p:nvGrpSpPr>
        <p:grpSpPr>
          <a:xfrm>
            <a:off x="6934262" y="3485795"/>
            <a:ext cx="2057338" cy="2305405"/>
            <a:chOff x="6934262" y="3485795"/>
            <a:chExt cx="2057338" cy="2305405"/>
          </a:xfrm>
        </p:grpSpPr>
        <p:pic>
          <p:nvPicPr>
            <p:cNvPr id="4" name="図 3">
              <a:extLst>
                <a:ext uri="{FF2B5EF4-FFF2-40B4-BE49-F238E27FC236}">
                  <a16:creationId xmlns:a16="http://schemas.microsoft.com/office/drawing/2014/main" id="{0AD46DFC-E027-44B3-913F-502CE4548764}"/>
                </a:ext>
              </a:extLst>
            </p:cNvPr>
            <p:cNvPicPr>
              <a:picLocks noChangeAspect="1"/>
            </p:cNvPicPr>
            <p:nvPr/>
          </p:nvPicPr>
          <p:blipFill>
            <a:blip r:embed="rId9"/>
            <a:stretch>
              <a:fillRect/>
            </a:stretch>
          </p:blipFill>
          <p:spPr>
            <a:xfrm>
              <a:off x="6934262" y="3485795"/>
              <a:ext cx="2057338" cy="1587552"/>
            </a:xfrm>
            <a:prstGeom prst="rect">
              <a:avLst/>
            </a:prstGeom>
          </p:spPr>
        </p:pic>
        <p:sp>
          <p:nvSpPr>
            <p:cNvPr id="35" name="テキスト ボックス 34">
              <a:extLst>
                <a:ext uri="{FF2B5EF4-FFF2-40B4-BE49-F238E27FC236}">
                  <a16:creationId xmlns:a16="http://schemas.microsoft.com/office/drawing/2014/main" id="{AF422788-4361-4A43-801C-89BE4FA90CA6}"/>
                </a:ext>
              </a:extLst>
            </p:cNvPr>
            <p:cNvSpPr txBox="1"/>
            <p:nvPr/>
          </p:nvSpPr>
          <p:spPr>
            <a:xfrm>
              <a:off x="7004617" y="5144869"/>
              <a:ext cx="1893465"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人とのつながりの広がり</a:t>
              </a:r>
            </a:p>
          </p:txBody>
        </p:sp>
      </p:grpSp>
      <p:pic>
        <p:nvPicPr>
          <p:cNvPr id="8" name="図 7">
            <a:extLst>
              <a:ext uri="{FF2B5EF4-FFF2-40B4-BE49-F238E27FC236}">
                <a16:creationId xmlns:a16="http://schemas.microsoft.com/office/drawing/2014/main" id="{EC50079E-5EA6-447F-8D1B-0D288A09AC82}"/>
              </a:ext>
            </a:extLst>
          </p:cNvPr>
          <p:cNvPicPr>
            <a:picLocks noChangeAspect="1"/>
          </p:cNvPicPr>
          <p:nvPr/>
        </p:nvPicPr>
        <p:blipFill>
          <a:blip r:embed="rId10"/>
          <a:stretch>
            <a:fillRect/>
          </a:stretch>
        </p:blipFill>
        <p:spPr>
          <a:xfrm>
            <a:off x="350222" y="990600"/>
            <a:ext cx="2505425" cy="962159"/>
          </a:xfrm>
          <a:prstGeom prst="rect">
            <a:avLst/>
          </a:prstGeom>
        </p:spPr>
      </p:pic>
      <p:grpSp>
        <p:nvGrpSpPr>
          <p:cNvPr id="28" name="グループ化 27">
            <a:extLst>
              <a:ext uri="{FF2B5EF4-FFF2-40B4-BE49-F238E27FC236}">
                <a16:creationId xmlns:a16="http://schemas.microsoft.com/office/drawing/2014/main" id="{55B8FC70-7897-4BF2-865F-DAC9160460A4}"/>
              </a:ext>
            </a:extLst>
          </p:cNvPr>
          <p:cNvGrpSpPr/>
          <p:nvPr/>
        </p:nvGrpSpPr>
        <p:grpSpPr>
          <a:xfrm>
            <a:off x="1295401" y="5829299"/>
            <a:ext cx="5791200" cy="968185"/>
            <a:chOff x="948681" y="5901485"/>
            <a:chExt cx="5132090" cy="766064"/>
          </a:xfrm>
        </p:grpSpPr>
        <p:sp>
          <p:nvSpPr>
            <p:cNvPr id="32" name="テキスト ボックス 31">
              <a:extLst>
                <a:ext uri="{FF2B5EF4-FFF2-40B4-BE49-F238E27FC236}">
                  <a16:creationId xmlns:a16="http://schemas.microsoft.com/office/drawing/2014/main" id="{F64CBF55-19C7-410C-B8FA-77C2DF5B2A1A}"/>
                </a:ext>
              </a:extLst>
            </p:cNvPr>
            <p:cNvSpPr txBox="1"/>
            <p:nvPr/>
          </p:nvSpPr>
          <p:spPr>
            <a:xfrm>
              <a:off x="1066799" y="5906869"/>
              <a:ext cx="5013971" cy="67594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こんな姿が見られました</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学級で過ごす時間が増えた</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主体的に人と関わる姿が見られるようになった</a:t>
              </a:r>
            </a:p>
          </p:txBody>
        </p:sp>
        <p:sp>
          <p:nvSpPr>
            <p:cNvPr id="38" name="四角形: 角を丸くする 37">
              <a:extLst>
                <a:ext uri="{FF2B5EF4-FFF2-40B4-BE49-F238E27FC236}">
                  <a16:creationId xmlns:a16="http://schemas.microsoft.com/office/drawing/2014/main" id="{C153A13C-CDD7-4217-A3DE-EAAB58C00E57}"/>
                </a:ext>
              </a:extLst>
            </p:cNvPr>
            <p:cNvSpPr/>
            <p:nvPr/>
          </p:nvSpPr>
          <p:spPr>
            <a:xfrm>
              <a:off x="948681" y="5901485"/>
              <a:ext cx="5132090" cy="766064"/>
            </a:xfrm>
            <a:prstGeom prst="roundRect">
              <a:avLst/>
            </a:prstGeom>
            <a:noFill/>
            <a:ln>
              <a:solidFill>
                <a:srgbClr val="FF993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AA88B008-CD36-4E15-BE0D-09F3FA226AEB}"/>
              </a:ext>
            </a:extLst>
          </p:cNvPr>
          <p:cNvGrpSpPr/>
          <p:nvPr/>
        </p:nvGrpSpPr>
        <p:grpSpPr>
          <a:xfrm>
            <a:off x="7586353" y="1150274"/>
            <a:ext cx="1540538" cy="2270585"/>
            <a:chOff x="7586353" y="1150274"/>
            <a:chExt cx="1540538" cy="2270585"/>
          </a:xfrm>
        </p:grpSpPr>
        <p:pic>
          <p:nvPicPr>
            <p:cNvPr id="17" name="図 16">
              <a:extLst>
                <a:ext uri="{FF2B5EF4-FFF2-40B4-BE49-F238E27FC236}">
                  <a16:creationId xmlns:a16="http://schemas.microsoft.com/office/drawing/2014/main" id="{B533FB3E-60C1-4F51-9227-36B6781456B1}"/>
                </a:ext>
              </a:extLst>
            </p:cNvPr>
            <p:cNvPicPr>
              <a:picLocks noChangeAspect="1"/>
            </p:cNvPicPr>
            <p:nvPr/>
          </p:nvPicPr>
          <p:blipFill>
            <a:blip r:embed="rId11"/>
            <a:stretch>
              <a:fillRect/>
            </a:stretch>
          </p:blipFill>
          <p:spPr>
            <a:xfrm rot="21096362">
              <a:off x="7864097" y="2289712"/>
              <a:ext cx="746847" cy="1131147"/>
            </a:xfrm>
            <a:prstGeom prst="rect">
              <a:avLst/>
            </a:prstGeom>
          </p:spPr>
        </p:pic>
        <p:sp>
          <p:nvSpPr>
            <p:cNvPr id="19" name="楕円 18">
              <a:extLst>
                <a:ext uri="{FF2B5EF4-FFF2-40B4-BE49-F238E27FC236}">
                  <a16:creationId xmlns:a16="http://schemas.microsoft.com/office/drawing/2014/main" id="{16307F9E-F44B-48DD-B654-A76B4FCBDDBE}"/>
                </a:ext>
              </a:extLst>
            </p:cNvPr>
            <p:cNvSpPr/>
            <p:nvPr/>
          </p:nvSpPr>
          <p:spPr>
            <a:xfrm>
              <a:off x="7620000" y="1150274"/>
              <a:ext cx="1506891" cy="10355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8BE17DC-D5DD-4361-9BA3-AA1416C0AED3}"/>
                </a:ext>
              </a:extLst>
            </p:cNvPr>
            <p:cNvSpPr/>
            <p:nvPr/>
          </p:nvSpPr>
          <p:spPr>
            <a:xfrm>
              <a:off x="7586353" y="1371600"/>
              <a:ext cx="1524000" cy="523220"/>
            </a:xfrm>
            <a:prstGeom prst="rect">
              <a:avLst/>
            </a:prstGeom>
            <a:noFill/>
          </p:spPr>
          <p:txBody>
            <a:bodyPr wrap="square" lIns="91440" tIns="45720" rIns="91440" bIns="45720">
              <a:spAutoFit/>
            </a:bodyPr>
            <a:lstStyle/>
            <a:p>
              <a:pPr algn="ctr"/>
              <a:r>
                <a:rPr lang="ja-JP" altLang="en-US" sz="1400" b="1" i="1"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ＳＳＲがあるから学校に行く</a:t>
              </a:r>
            </a:p>
          </p:txBody>
        </p:sp>
      </p:grpSp>
      <p:graphicFrame>
        <p:nvGraphicFramePr>
          <p:cNvPr id="42" name="コンテンツ プレースホルダー 3">
            <a:extLst>
              <a:ext uri="{FF2B5EF4-FFF2-40B4-BE49-F238E27FC236}">
                <a16:creationId xmlns:a16="http://schemas.microsoft.com/office/drawing/2014/main" id="{7A87B4D4-C6E0-4C40-AE57-369658B27A28}"/>
              </a:ext>
            </a:extLst>
          </p:cNvPr>
          <p:cNvGraphicFramePr/>
          <p:nvPr>
            <p:extLst>
              <p:ext uri="{D42A27DB-BD31-4B8C-83A1-F6EECF244321}">
                <p14:modId xmlns:p14="http://schemas.microsoft.com/office/powerpoint/2010/main" val="332438427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0273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anim calcmode="lin" valueType="num">
                                      <p:cBhvr>
                                        <p:cTn id="16" dur="500" fill="hold"/>
                                        <p:tgtEl>
                                          <p:spTgt spid="39"/>
                                        </p:tgtEl>
                                        <p:attrNameLst>
                                          <p:attrName>ppt_x</p:attrName>
                                        </p:attrNameLst>
                                      </p:cBhvr>
                                      <p:tavLst>
                                        <p:tav tm="0">
                                          <p:val>
                                            <p:strVal val="#ppt_x"/>
                                          </p:val>
                                        </p:tav>
                                        <p:tav tm="100000">
                                          <p:val>
                                            <p:strVal val="#ppt_x"/>
                                          </p:val>
                                        </p:tav>
                                      </p:tavLst>
                                    </p:anim>
                                    <p:anim calcmode="lin" valueType="num">
                                      <p:cBhvr>
                                        <p:cTn id="1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42"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23" presetClass="entr" presetSubtype="16"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ppt_x"/>
                                          </p:val>
                                        </p:tav>
                                        <p:tav tm="100000">
                                          <p:val>
                                            <p:strVal val="#ppt_x"/>
                                          </p:val>
                                        </p:tav>
                                      </p:tavLst>
                                    </p:anim>
                                    <p:anim calcmode="lin" valueType="num">
                                      <p:cBhvr additive="base">
                                        <p:cTn id="47" dur="2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AEFFE0D-3E52-4339-B191-CC6C9BA3F4FA}"/>
              </a:ext>
            </a:extLst>
          </p:cNvPr>
          <p:cNvPicPr>
            <a:picLocks noChangeAspect="1"/>
          </p:cNvPicPr>
          <p:nvPr/>
        </p:nvPicPr>
        <p:blipFill>
          <a:blip r:embed="rId3"/>
          <a:stretch>
            <a:fillRect/>
          </a:stretch>
        </p:blipFill>
        <p:spPr>
          <a:xfrm>
            <a:off x="161309" y="856891"/>
            <a:ext cx="8821381" cy="5144218"/>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３　</a:t>
            </a:r>
            <a:r>
              <a:rPr kumimoji="1" lang="en-US" altLang="ja-JP" sz="5400" dirty="0">
                <a:latin typeface="UD デジタル 教科書体 NP-B" panose="02020700000000000000" pitchFamily="18" charset="-128"/>
                <a:ea typeface="UD デジタル 教科書体 NP-B" panose="02020700000000000000" pitchFamily="18" charset="-128"/>
              </a:rPr>
              <a:t>SSR</a:t>
            </a:r>
            <a:r>
              <a:rPr kumimoji="1" lang="ja-JP" altLang="en-US" sz="5400" dirty="0">
                <a:latin typeface="UD デジタル 教科書体 NP-B" panose="02020700000000000000" pitchFamily="18" charset="-128"/>
                <a:ea typeface="UD デジタル 教科書体 NP-B" panose="02020700000000000000" pitchFamily="18" charset="-128"/>
              </a:rPr>
              <a:t>担当の役割</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8" name="コンテンツ プレースホルダー 3">
            <a:extLst>
              <a:ext uri="{FF2B5EF4-FFF2-40B4-BE49-F238E27FC236}">
                <a16:creationId xmlns:a16="http://schemas.microsoft.com/office/drawing/2014/main" id="{7F0D34D4-63AC-472E-B7BA-08EC1C8D964F}"/>
              </a:ext>
            </a:extLst>
          </p:cNvPr>
          <p:cNvGraphicFramePr/>
          <p:nvPr>
            <p:extLst>
              <p:ext uri="{D42A27DB-BD31-4B8C-83A1-F6EECF244321}">
                <p14:modId xmlns:p14="http://schemas.microsoft.com/office/powerpoint/2010/main" val="3315908799"/>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745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BD1A58E-174B-4C55-9AA9-C99DC87C4F45}"/>
              </a:ext>
            </a:extLst>
          </p:cNvPr>
          <p:cNvGrpSpPr/>
          <p:nvPr/>
        </p:nvGrpSpPr>
        <p:grpSpPr>
          <a:xfrm>
            <a:off x="1905000" y="268520"/>
            <a:ext cx="5105400" cy="1103080"/>
            <a:chOff x="1905000" y="228600"/>
            <a:chExt cx="5105400" cy="1103080"/>
          </a:xfrm>
        </p:grpSpPr>
        <p:pic>
          <p:nvPicPr>
            <p:cNvPr id="5" name="図 4">
              <a:extLst>
                <a:ext uri="{FF2B5EF4-FFF2-40B4-BE49-F238E27FC236}">
                  <a16:creationId xmlns:a16="http://schemas.microsoft.com/office/drawing/2014/main" id="{E75D8D69-BB10-49BA-8A2F-DD033C69B735}"/>
                </a:ext>
              </a:extLst>
            </p:cNvPr>
            <p:cNvPicPr>
              <a:picLocks noChangeAspect="1"/>
            </p:cNvPicPr>
            <p:nvPr/>
          </p:nvPicPr>
          <p:blipFill>
            <a:blip r:embed="rId3"/>
            <a:stretch>
              <a:fillRect/>
            </a:stretch>
          </p:blipFill>
          <p:spPr>
            <a:xfrm>
              <a:off x="1905000" y="228600"/>
              <a:ext cx="5105400" cy="1103080"/>
            </a:xfrm>
            <a:prstGeom prst="rect">
              <a:avLst/>
            </a:prstGeom>
          </p:spPr>
        </p:pic>
        <p:sp>
          <p:nvSpPr>
            <p:cNvPr id="6" name="TextBox 5"/>
            <p:cNvSpPr txBox="1"/>
            <p:nvPr/>
          </p:nvSpPr>
          <p:spPr>
            <a:xfrm>
              <a:off x="2057400" y="457200"/>
              <a:ext cx="4648200"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本日の研修内容について</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sp>
        <p:nvSpPr>
          <p:cNvPr id="14" name="コンテンツ プレースホルダー 2">
            <a:extLst>
              <a:ext uri="{FF2B5EF4-FFF2-40B4-BE49-F238E27FC236}">
                <a16:creationId xmlns:a16="http://schemas.microsoft.com/office/drawing/2014/main" id="{76605B03-AFDC-4AF2-9C53-6658DDB74EE6}"/>
              </a:ext>
            </a:extLst>
          </p:cNvPr>
          <p:cNvSpPr txBox="1">
            <a:spLocks/>
          </p:cNvSpPr>
          <p:nvPr/>
        </p:nvSpPr>
        <p:spPr>
          <a:xfrm>
            <a:off x="838200" y="1768643"/>
            <a:ext cx="7848600" cy="898357"/>
          </a:xfrm>
          <a:prstGeom prst="rect">
            <a:avLst/>
          </a:prstGeom>
        </p:spPr>
        <p:txBody>
          <a:bodyPr>
            <a:normAutofit fontScale="925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3200" dirty="0">
                <a:latin typeface="UD デジタル 教科書体 NP-B" panose="02020700000000000000" pitchFamily="18" charset="-128"/>
                <a:ea typeface="UD デジタル 教科書体 NP-B" panose="02020700000000000000" pitchFamily="18" charset="-128"/>
              </a:rPr>
              <a:t>１　不登校の現状と</a:t>
            </a:r>
            <a:r>
              <a:rPr kumimoji="1" lang="en-US" altLang="ja-JP" sz="3200" dirty="0">
                <a:latin typeface="UD デジタル 教科書体 NP-B" panose="02020700000000000000" pitchFamily="18" charset="-128"/>
                <a:ea typeface="UD デジタル 教科書体 NP-B" panose="02020700000000000000" pitchFamily="18" charset="-128"/>
              </a:rPr>
              <a:t>SSR</a:t>
            </a:r>
            <a:r>
              <a:rPr kumimoji="1" lang="ja-JP" altLang="en-US" sz="3200" dirty="0">
                <a:latin typeface="UD デジタル 教科書体 NP-B" panose="02020700000000000000" pitchFamily="18" charset="-128"/>
                <a:ea typeface="UD デジタル 教科書体 NP-B" panose="02020700000000000000" pitchFamily="18" charset="-128"/>
              </a:rPr>
              <a:t>の基本的な考え方</a:t>
            </a:r>
            <a:endParaRPr kumimoji="1"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a:extLst>
              <a:ext uri="{FF2B5EF4-FFF2-40B4-BE49-F238E27FC236}">
                <a16:creationId xmlns:a16="http://schemas.microsoft.com/office/drawing/2014/main" id="{1B07CAA9-E5EF-4393-A7EE-FFD74B5AF619}"/>
              </a:ext>
            </a:extLst>
          </p:cNvPr>
          <p:cNvSpPr txBox="1"/>
          <p:nvPr/>
        </p:nvSpPr>
        <p:spPr>
          <a:xfrm>
            <a:off x="838200" y="2719626"/>
            <a:ext cx="8142955" cy="861774"/>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２　滋賀県の取組と実践事例</a:t>
            </a:r>
            <a:endParaRPr lang="en-US" altLang="ja-JP" sz="32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
        <p:nvSpPr>
          <p:cNvPr id="19" name="テキスト ボックス 18">
            <a:extLst>
              <a:ext uri="{FF2B5EF4-FFF2-40B4-BE49-F238E27FC236}">
                <a16:creationId xmlns:a16="http://schemas.microsoft.com/office/drawing/2014/main" id="{A1F25AC1-9EBE-4D4D-81A0-DD311404EDD3}"/>
              </a:ext>
            </a:extLst>
          </p:cNvPr>
          <p:cNvSpPr txBox="1"/>
          <p:nvPr/>
        </p:nvSpPr>
        <p:spPr>
          <a:xfrm>
            <a:off x="838201" y="3710226"/>
            <a:ext cx="4485356" cy="861774"/>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３　</a:t>
            </a:r>
            <a:r>
              <a:rPr kumimoji="1" lang="en-US" altLang="ja-JP" sz="3200" dirty="0">
                <a:latin typeface="UD デジタル 教科書体 NP-B" panose="02020700000000000000" pitchFamily="18" charset="-128"/>
                <a:ea typeface="UD デジタル 教科書体 NP-B" panose="02020700000000000000" pitchFamily="18" charset="-128"/>
              </a:rPr>
              <a:t>SSR</a:t>
            </a:r>
            <a:r>
              <a:rPr kumimoji="1" lang="ja-JP" altLang="en-US" sz="3200" dirty="0">
                <a:latin typeface="UD デジタル 教科書体 NP-B" panose="02020700000000000000" pitchFamily="18" charset="-128"/>
                <a:ea typeface="UD デジタル 教科書体 NP-B" panose="02020700000000000000" pitchFamily="18" charset="-128"/>
              </a:rPr>
              <a:t>担当の役割</a:t>
            </a:r>
            <a:endParaRPr kumimoji="1" lang="en-US" altLang="ja-JP" sz="3200"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
        <p:nvSpPr>
          <p:cNvPr id="20" name="正方形/長方形 19">
            <a:extLst>
              <a:ext uri="{FF2B5EF4-FFF2-40B4-BE49-F238E27FC236}">
                <a16:creationId xmlns:a16="http://schemas.microsoft.com/office/drawing/2014/main" id="{20226F25-8F65-458C-8E20-6E921021A126}"/>
              </a:ext>
            </a:extLst>
          </p:cNvPr>
          <p:cNvSpPr/>
          <p:nvPr/>
        </p:nvSpPr>
        <p:spPr>
          <a:xfrm>
            <a:off x="838200" y="4673025"/>
            <a:ext cx="3877985" cy="584775"/>
          </a:xfrm>
          <a:prstGeom prst="rect">
            <a:avLst/>
          </a:prstGeom>
        </p:spPr>
        <p:txBody>
          <a:bodyPr wrap="none">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４　支援の道しる</a:t>
            </a:r>
            <a:r>
              <a:rPr lang="ja-JP" altLang="en-US" sz="3200" dirty="0" err="1">
                <a:latin typeface="UD デジタル 教科書体 NP-B" panose="02020700000000000000" pitchFamily="18" charset="-128"/>
                <a:ea typeface="UD デジタル 教科書体 NP-B" panose="02020700000000000000" pitchFamily="18" charset="-128"/>
              </a:rPr>
              <a:t>べ</a:t>
            </a:r>
            <a:endParaRPr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21" name="正方形/長方形 20">
            <a:extLst>
              <a:ext uri="{FF2B5EF4-FFF2-40B4-BE49-F238E27FC236}">
                <a16:creationId xmlns:a16="http://schemas.microsoft.com/office/drawing/2014/main" id="{42E10B86-372A-4E01-94CF-F612EB62E338}"/>
              </a:ext>
            </a:extLst>
          </p:cNvPr>
          <p:cNvSpPr/>
          <p:nvPr/>
        </p:nvSpPr>
        <p:spPr>
          <a:xfrm>
            <a:off x="838200" y="5663625"/>
            <a:ext cx="2646878" cy="584775"/>
          </a:xfrm>
          <a:prstGeom prst="rect">
            <a:avLst/>
          </a:prstGeom>
        </p:spPr>
        <p:txBody>
          <a:bodyPr wrap="none">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５　意見交流</a:t>
            </a:r>
          </a:p>
        </p:txBody>
      </p:sp>
      <p:sp>
        <p:nvSpPr>
          <p:cNvPr id="3" name="Rectangle 1">
            <a:extLst>
              <a:ext uri="{FF2B5EF4-FFF2-40B4-BE49-F238E27FC236}">
                <a16:creationId xmlns:a16="http://schemas.microsoft.com/office/drawing/2014/main" id="{B7A9236B-E8CC-4691-98BE-0EF8D58DAEE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889CC09B-6EDA-4809-AE91-83A07C7554F6}"/>
              </a:ext>
            </a:extLst>
          </p:cNvPr>
          <p:cNvPicPr>
            <a:picLocks noChangeAspect="1"/>
          </p:cNvPicPr>
          <p:nvPr/>
        </p:nvPicPr>
        <p:blipFill>
          <a:blip r:embed="rId4"/>
          <a:stretch>
            <a:fillRect/>
          </a:stretch>
        </p:blipFill>
        <p:spPr>
          <a:xfrm>
            <a:off x="4974134" y="3875317"/>
            <a:ext cx="3893233" cy="2296884"/>
          </a:xfrm>
          <a:prstGeom prst="rect">
            <a:avLst/>
          </a:prstGeom>
          <a:ln w="12700">
            <a:noFill/>
          </a:ln>
        </p:spPr>
      </p:pic>
    </p:spTree>
    <p:extLst>
      <p:ext uri="{BB962C8B-B14F-4D97-AF65-F5344CB8AC3E}">
        <p14:creationId xmlns:p14="http://schemas.microsoft.com/office/powerpoint/2010/main" val="163368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5880E257-87E2-44AE-9125-CE63BFF962E6}"/>
              </a:ext>
            </a:extLst>
          </p:cNvPr>
          <p:cNvSpPr txBox="1">
            <a:spLocks/>
          </p:cNvSpPr>
          <p:nvPr/>
        </p:nvSpPr>
        <p:spPr>
          <a:xfrm>
            <a:off x="328712" y="1509591"/>
            <a:ext cx="8129488" cy="4846108"/>
          </a:xfrm>
          <a:prstGeom prst="rect">
            <a:avLst/>
          </a:prstGeom>
        </p:spPr>
        <p:txBody>
          <a:bodyPr>
            <a:normAutofit fontScale="92500" lnSpcReduction="1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①　ケース会議や教職員研修の開催</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②　</a:t>
            </a:r>
            <a:r>
              <a:rPr kumimoji="1" lang="en-US" altLang="ja-JP" sz="2800" dirty="0">
                <a:latin typeface="UD デジタル 教科書体 NP-R" panose="02020400000000000000" pitchFamily="18" charset="-128"/>
                <a:ea typeface="UD デジタル 教科書体 NP-R" panose="02020400000000000000" pitchFamily="18" charset="-128"/>
              </a:rPr>
              <a:t>ICT</a:t>
            </a:r>
            <a:r>
              <a:rPr kumimoji="1" lang="ja-JP" altLang="en-US" sz="2800" dirty="0">
                <a:latin typeface="UD デジタル 教科書体 NP-R" panose="02020400000000000000" pitchFamily="18" charset="-128"/>
                <a:ea typeface="UD デジタル 教科書体 NP-R" panose="02020400000000000000" pitchFamily="18" charset="-128"/>
              </a:rPr>
              <a:t>等の活用も含めた学習支援</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③　人間関係づくり等の学校生活支援</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800" dirty="0">
                <a:latin typeface="UD デジタル 教科書体 NP-R" panose="02020400000000000000" pitchFamily="18" charset="-128"/>
                <a:ea typeface="UD デジタル 教科書体 NP-R" panose="02020400000000000000" pitchFamily="18" charset="-128"/>
              </a:rPr>
              <a:t>④</a:t>
            </a:r>
            <a:r>
              <a:rPr lang="ja-JP" altLang="en-US" sz="2800" dirty="0">
                <a:latin typeface="UD デジタル 教科書体 NP-R" panose="02020400000000000000" pitchFamily="18" charset="-128"/>
                <a:ea typeface="UD デジタル 教科書体 NP-R" panose="02020400000000000000" pitchFamily="18" charset="-128"/>
              </a:rPr>
              <a:t>　何らかの不安や悩みを抱えている児童や</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800" dirty="0">
                <a:latin typeface="UD デジタル 教科書体 NP-R" panose="02020400000000000000" pitchFamily="18" charset="-128"/>
                <a:ea typeface="UD デジタル 教科書体 NP-R" panose="02020400000000000000" pitchFamily="18" charset="-128"/>
              </a:rPr>
              <a:t>　　その保護者の相談窓口</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800" dirty="0">
                <a:latin typeface="UD デジタル 教科書体 NP-R" panose="02020400000000000000" pitchFamily="18" charset="-128"/>
                <a:ea typeface="UD デジタル 教科書体 NP-R" panose="02020400000000000000" pitchFamily="18" charset="-128"/>
              </a:rPr>
              <a:t>⑤</a:t>
            </a:r>
            <a:r>
              <a:rPr lang="ja-JP" altLang="en-US" sz="2800" dirty="0">
                <a:latin typeface="UD デジタル 教科書体 NP-R" panose="02020400000000000000" pitchFamily="18" charset="-128"/>
                <a:ea typeface="UD デジタル 教科書体 NP-R" panose="02020400000000000000" pitchFamily="18" charset="-128"/>
              </a:rPr>
              <a:t>　</a:t>
            </a:r>
            <a:r>
              <a:rPr kumimoji="1" lang="ja-JP" altLang="en-US" sz="2800" dirty="0">
                <a:latin typeface="UD デジタル 教科書体 NP-R" panose="02020400000000000000" pitchFamily="18" charset="-128"/>
                <a:ea typeface="UD デジタル 教科書体 NP-R" panose="02020400000000000000" pitchFamily="18" charset="-128"/>
              </a:rPr>
              <a:t>学級担任との連絡調整</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lnSpc>
                <a:spcPts val="1000"/>
              </a:lnSpc>
              <a:buFont typeface="Arial" panose="020B0604020202020204" pitchFamily="34" charset="0"/>
              <a:buNone/>
            </a:pPr>
            <a:endParaRPr kumimoji="1"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kumimoji="1" lang="ja-JP" altLang="en-US" sz="2800" dirty="0">
                <a:latin typeface="UD デジタル 教科書体 NP-R" panose="02020400000000000000" pitchFamily="18" charset="-128"/>
                <a:ea typeface="UD デジタル 教科書体 NP-R" panose="02020400000000000000" pitchFamily="18" charset="-128"/>
              </a:rPr>
              <a:t>⑥　</a:t>
            </a:r>
            <a:r>
              <a:rPr kumimoji="1" lang="en-US" altLang="ja-JP" sz="2800" dirty="0">
                <a:latin typeface="UD デジタル 教科書体 NP-R" panose="02020400000000000000" pitchFamily="18" charset="-128"/>
                <a:ea typeface="UD デジタル 教科書体 NP-R" panose="02020400000000000000" pitchFamily="18" charset="-128"/>
              </a:rPr>
              <a:t>SC</a:t>
            </a:r>
            <a:r>
              <a:rPr kumimoji="1" lang="ja-JP" altLang="en-US" sz="2800" dirty="0">
                <a:latin typeface="UD デジタル 教科書体 NP-R" panose="02020400000000000000" pitchFamily="18" charset="-128"/>
                <a:ea typeface="UD デジタル 教科書体 NP-R" panose="02020400000000000000" pitchFamily="18" charset="-128"/>
              </a:rPr>
              <a:t>や</a:t>
            </a:r>
            <a:r>
              <a:rPr kumimoji="1" lang="en-US" altLang="ja-JP" sz="2800" dirty="0">
                <a:latin typeface="UD デジタル 教科書体 NP-R" panose="02020400000000000000" pitchFamily="18" charset="-128"/>
                <a:ea typeface="UD デジタル 教科書体 NP-R" panose="02020400000000000000" pitchFamily="18" charset="-128"/>
              </a:rPr>
              <a:t>SSW</a:t>
            </a:r>
            <a:r>
              <a:rPr kumimoji="1" lang="ja-JP" altLang="en-US"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各種相談員、教育相談担当との連携</a:t>
            </a:r>
            <a:endParaRPr lang="en-US" altLang="ja-JP" sz="2800" dirty="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lang="ja-JP" altLang="en-US" sz="2800" dirty="0">
                <a:latin typeface="UD デジタル 教科書体 NP-R" panose="02020400000000000000" pitchFamily="18" charset="-128"/>
                <a:ea typeface="UD デジタル 教科書体 NP-R" panose="02020400000000000000" pitchFamily="18" charset="-128"/>
              </a:rPr>
              <a:t>　　および必要に応じて関係機関との連携</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9" name="TextBox 5">
            <a:extLst>
              <a:ext uri="{FF2B5EF4-FFF2-40B4-BE49-F238E27FC236}">
                <a16:creationId xmlns:a16="http://schemas.microsoft.com/office/drawing/2014/main" id="{B0303DE1-69AB-4878-A6F7-42CE489B0C37}"/>
              </a:ext>
            </a:extLst>
          </p:cNvPr>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担当の主な役割</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0" name="グループ化 9">
            <a:extLst>
              <a:ext uri="{FF2B5EF4-FFF2-40B4-BE49-F238E27FC236}">
                <a16:creationId xmlns:a16="http://schemas.microsoft.com/office/drawing/2014/main" id="{615D56E9-204B-4D26-BE13-60E00B31F3A9}"/>
              </a:ext>
            </a:extLst>
          </p:cNvPr>
          <p:cNvGrpSpPr/>
          <p:nvPr/>
        </p:nvGrpSpPr>
        <p:grpSpPr>
          <a:xfrm>
            <a:off x="6019800" y="1024111"/>
            <a:ext cx="2923393" cy="2172088"/>
            <a:chOff x="6019800" y="1024111"/>
            <a:chExt cx="2923393" cy="2172088"/>
          </a:xfrm>
        </p:grpSpPr>
        <p:pic>
          <p:nvPicPr>
            <p:cNvPr id="3" name="図 2">
              <a:extLst>
                <a:ext uri="{FF2B5EF4-FFF2-40B4-BE49-F238E27FC236}">
                  <a16:creationId xmlns:a16="http://schemas.microsoft.com/office/drawing/2014/main" id="{A9FC20D6-2EC8-46A0-9431-6DC2A4D08A5B}"/>
                </a:ext>
              </a:extLst>
            </p:cNvPr>
            <p:cNvPicPr>
              <a:picLocks noChangeAspect="1"/>
            </p:cNvPicPr>
            <p:nvPr/>
          </p:nvPicPr>
          <p:blipFill>
            <a:blip r:embed="rId3"/>
            <a:stretch>
              <a:fillRect/>
            </a:stretch>
          </p:blipFill>
          <p:spPr>
            <a:xfrm>
              <a:off x="6019800" y="1024111"/>
              <a:ext cx="2923393" cy="2172088"/>
            </a:xfrm>
            <a:prstGeom prst="rect">
              <a:avLst/>
            </a:prstGeom>
          </p:spPr>
        </p:pic>
        <p:sp>
          <p:nvSpPr>
            <p:cNvPr id="4" name="テキスト ボックス 3">
              <a:extLst>
                <a:ext uri="{FF2B5EF4-FFF2-40B4-BE49-F238E27FC236}">
                  <a16:creationId xmlns:a16="http://schemas.microsoft.com/office/drawing/2014/main" id="{E7166921-FC03-456B-9775-4B781E3CD116}"/>
                </a:ext>
              </a:extLst>
            </p:cNvPr>
            <p:cNvSpPr txBox="1"/>
            <p:nvPr/>
          </p:nvSpPr>
          <p:spPr>
            <a:xfrm>
              <a:off x="6212111" y="1509591"/>
              <a:ext cx="2488585" cy="1077218"/>
            </a:xfrm>
            <a:prstGeom prst="rect">
              <a:avLst/>
            </a:prstGeom>
            <a:noFill/>
          </p:spPr>
          <p:txBody>
            <a:bodyPr wrap="square" rtlCol="0">
              <a:spAutoFit/>
            </a:bodyPr>
            <a:lstStyle/>
            <a:p>
              <a:r>
                <a:rPr kumimoji="1" lang="ja-JP" altLang="en-US" sz="1600" dirty="0">
                  <a:latin typeface="HG創英角ﾎﾟｯﾌﾟ体" panose="040B0A09000000000000" pitchFamily="49" charset="-128"/>
                  <a:ea typeface="HG創英角ﾎﾟｯﾌﾟ体" panose="040B0A09000000000000" pitchFamily="49" charset="-128"/>
                </a:rPr>
                <a:t>直接的な支援だけでなく、コーディネーターとしての役割など、多岐にわたります。</a:t>
              </a:r>
            </a:p>
          </p:txBody>
        </p:sp>
      </p:grpSp>
      <p:graphicFrame>
        <p:nvGraphicFramePr>
          <p:cNvPr id="12" name="コンテンツ プレースホルダー 3">
            <a:extLst>
              <a:ext uri="{FF2B5EF4-FFF2-40B4-BE49-F238E27FC236}">
                <a16:creationId xmlns:a16="http://schemas.microsoft.com/office/drawing/2014/main" id="{8F3F9C90-444D-4D53-AEE6-046C4E30E79B}"/>
              </a:ext>
            </a:extLst>
          </p:cNvPr>
          <p:cNvGraphicFramePr/>
          <p:nvPr>
            <p:extLst>
              <p:ext uri="{D42A27DB-BD31-4B8C-83A1-F6EECF244321}">
                <p14:modId xmlns:p14="http://schemas.microsoft.com/office/powerpoint/2010/main" val="259248880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74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a:extLst>
              <a:ext uri="{FF2B5EF4-FFF2-40B4-BE49-F238E27FC236}">
                <a16:creationId xmlns:a16="http://schemas.microsoft.com/office/drawing/2014/main" id="{B0303DE1-69AB-4878-A6F7-42CE489B0C37}"/>
              </a:ext>
            </a:extLst>
          </p:cNvPr>
          <p:cNvSpPr txBox="1"/>
          <p:nvPr/>
        </p:nvSpPr>
        <p:spPr>
          <a:xfrm>
            <a:off x="328712" y="502301"/>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「チーム学校」で対応することの意味</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3" name="グループ化 2">
            <a:extLst>
              <a:ext uri="{FF2B5EF4-FFF2-40B4-BE49-F238E27FC236}">
                <a16:creationId xmlns:a16="http://schemas.microsoft.com/office/drawing/2014/main" id="{2B3FE691-6C11-4183-9A34-E8863BB34853}"/>
              </a:ext>
            </a:extLst>
          </p:cNvPr>
          <p:cNvGrpSpPr/>
          <p:nvPr/>
        </p:nvGrpSpPr>
        <p:grpSpPr>
          <a:xfrm>
            <a:off x="6085437" y="4289771"/>
            <a:ext cx="2961344" cy="713697"/>
            <a:chOff x="228600" y="1313129"/>
            <a:chExt cx="2961344" cy="713697"/>
          </a:xfrm>
        </p:grpSpPr>
        <p:pic>
          <p:nvPicPr>
            <p:cNvPr id="2" name="図 1">
              <a:extLst>
                <a:ext uri="{FF2B5EF4-FFF2-40B4-BE49-F238E27FC236}">
                  <a16:creationId xmlns:a16="http://schemas.microsoft.com/office/drawing/2014/main" id="{B91C287D-D6CB-4A1F-B08E-833D9DAEA2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313129"/>
              <a:ext cx="2961344" cy="713697"/>
            </a:xfrm>
            <a:prstGeom prst="rect">
              <a:avLst/>
            </a:prstGeom>
          </p:spPr>
        </p:pic>
        <p:sp>
          <p:nvSpPr>
            <p:cNvPr id="6" name="テキスト ボックス 5">
              <a:extLst>
                <a:ext uri="{FF2B5EF4-FFF2-40B4-BE49-F238E27FC236}">
                  <a16:creationId xmlns:a16="http://schemas.microsoft.com/office/drawing/2014/main" id="{D889733B-708C-49F4-8CD3-FB94BF16A0BA}"/>
                </a:ext>
              </a:extLst>
            </p:cNvPr>
            <p:cNvSpPr txBox="1"/>
            <p:nvPr/>
          </p:nvSpPr>
          <p:spPr>
            <a:xfrm>
              <a:off x="343275" y="1481601"/>
              <a:ext cx="273199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担当者・担任の負担軽減</a:t>
              </a:r>
            </a:p>
          </p:txBody>
        </p:sp>
      </p:grpSp>
      <p:grpSp>
        <p:nvGrpSpPr>
          <p:cNvPr id="4" name="グループ化 3">
            <a:extLst>
              <a:ext uri="{FF2B5EF4-FFF2-40B4-BE49-F238E27FC236}">
                <a16:creationId xmlns:a16="http://schemas.microsoft.com/office/drawing/2014/main" id="{3459BF13-70F2-4161-B71F-895038E0037A}"/>
              </a:ext>
            </a:extLst>
          </p:cNvPr>
          <p:cNvGrpSpPr/>
          <p:nvPr/>
        </p:nvGrpSpPr>
        <p:grpSpPr>
          <a:xfrm>
            <a:off x="6096000" y="2679754"/>
            <a:ext cx="2966289" cy="668071"/>
            <a:chOff x="3276600" y="1298430"/>
            <a:chExt cx="2767525" cy="668071"/>
          </a:xfrm>
        </p:grpSpPr>
        <p:pic>
          <p:nvPicPr>
            <p:cNvPr id="12" name="図 11">
              <a:extLst>
                <a:ext uri="{FF2B5EF4-FFF2-40B4-BE49-F238E27FC236}">
                  <a16:creationId xmlns:a16="http://schemas.microsoft.com/office/drawing/2014/main" id="{4CAF9EB8-75BE-4886-B89B-E831F0A289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6600" y="1298430"/>
              <a:ext cx="2767525" cy="668071"/>
            </a:xfrm>
            <a:prstGeom prst="rect">
              <a:avLst/>
            </a:prstGeom>
          </p:spPr>
        </p:pic>
        <p:sp>
          <p:nvSpPr>
            <p:cNvPr id="11" name="テキスト ボックス 10">
              <a:extLst>
                <a:ext uri="{FF2B5EF4-FFF2-40B4-BE49-F238E27FC236}">
                  <a16:creationId xmlns:a16="http://schemas.microsoft.com/office/drawing/2014/main" id="{DF7F76BE-E70D-4592-84B7-94018697D3E0}"/>
                </a:ext>
              </a:extLst>
            </p:cNvPr>
            <p:cNvSpPr txBox="1"/>
            <p:nvPr/>
          </p:nvSpPr>
          <p:spPr>
            <a:xfrm>
              <a:off x="3429001" y="1447799"/>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正確なアセスメント</a:t>
              </a:r>
            </a:p>
          </p:txBody>
        </p:sp>
      </p:grpSp>
      <p:grpSp>
        <p:nvGrpSpPr>
          <p:cNvPr id="7" name="グループ化 6">
            <a:extLst>
              <a:ext uri="{FF2B5EF4-FFF2-40B4-BE49-F238E27FC236}">
                <a16:creationId xmlns:a16="http://schemas.microsoft.com/office/drawing/2014/main" id="{5751536A-14A9-4A65-8E81-D889A76B66A0}"/>
              </a:ext>
            </a:extLst>
          </p:cNvPr>
          <p:cNvGrpSpPr/>
          <p:nvPr/>
        </p:nvGrpSpPr>
        <p:grpSpPr>
          <a:xfrm>
            <a:off x="3086101" y="1219200"/>
            <a:ext cx="2966289" cy="679529"/>
            <a:chOff x="6238017" y="1309755"/>
            <a:chExt cx="2767525" cy="630457"/>
          </a:xfrm>
        </p:grpSpPr>
        <p:pic>
          <p:nvPicPr>
            <p:cNvPr id="13" name="図 12">
              <a:extLst>
                <a:ext uri="{FF2B5EF4-FFF2-40B4-BE49-F238E27FC236}">
                  <a16:creationId xmlns:a16="http://schemas.microsoft.com/office/drawing/2014/main" id="{292A6409-6F9F-411D-82B1-AD6600E6BE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017" y="1309755"/>
              <a:ext cx="2767525" cy="630457"/>
            </a:xfrm>
            <a:prstGeom prst="rect">
              <a:avLst/>
            </a:prstGeom>
          </p:spPr>
        </p:pic>
        <p:sp>
          <p:nvSpPr>
            <p:cNvPr id="14" name="テキスト ボックス 13">
              <a:extLst>
                <a:ext uri="{FF2B5EF4-FFF2-40B4-BE49-F238E27FC236}">
                  <a16:creationId xmlns:a16="http://schemas.microsoft.com/office/drawing/2014/main" id="{013BFCF7-DB54-4F23-989C-F5D3AF2E6A0A}"/>
                </a:ext>
              </a:extLst>
            </p:cNvPr>
            <p:cNvSpPr txBox="1"/>
            <p:nvPr/>
          </p:nvSpPr>
          <p:spPr>
            <a:xfrm>
              <a:off x="6402580" y="1443691"/>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情報共有、連携</a:t>
              </a:r>
            </a:p>
          </p:txBody>
        </p:sp>
      </p:grpSp>
      <p:grpSp>
        <p:nvGrpSpPr>
          <p:cNvPr id="8" name="グループ化 7">
            <a:extLst>
              <a:ext uri="{FF2B5EF4-FFF2-40B4-BE49-F238E27FC236}">
                <a16:creationId xmlns:a16="http://schemas.microsoft.com/office/drawing/2014/main" id="{29EB3FA6-FB64-4484-A7B7-573C6B0EA96F}"/>
              </a:ext>
            </a:extLst>
          </p:cNvPr>
          <p:cNvGrpSpPr/>
          <p:nvPr/>
        </p:nvGrpSpPr>
        <p:grpSpPr>
          <a:xfrm>
            <a:off x="119812" y="4289771"/>
            <a:ext cx="2988425" cy="682770"/>
            <a:chOff x="6242875" y="2174764"/>
            <a:chExt cx="2819400" cy="682770"/>
          </a:xfrm>
        </p:grpSpPr>
        <p:pic>
          <p:nvPicPr>
            <p:cNvPr id="15" name="図 14">
              <a:extLst>
                <a:ext uri="{FF2B5EF4-FFF2-40B4-BE49-F238E27FC236}">
                  <a16:creationId xmlns:a16="http://schemas.microsoft.com/office/drawing/2014/main" id="{BED9EB38-91CD-4623-8D83-D03F817355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42875" y="2174764"/>
              <a:ext cx="2819400" cy="682770"/>
            </a:xfrm>
            <a:prstGeom prst="rect">
              <a:avLst/>
            </a:prstGeom>
          </p:spPr>
        </p:pic>
        <p:sp>
          <p:nvSpPr>
            <p:cNvPr id="16" name="テキスト ボックス 15">
              <a:extLst>
                <a:ext uri="{FF2B5EF4-FFF2-40B4-BE49-F238E27FC236}">
                  <a16:creationId xmlns:a16="http://schemas.microsoft.com/office/drawing/2014/main" id="{8650D684-B690-4AFD-8CBB-C46607CA6F7A}"/>
                </a:ext>
              </a:extLst>
            </p:cNvPr>
            <p:cNvSpPr txBox="1"/>
            <p:nvPr/>
          </p:nvSpPr>
          <p:spPr>
            <a:xfrm>
              <a:off x="6382489" y="2331483"/>
              <a:ext cx="2510702"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児童・保護者の安心感</a:t>
              </a:r>
            </a:p>
          </p:txBody>
        </p:sp>
      </p:grpSp>
      <p:grpSp>
        <p:nvGrpSpPr>
          <p:cNvPr id="18" name="グループ化 17">
            <a:extLst>
              <a:ext uri="{FF2B5EF4-FFF2-40B4-BE49-F238E27FC236}">
                <a16:creationId xmlns:a16="http://schemas.microsoft.com/office/drawing/2014/main" id="{D8DADF45-E687-4B9A-9A4D-241E3BE9500F}"/>
              </a:ext>
            </a:extLst>
          </p:cNvPr>
          <p:cNvGrpSpPr/>
          <p:nvPr/>
        </p:nvGrpSpPr>
        <p:grpSpPr>
          <a:xfrm>
            <a:off x="119812" y="2690039"/>
            <a:ext cx="2966289" cy="662761"/>
            <a:chOff x="268643" y="2121097"/>
            <a:chExt cx="2966289" cy="662761"/>
          </a:xfrm>
        </p:grpSpPr>
        <p:pic>
          <p:nvPicPr>
            <p:cNvPr id="10" name="図 9">
              <a:extLst>
                <a:ext uri="{FF2B5EF4-FFF2-40B4-BE49-F238E27FC236}">
                  <a16:creationId xmlns:a16="http://schemas.microsoft.com/office/drawing/2014/main" id="{7248615F-E3C1-4A53-AB34-EEDD38A2F8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8643" y="2121097"/>
              <a:ext cx="2966289" cy="662761"/>
            </a:xfrm>
            <a:prstGeom prst="rect">
              <a:avLst/>
            </a:prstGeom>
          </p:spPr>
        </p:pic>
        <p:sp>
          <p:nvSpPr>
            <p:cNvPr id="17" name="テキスト ボックス 16">
              <a:extLst>
                <a:ext uri="{FF2B5EF4-FFF2-40B4-BE49-F238E27FC236}">
                  <a16:creationId xmlns:a16="http://schemas.microsoft.com/office/drawing/2014/main" id="{C0362072-9548-46ED-B1A5-D432567C98B3}"/>
                </a:ext>
              </a:extLst>
            </p:cNvPr>
            <p:cNvSpPr txBox="1"/>
            <p:nvPr/>
          </p:nvSpPr>
          <p:spPr>
            <a:xfrm>
              <a:off x="494487" y="2257806"/>
              <a:ext cx="25146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組織的な対応</a:t>
              </a:r>
            </a:p>
          </p:txBody>
        </p:sp>
      </p:grpSp>
      <p:grpSp>
        <p:nvGrpSpPr>
          <p:cNvPr id="21" name="グループ化 20">
            <a:extLst>
              <a:ext uri="{FF2B5EF4-FFF2-40B4-BE49-F238E27FC236}">
                <a16:creationId xmlns:a16="http://schemas.microsoft.com/office/drawing/2014/main" id="{00D43F9F-7C1E-442D-99A3-45946E64173A}"/>
              </a:ext>
            </a:extLst>
          </p:cNvPr>
          <p:cNvGrpSpPr/>
          <p:nvPr/>
        </p:nvGrpSpPr>
        <p:grpSpPr>
          <a:xfrm>
            <a:off x="3108237" y="5989327"/>
            <a:ext cx="2988425" cy="662761"/>
            <a:chOff x="6244502" y="2074148"/>
            <a:chExt cx="2866876" cy="627708"/>
          </a:xfrm>
        </p:grpSpPr>
        <p:pic>
          <p:nvPicPr>
            <p:cNvPr id="19" name="図 18">
              <a:extLst>
                <a:ext uri="{FF2B5EF4-FFF2-40B4-BE49-F238E27FC236}">
                  <a16:creationId xmlns:a16="http://schemas.microsoft.com/office/drawing/2014/main" id="{09BF3E04-BB0E-4A34-BEA7-2565EF08126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44502" y="2074148"/>
              <a:ext cx="2866876" cy="627708"/>
            </a:xfrm>
            <a:prstGeom prst="rect">
              <a:avLst/>
            </a:prstGeom>
          </p:spPr>
        </p:pic>
        <p:sp>
          <p:nvSpPr>
            <p:cNvPr id="20" name="テキスト ボックス 19">
              <a:extLst>
                <a:ext uri="{FF2B5EF4-FFF2-40B4-BE49-F238E27FC236}">
                  <a16:creationId xmlns:a16="http://schemas.microsoft.com/office/drawing/2014/main" id="{2E2E7460-8CBD-4444-9340-F2E60E1D5D80}"/>
                </a:ext>
              </a:extLst>
            </p:cNvPr>
            <p:cNvSpPr txBox="1"/>
            <p:nvPr/>
          </p:nvSpPr>
          <p:spPr>
            <a:xfrm>
              <a:off x="6458740" y="2203336"/>
              <a:ext cx="2438400" cy="369332"/>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継続的な取組の実施</a:t>
              </a:r>
            </a:p>
          </p:txBody>
        </p:sp>
      </p:grpSp>
      <p:pic>
        <p:nvPicPr>
          <p:cNvPr id="24" name="図 23">
            <a:extLst>
              <a:ext uri="{FF2B5EF4-FFF2-40B4-BE49-F238E27FC236}">
                <a16:creationId xmlns:a16="http://schemas.microsoft.com/office/drawing/2014/main" id="{0A8EEE7C-3582-4E8C-9FEF-119D970128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07173" y="2168564"/>
            <a:ext cx="2749826" cy="3429000"/>
          </a:xfrm>
          <a:prstGeom prst="rect">
            <a:avLst/>
          </a:prstGeom>
        </p:spPr>
      </p:pic>
      <p:graphicFrame>
        <p:nvGraphicFramePr>
          <p:cNvPr id="23" name="コンテンツ プレースホルダー 3">
            <a:extLst>
              <a:ext uri="{FF2B5EF4-FFF2-40B4-BE49-F238E27FC236}">
                <a16:creationId xmlns:a16="http://schemas.microsoft.com/office/drawing/2014/main" id="{C12EE804-4653-4B91-935C-07E69F147880}"/>
              </a:ext>
            </a:extLst>
          </p:cNvPr>
          <p:cNvGraphicFramePr/>
          <p:nvPr>
            <p:extLst>
              <p:ext uri="{D42A27DB-BD31-4B8C-83A1-F6EECF244321}">
                <p14:modId xmlns:p14="http://schemas.microsoft.com/office/powerpoint/2010/main" val="259248880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522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0BF0354-5097-456F-92D8-45DA247FEF17}"/>
              </a:ext>
            </a:extLst>
          </p:cNvPr>
          <p:cNvPicPr>
            <a:picLocks noChangeAspect="1"/>
          </p:cNvPicPr>
          <p:nvPr/>
        </p:nvPicPr>
        <p:blipFill>
          <a:blip r:embed="rId3"/>
          <a:stretch>
            <a:fillRect/>
          </a:stretch>
        </p:blipFill>
        <p:spPr>
          <a:xfrm>
            <a:off x="166072" y="861654"/>
            <a:ext cx="8811855" cy="5134692"/>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None/>
            </a:pPr>
            <a:r>
              <a:rPr kumimoji="1" lang="ja-JP" altLang="en-US" sz="5400" dirty="0">
                <a:latin typeface="UD デジタル 教科書体 NP-B" panose="02020700000000000000" pitchFamily="18" charset="-128"/>
                <a:ea typeface="UD デジタル 教科書体 NP-B" panose="02020700000000000000" pitchFamily="18" charset="-128"/>
              </a:rPr>
              <a:t>４　</a:t>
            </a:r>
            <a:r>
              <a:rPr lang="ja-JP" altLang="en-US" sz="5400" dirty="0">
                <a:latin typeface="UD デジタル 教科書体 NP-B" panose="02020700000000000000" pitchFamily="18" charset="-128"/>
                <a:ea typeface="UD デジタル 教科書体 NP-B" panose="02020700000000000000" pitchFamily="18" charset="-128"/>
              </a:rPr>
              <a:t>支援の道しる</a:t>
            </a:r>
            <a:r>
              <a:rPr lang="ja-JP" altLang="en-US" sz="5400" dirty="0" err="1">
                <a:latin typeface="UD デジタル 教科書体 NP-B" panose="02020700000000000000" pitchFamily="18" charset="-128"/>
                <a:ea typeface="UD デジタル 教科書体 NP-B" panose="02020700000000000000" pitchFamily="18" charset="-128"/>
              </a:rPr>
              <a:t>べ</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6" name="コンテンツ プレースホルダー 3">
            <a:extLst>
              <a:ext uri="{FF2B5EF4-FFF2-40B4-BE49-F238E27FC236}">
                <a16:creationId xmlns:a16="http://schemas.microsoft.com/office/drawing/2014/main" id="{C6EEFAAC-7FDF-4CEA-9A84-D3D4A3A50DE4}"/>
              </a:ext>
            </a:extLst>
          </p:cNvPr>
          <p:cNvGraphicFramePr/>
          <p:nvPr>
            <p:extLst>
              <p:ext uri="{D42A27DB-BD31-4B8C-83A1-F6EECF244321}">
                <p14:modId xmlns:p14="http://schemas.microsoft.com/office/powerpoint/2010/main" val="3813465925"/>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795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255195B-7808-4915-9840-153D5B49DD48}"/>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図 2">
            <a:extLst>
              <a:ext uri="{FF2B5EF4-FFF2-40B4-BE49-F238E27FC236}">
                <a16:creationId xmlns:a16="http://schemas.microsoft.com/office/drawing/2014/main" id="{E38818B9-50D5-448E-BD24-333739BCFEF6}"/>
              </a:ext>
            </a:extLst>
          </p:cNvPr>
          <p:cNvPicPr>
            <a:picLocks noChangeAspect="1"/>
          </p:cNvPicPr>
          <p:nvPr/>
        </p:nvPicPr>
        <p:blipFill>
          <a:blip r:embed="rId8"/>
          <a:stretch>
            <a:fillRect/>
          </a:stretch>
        </p:blipFill>
        <p:spPr>
          <a:xfrm>
            <a:off x="14177" y="411586"/>
            <a:ext cx="9144000" cy="6446414"/>
          </a:xfrm>
          <a:prstGeom prst="rect">
            <a:avLst/>
          </a:prstGeom>
        </p:spPr>
      </p:pic>
    </p:spTree>
    <p:extLst>
      <p:ext uri="{BB962C8B-B14F-4D97-AF65-F5344CB8AC3E}">
        <p14:creationId xmlns:p14="http://schemas.microsoft.com/office/powerpoint/2010/main" val="260000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よくある質問①</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3" name="図 2">
            <a:extLst>
              <a:ext uri="{FF2B5EF4-FFF2-40B4-BE49-F238E27FC236}">
                <a16:creationId xmlns:a16="http://schemas.microsoft.com/office/drawing/2014/main" id="{9049E71D-B98C-4B4E-8511-A614C27E2AFC}"/>
              </a:ext>
            </a:extLst>
          </p:cNvPr>
          <p:cNvPicPr>
            <a:picLocks noChangeAspect="1"/>
          </p:cNvPicPr>
          <p:nvPr/>
        </p:nvPicPr>
        <p:blipFill>
          <a:blip r:embed="rId3"/>
          <a:stretch>
            <a:fillRect/>
          </a:stretch>
        </p:blipFill>
        <p:spPr>
          <a:xfrm>
            <a:off x="415471" y="1330031"/>
            <a:ext cx="8305800" cy="574969"/>
          </a:xfrm>
          <a:prstGeom prst="rect">
            <a:avLst/>
          </a:prstGeom>
        </p:spPr>
      </p:pic>
      <p:sp>
        <p:nvSpPr>
          <p:cNvPr id="6" name="テキスト ボックス 5">
            <a:extLst>
              <a:ext uri="{FF2B5EF4-FFF2-40B4-BE49-F238E27FC236}">
                <a16:creationId xmlns:a16="http://schemas.microsoft.com/office/drawing/2014/main" id="{EB7E13B5-30D2-4C4D-8B8B-23E5437BD3E6}"/>
              </a:ext>
            </a:extLst>
          </p:cNvPr>
          <p:cNvSpPr txBox="1"/>
          <p:nvPr/>
        </p:nvSpPr>
        <p:spPr>
          <a:xfrm>
            <a:off x="449089" y="4355625"/>
            <a:ext cx="8305800" cy="1841786"/>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児童が一歩踏み出せるように</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焦らず支援を続けていくこと</a:t>
            </a:r>
            <a:r>
              <a:rPr lang="ja-JP" altLang="en-US" dirty="0">
                <a:latin typeface="UD デジタル 教科書体 NK" panose="02020400000000000000" pitchFamily="18" charset="-128"/>
                <a:ea typeface="UD デジタル 教科書体 NK" panose="02020400000000000000" pitchFamily="18" charset="-128"/>
              </a:rPr>
              <a:t>が重要です。</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エネルギーが十分に貯まるまでにかかる時間は人それぞれ</a:t>
            </a:r>
            <a:r>
              <a:rPr lang="ja-JP" altLang="en-US" dirty="0">
                <a:latin typeface="UD デジタル 教科書体 NK" panose="02020400000000000000" pitchFamily="18" charset="-128"/>
                <a:ea typeface="UD デジタル 教科書体 NK" panose="02020400000000000000" pitchFamily="18" charset="-128"/>
              </a:rPr>
              <a:t>なので、児童の中の不安が和らぎ気持ちが前向きになるタイミングで、児童本人およびその保護者と相談して、教室復帰も一つの選択肢として検討していくこともあるでしょう。</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11" name="グループ化 10">
            <a:extLst>
              <a:ext uri="{FF2B5EF4-FFF2-40B4-BE49-F238E27FC236}">
                <a16:creationId xmlns:a16="http://schemas.microsoft.com/office/drawing/2014/main" id="{1EF4F1EF-6123-4F5D-9D5C-C81BDFF0ADE3}"/>
              </a:ext>
            </a:extLst>
          </p:cNvPr>
          <p:cNvGrpSpPr/>
          <p:nvPr/>
        </p:nvGrpSpPr>
        <p:grpSpPr>
          <a:xfrm>
            <a:off x="3048000" y="2122140"/>
            <a:ext cx="3460169" cy="1763015"/>
            <a:chOff x="4921831" y="1942052"/>
            <a:chExt cx="3460169" cy="1763015"/>
          </a:xfrm>
        </p:grpSpPr>
        <p:pic>
          <p:nvPicPr>
            <p:cNvPr id="10" name="図 9">
              <a:extLst>
                <a:ext uri="{FF2B5EF4-FFF2-40B4-BE49-F238E27FC236}">
                  <a16:creationId xmlns:a16="http://schemas.microsoft.com/office/drawing/2014/main" id="{2B39DBAC-95A6-4222-B63C-A061F4B70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1831" y="1942052"/>
              <a:ext cx="3460169" cy="1763015"/>
            </a:xfrm>
            <a:prstGeom prst="rect">
              <a:avLst/>
            </a:prstGeom>
          </p:spPr>
        </p:pic>
        <p:sp>
          <p:nvSpPr>
            <p:cNvPr id="9" name="正方形/長方形 8">
              <a:extLst>
                <a:ext uri="{FF2B5EF4-FFF2-40B4-BE49-F238E27FC236}">
                  <a16:creationId xmlns:a16="http://schemas.microsoft.com/office/drawing/2014/main" id="{D95210BF-AAA4-4A89-BD5A-C199C1A9F460}"/>
                </a:ext>
              </a:extLst>
            </p:cNvPr>
            <p:cNvSpPr/>
            <p:nvPr/>
          </p:nvSpPr>
          <p:spPr>
            <a:xfrm>
              <a:off x="5029200" y="2369813"/>
              <a:ext cx="307255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伴走者として児童を信じ、寄り添う気持ちを大切にしていただきたいです。</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graphicFrame>
        <p:nvGraphicFramePr>
          <p:cNvPr id="13" name="コンテンツ プレースホルダー 3">
            <a:extLst>
              <a:ext uri="{FF2B5EF4-FFF2-40B4-BE49-F238E27FC236}">
                <a16:creationId xmlns:a16="http://schemas.microsoft.com/office/drawing/2014/main" id="{F1069483-A989-42FE-BE0F-F843AF9937F1}"/>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79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よくある質問②</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7" name="図 6">
            <a:extLst>
              <a:ext uri="{FF2B5EF4-FFF2-40B4-BE49-F238E27FC236}">
                <a16:creationId xmlns:a16="http://schemas.microsoft.com/office/drawing/2014/main" id="{EA34326E-6677-46C6-B49A-FD1FCBBC6722}"/>
              </a:ext>
            </a:extLst>
          </p:cNvPr>
          <p:cNvPicPr>
            <a:picLocks noChangeAspect="1"/>
          </p:cNvPicPr>
          <p:nvPr/>
        </p:nvPicPr>
        <p:blipFill>
          <a:blip r:embed="rId3"/>
          <a:stretch>
            <a:fillRect/>
          </a:stretch>
        </p:blipFill>
        <p:spPr>
          <a:xfrm>
            <a:off x="426031" y="1295400"/>
            <a:ext cx="8302498" cy="598264"/>
          </a:xfrm>
          <a:prstGeom prst="rect">
            <a:avLst/>
          </a:prstGeom>
        </p:spPr>
      </p:pic>
      <p:sp>
        <p:nvSpPr>
          <p:cNvPr id="8" name="テキスト ボックス 7">
            <a:extLst>
              <a:ext uri="{FF2B5EF4-FFF2-40B4-BE49-F238E27FC236}">
                <a16:creationId xmlns:a16="http://schemas.microsoft.com/office/drawing/2014/main" id="{47223B47-1C9E-46D4-95B5-FA7A051F71C6}"/>
              </a:ext>
            </a:extLst>
          </p:cNvPr>
          <p:cNvSpPr txBox="1"/>
          <p:nvPr/>
        </p:nvSpPr>
        <p:spPr>
          <a:xfrm>
            <a:off x="415471" y="4419600"/>
            <a:ext cx="8305800" cy="1392945"/>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の役割については、利用する児童だけでなく</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全校の児童や保護者にも理解されていること</a:t>
            </a:r>
            <a:r>
              <a:rPr lang="ja-JP" altLang="en-US" dirty="0">
                <a:latin typeface="UD デジタル 教科書体 NK" panose="02020400000000000000" pitchFamily="18" charset="-128"/>
                <a:ea typeface="UD デジタル 教科書体 NK" panose="02020400000000000000" pitchFamily="18" charset="-128"/>
              </a:rPr>
              <a:t>が重要だと考えます。目的外の利用がないように、</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児童や保護者の思いを十分に聞き取り</a:t>
            </a:r>
            <a:r>
              <a:rPr lang="ja-JP" altLang="en-US" dirty="0">
                <a:latin typeface="UD デジタル 教科書体 NK" panose="02020400000000000000" pitchFamily="18" charset="-128"/>
                <a:ea typeface="UD デジタル 教科書体 NK" panose="02020400000000000000" pitchFamily="18" charset="-128"/>
              </a:rPr>
              <a:t>、判断をしてみてはいかがでしょうか。</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2" name="グループ化 1">
            <a:extLst>
              <a:ext uri="{FF2B5EF4-FFF2-40B4-BE49-F238E27FC236}">
                <a16:creationId xmlns:a16="http://schemas.microsoft.com/office/drawing/2014/main" id="{637E1A6F-1FC9-4F08-9B7F-04D969745FF3}"/>
              </a:ext>
            </a:extLst>
          </p:cNvPr>
          <p:cNvGrpSpPr/>
          <p:nvPr/>
        </p:nvGrpSpPr>
        <p:grpSpPr>
          <a:xfrm>
            <a:off x="3048000" y="2122140"/>
            <a:ext cx="3733800" cy="1941260"/>
            <a:chOff x="3048000" y="2122140"/>
            <a:chExt cx="3733800" cy="1941260"/>
          </a:xfrm>
        </p:grpSpPr>
        <p:pic>
          <p:nvPicPr>
            <p:cNvPr id="9" name="図 8">
              <a:extLst>
                <a:ext uri="{FF2B5EF4-FFF2-40B4-BE49-F238E27FC236}">
                  <a16:creationId xmlns:a16="http://schemas.microsoft.com/office/drawing/2014/main" id="{ABB6C3B5-383E-4419-B62C-08D2BC1310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0" y="2122140"/>
              <a:ext cx="3733800" cy="1941260"/>
            </a:xfrm>
            <a:prstGeom prst="rect">
              <a:avLst/>
            </a:prstGeom>
          </p:spPr>
        </p:pic>
        <p:sp>
          <p:nvSpPr>
            <p:cNvPr id="11" name="正方形/長方形 10">
              <a:extLst>
                <a:ext uri="{FF2B5EF4-FFF2-40B4-BE49-F238E27FC236}">
                  <a16:creationId xmlns:a16="http://schemas.microsoft.com/office/drawing/2014/main" id="{869B63AF-ED91-4098-A3AD-8BFD1134028B}"/>
                </a:ext>
              </a:extLst>
            </p:cNvPr>
            <p:cNvSpPr/>
            <p:nvPr/>
          </p:nvSpPr>
          <p:spPr>
            <a:xfrm>
              <a:off x="3200400" y="2677926"/>
              <a:ext cx="335280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全校児童や保護者に</a:t>
              </a:r>
              <a:endParaRPr lang="en-US" altLang="ja-JP" sz="2000" b="1" dirty="0">
                <a:solidFill>
                  <a:srgbClr val="FF3131"/>
                </a:solidFill>
                <a:latin typeface="HG丸ｺﾞｼｯｸM-PRO" panose="020F0600000000000000" pitchFamily="50" charset="-128"/>
                <a:ea typeface="HG丸ｺﾞｼｯｸM-PRO" panose="020F0600000000000000" pitchFamily="50" charset="-128"/>
              </a:endParaRPr>
            </a:p>
            <a:p>
              <a:r>
                <a:rPr lang="en-US" altLang="ja-JP" sz="2000" b="1" dirty="0">
                  <a:solidFill>
                    <a:srgbClr val="FF3131"/>
                  </a:solidFill>
                  <a:latin typeface="HG丸ｺﾞｼｯｸM-PRO" panose="020F0600000000000000" pitchFamily="50" charset="-128"/>
                  <a:ea typeface="HG丸ｺﾞｼｯｸM-PRO" panose="020F0600000000000000" pitchFamily="50" charset="-128"/>
                </a:rPr>
                <a:t>SSR</a:t>
              </a:r>
              <a:r>
                <a:rPr lang="ja-JP" altLang="en-US" sz="2000" b="1" dirty="0">
                  <a:solidFill>
                    <a:srgbClr val="FF3131"/>
                  </a:solidFill>
                  <a:latin typeface="HG丸ｺﾞｼｯｸM-PRO" panose="020F0600000000000000" pitchFamily="50" charset="-128"/>
                  <a:ea typeface="HG丸ｺﾞｼｯｸM-PRO" panose="020F0600000000000000" pitchFamily="50" charset="-128"/>
                </a:rPr>
                <a:t>の意味を周知するのも一つの方法です。</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graphicFrame>
        <p:nvGraphicFramePr>
          <p:cNvPr id="10" name="コンテンツ プレースホルダー 3">
            <a:extLst>
              <a:ext uri="{FF2B5EF4-FFF2-40B4-BE49-F238E27FC236}">
                <a16:creationId xmlns:a16="http://schemas.microsoft.com/office/drawing/2014/main" id="{1739EED8-502C-432B-9D56-4A2EA5844B73}"/>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1171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7785C67-2102-4974-BD13-44DCEB52FC6A}"/>
              </a:ext>
            </a:extLst>
          </p:cNvPr>
          <p:cNvSpPr txBox="1"/>
          <p:nvPr/>
        </p:nvSpPr>
        <p:spPr>
          <a:xfrm>
            <a:off x="328712" y="621190"/>
            <a:ext cx="8479319" cy="521810"/>
          </a:xfrm>
          <a:prstGeom prst="rect">
            <a:avLst/>
          </a:prstGeom>
        </p:spPr>
        <p:txBody>
          <a:bodyPr lIns="0" tIns="0" rIns="0" bIns="0" rtlCol="0" anchor="t">
            <a:spAutoFit/>
          </a:bodyPr>
          <a:lstStyle/>
          <a:p>
            <a:pPr algn="ctr">
              <a:lnSpc>
                <a:spcPts val="4230"/>
              </a:lnSpc>
            </a:pPr>
            <a:r>
              <a:rPr lang="ja-JP" altLang="en-US"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よくある質問③</a:t>
            </a:r>
            <a:endParaRPr lang="en-US" altLang="ja-JP" sz="3200"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8" name="テキスト ボックス 7">
            <a:extLst>
              <a:ext uri="{FF2B5EF4-FFF2-40B4-BE49-F238E27FC236}">
                <a16:creationId xmlns:a16="http://schemas.microsoft.com/office/drawing/2014/main" id="{47223B47-1C9E-46D4-95B5-FA7A051F71C6}"/>
              </a:ext>
            </a:extLst>
          </p:cNvPr>
          <p:cNvSpPr txBox="1"/>
          <p:nvPr/>
        </p:nvSpPr>
        <p:spPr>
          <a:xfrm>
            <a:off x="394862" y="3593491"/>
            <a:ext cx="8305800" cy="3188309"/>
          </a:xfrm>
          <a:prstGeom prst="rect">
            <a:avLst/>
          </a:prstGeom>
          <a:noFill/>
        </p:spPr>
        <p:txBody>
          <a:bodyPr wrap="square" rtlCol="0">
            <a:spAutoFit/>
          </a:bodyPr>
          <a:lstStyle/>
          <a:p>
            <a:pPr algn="just">
              <a:lnSpc>
                <a:spcPts val="3500"/>
              </a:lnSpc>
            </a:pPr>
            <a:r>
              <a:rPr lang="ja-JP" altLang="en-US" dirty="0">
                <a:latin typeface="UD デジタル 教科書体 NK" panose="02020400000000000000" pitchFamily="18" charset="-128"/>
                <a:ea typeface="UD デジタル 教科書体 NK" panose="02020400000000000000" pitchFamily="18" charset="-128"/>
              </a:rPr>
              <a:t>　児童の成長にふさわしい場所がどこか、</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丁寧にアセスメントを行い</a:t>
            </a:r>
            <a:r>
              <a:rPr lang="ja-JP" altLang="en-US" dirty="0">
                <a:latin typeface="UD デジタル 教科書体 NK" panose="02020400000000000000" pitchFamily="18" charset="-128"/>
                <a:ea typeface="UD デジタル 教科書体 NK" panose="02020400000000000000" pitchFamily="18" charset="-128"/>
              </a:rPr>
              <a:t>保護者とも相談をしたうえで、支援のあり方について検討していくことが大切だと考えます。その中で</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の利用が望ましい場合には、開始前に児童と保護者に、</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利用の仕方について確認をする</a:t>
            </a:r>
            <a:r>
              <a:rPr lang="ja-JP" altLang="en-US" dirty="0">
                <a:latin typeface="UD デジタル 教科書体 NK" panose="02020400000000000000" pitchFamily="18" charset="-128"/>
                <a:ea typeface="UD デジタル 教科書体 NK" panose="02020400000000000000" pitchFamily="18" charset="-128"/>
              </a:rPr>
              <a:t>とよいでしょう。　また、</a:t>
            </a:r>
            <a:r>
              <a:rPr lang="en-US" altLang="ja-JP" dirty="0">
                <a:latin typeface="UD デジタル 教科書体 NK" panose="02020400000000000000" pitchFamily="18" charset="-128"/>
                <a:ea typeface="UD デジタル 教科書体 NK" panose="02020400000000000000" pitchFamily="18" charset="-128"/>
              </a:rPr>
              <a:t>SSR</a:t>
            </a:r>
            <a:r>
              <a:rPr lang="ja-JP" altLang="en-US" dirty="0">
                <a:latin typeface="UD デジタル 教科書体 NK" panose="02020400000000000000" pitchFamily="18" charset="-128"/>
                <a:ea typeface="UD デジタル 教科書体 NK" panose="02020400000000000000" pitchFamily="18" charset="-128"/>
              </a:rPr>
              <a:t>の中で他の人と共に生活をするために必要なルールやマナーなどの</a:t>
            </a:r>
            <a:r>
              <a:rPr lang="ja-JP" altLang="en-US" b="1" dirty="0">
                <a:solidFill>
                  <a:srgbClr val="FF0000"/>
                </a:solidFill>
                <a:latin typeface="UD デジタル 教科書体 NK" panose="02020400000000000000" pitchFamily="18" charset="-128"/>
                <a:ea typeface="UD デジタル 教科書体 NK" panose="02020400000000000000" pitchFamily="18" charset="-128"/>
              </a:rPr>
              <a:t>社会性を学ぶことは社会的自立につながる</a:t>
            </a:r>
            <a:r>
              <a:rPr lang="ja-JP" altLang="en-US" dirty="0">
                <a:latin typeface="UD デジタル 教科書体 NK" panose="02020400000000000000" pitchFamily="18" charset="-128"/>
                <a:ea typeface="UD デジタル 教科書体 NK" panose="02020400000000000000" pitchFamily="18" charset="-128"/>
              </a:rPr>
              <a:t>と思われます。児童が社会性について考える絶好の機会と捉え、</a:t>
            </a:r>
            <a:r>
              <a:rPr lang="ja-JP" altLang="en-US" dirty="0">
                <a:highlight>
                  <a:srgbClr val="FDCCCB"/>
                </a:highlight>
                <a:latin typeface="UD デジタル 教科書体 NK" panose="02020400000000000000" pitchFamily="18" charset="-128"/>
                <a:ea typeface="UD デジタル 教科書体 NK" panose="02020400000000000000" pitchFamily="18" charset="-128"/>
              </a:rPr>
              <a:t>児童自身が考え次のステップへ進むための支援</a:t>
            </a:r>
            <a:r>
              <a:rPr lang="ja-JP" altLang="en-US" dirty="0">
                <a:latin typeface="UD デジタル 教科書体 NK" panose="02020400000000000000" pitchFamily="18" charset="-128"/>
                <a:ea typeface="UD デジタル 教科書体 NK" panose="02020400000000000000" pitchFamily="18" charset="-128"/>
              </a:rPr>
              <a:t>ができるものと考えられます。</a:t>
            </a:r>
            <a:endParaRPr kumimoji="1" lang="ja-JP" altLang="en-US" dirty="0">
              <a:latin typeface="UD デジタル 教科書体 NK" panose="02020400000000000000" pitchFamily="18" charset="-128"/>
              <a:ea typeface="UD デジタル 教科書体 NK" panose="02020400000000000000" pitchFamily="18" charset="-128"/>
            </a:endParaRPr>
          </a:p>
        </p:txBody>
      </p:sp>
      <p:grpSp>
        <p:nvGrpSpPr>
          <p:cNvPr id="6" name="グループ化 5">
            <a:extLst>
              <a:ext uri="{FF2B5EF4-FFF2-40B4-BE49-F238E27FC236}">
                <a16:creationId xmlns:a16="http://schemas.microsoft.com/office/drawing/2014/main" id="{D79B7F11-A6E4-4F56-B00F-70917AA526E1}"/>
              </a:ext>
            </a:extLst>
          </p:cNvPr>
          <p:cNvGrpSpPr/>
          <p:nvPr/>
        </p:nvGrpSpPr>
        <p:grpSpPr>
          <a:xfrm>
            <a:off x="3048000" y="1923815"/>
            <a:ext cx="3733800" cy="1676400"/>
            <a:chOff x="3048000" y="1926423"/>
            <a:chExt cx="3733800" cy="1600201"/>
          </a:xfrm>
        </p:grpSpPr>
        <p:pic>
          <p:nvPicPr>
            <p:cNvPr id="9" name="図 8">
              <a:extLst>
                <a:ext uri="{FF2B5EF4-FFF2-40B4-BE49-F238E27FC236}">
                  <a16:creationId xmlns:a16="http://schemas.microsoft.com/office/drawing/2014/main" id="{ABB6C3B5-383E-4419-B62C-08D2BC1310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1926423"/>
              <a:ext cx="3733800" cy="1600201"/>
            </a:xfrm>
            <a:prstGeom prst="rect">
              <a:avLst/>
            </a:prstGeom>
          </p:spPr>
        </p:pic>
        <p:sp>
          <p:nvSpPr>
            <p:cNvPr id="11" name="正方形/長方形 10">
              <a:extLst>
                <a:ext uri="{FF2B5EF4-FFF2-40B4-BE49-F238E27FC236}">
                  <a16:creationId xmlns:a16="http://schemas.microsoft.com/office/drawing/2014/main" id="{869B63AF-ED91-4098-A3AD-8BFD1134028B}"/>
                </a:ext>
              </a:extLst>
            </p:cNvPr>
            <p:cNvSpPr/>
            <p:nvPr/>
          </p:nvSpPr>
          <p:spPr>
            <a:xfrm>
              <a:off x="3200400" y="2317579"/>
              <a:ext cx="3352800" cy="1015663"/>
            </a:xfrm>
            <a:prstGeom prst="rect">
              <a:avLst/>
            </a:prstGeom>
          </p:spPr>
          <p:txBody>
            <a:bodyPr wrap="square">
              <a:spAutoFit/>
            </a:bodyPr>
            <a:lstStyle/>
            <a:p>
              <a:r>
                <a:rPr lang="ja-JP" altLang="en-US" sz="2000" b="1" dirty="0">
                  <a:solidFill>
                    <a:srgbClr val="FF3131"/>
                  </a:solidFill>
                  <a:latin typeface="HG丸ｺﾞｼｯｸM-PRO" panose="020F0600000000000000" pitchFamily="50" charset="-128"/>
                  <a:ea typeface="HG丸ｺﾞｼｯｸM-PRO" panose="020F0600000000000000" pitchFamily="50" charset="-128"/>
                </a:rPr>
                <a:t>小さな社会の中で社会性を育む機会と捉えてみてはいかがでしょう。</a:t>
              </a:r>
              <a:endParaRPr lang="ja-JP" altLang="en-US" sz="2000" dirty="0">
                <a:solidFill>
                  <a:srgbClr val="FF3131"/>
                </a:solidFill>
                <a:effectLst/>
                <a:latin typeface="HG丸ｺﾞｼｯｸM-PRO" panose="020F0600000000000000" pitchFamily="50" charset="-128"/>
                <a:ea typeface="HG丸ｺﾞｼｯｸM-PRO" panose="020F0600000000000000" pitchFamily="50" charset="-128"/>
              </a:endParaRPr>
            </a:p>
          </p:txBody>
        </p:sp>
      </p:grpSp>
      <p:pic>
        <p:nvPicPr>
          <p:cNvPr id="2" name="図 1">
            <a:extLst>
              <a:ext uri="{FF2B5EF4-FFF2-40B4-BE49-F238E27FC236}">
                <a16:creationId xmlns:a16="http://schemas.microsoft.com/office/drawing/2014/main" id="{80363766-53C7-4AC8-A39A-C59B441C531B}"/>
              </a:ext>
            </a:extLst>
          </p:cNvPr>
          <p:cNvPicPr>
            <a:picLocks noChangeAspect="1"/>
          </p:cNvPicPr>
          <p:nvPr/>
        </p:nvPicPr>
        <p:blipFill>
          <a:blip r:embed="rId4"/>
          <a:stretch>
            <a:fillRect/>
          </a:stretch>
        </p:blipFill>
        <p:spPr>
          <a:xfrm>
            <a:off x="394862" y="1310570"/>
            <a:ext cx="8291938" cy="583094"/>
          </a:xfrm>
          <a:prstGeom prst="rect">
            <a:avLst/>
          </a:prstGeom>
        </p:spPr>
      </p:pic>
      <p:graphicFrame>
        <p:nvGraphicFramePr>
          <p:cNvPr id="10" name="コンテンツ プレースホルダー 3">
            <a:extLst>
              <a:ext uri="{FF2B5EF4-FFF2-40B4-BE49-F238E27FC236}">
                <a16:creationId xmlns:a16="http://schemas.microsoft.com/office/drawing/2014/main" id="{21E0875B-A293-4F8A-BDC5-C3C0D81795A1}"/>
              </a:ext>
            </a:extLst>
          </p:cNvPr>
          <p:cNvGraphicFramePr/>
          <p:nvPr>
            <p:extLst>
              <p:ext uri="{D42A27DB-BD31-4B8C-83A1-F6EECF244321}">
                <p14:modId xmlns:p14="http://schemas.microsoft.com/office/powerpoint/2010/main" val="1569090503"/>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2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0389"/>
            <a:ext cx="8232667"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滋賀県総合教育センター　研究成果物</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0" y="762000"/>
            <a:ext cx="4005364" cy="5665295"/>
          </a:xfrm>
          <a:prstGeom prst="rect">
            <a:avLst/>
          </a:prstGeom>
          <a:ln w="9525">
            <a:solidFill>
              <a:schemeClr val="tx1"/>
            </a:solidFill>
          </a:ln>
        </p:spPr>
      </p:pic>
      <p:pic>
        <p:nvPicPr>
          <p:cNvPr id="2" name="図 1">
            <a:extLst>
              <a:ext uri="{FF2B5EF4-FFF2-40B4-BE49-F238E27FC236}">
                <a16:creationId xmlns:a16="http://schemas.microsoft.com/office/drawing/2014/main" id="{0E972440-61CB-4F89-9116-1DAEAE60D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33812" y="785707"/>
            <a:ext cx="1990529" cy="2808345"/>
          </a:xfrm>
          <a:prstGeom prst="rect">
            <a:avLst/>
          </a:prstGeom>
          <a:ln>
            <a:solidFill>
              <a:schemeClr val="tx1"/>
            </a:solidFill>
          </a:ln>
        </p:spPr>
      </p:pic>
      <p:pic>
        <p:nvPicPr>
          <p:cNvPr id="3" name="図 2">
            <a:extLst>
              <a:ext uri="{FF2B5EF4-FFF2-40B4-BE49-F238E27FC236}">
                <a16:creationId xmlns:a16="http://schemas.microsoft.com/office/drawing/2014/main" id="{D2E95E45-72B7-45F0-81B9-E8C47A32C2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9400" y="785707"/>
            <a:ext cx="1982358" cy="2808345"/>
          </a:xfrm>
          <a:prstGeom prst="rect">
            <a:avLst/>
          </a:prstGeom>
          <a:ln>
            <a:solidFill>
              <a:schemeClr val="tx1"/>
            </a:solidFill>
          </a:ln>
        </p:spPr>
      </p:pic>
      <p:pic>
        <p:nvPicPr>
          <p:cNvPr id="5" name="図 4">
            <a:extLst>
              <a:ext uri="{FF2B5EF4-FFF2-40B4-BE49-F238E27FC236}">
                <a16:creationId xmlns:a16="http://schemas.microsoft.com/office/drawing/2014/main" id="{FDFEF89B-86B2-4CE0-B2BF-50D7D3F4E4A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33811" y="3604212"/>
            <a:ext cx="1990529" cy="2823302"/>
          </a:xfrm>
          <a:prstGeom prst="rect">
            <a:avLst/>
          </a:prstGeom>
          <a:ln>
            <a:solidFill>
              <a:schemeClr val="tx1"/>
            </a:solidFill>
          </a:ln>
        </p:spPr>
      </p:pic>
      <p:pic>
        <p:nvPicPr>
          <p:cNvPr id="8" name="図 7">
            <a:extLst>
              <a:ext uri="{FF2B5EF4-FFF2-40B4-BE49-F238E27FC236}">
                <a16:creationId xmlns:a16="http://schemas.microsoft.com/office/drawing/2014/main" id="{3AA26EAC-1438-4C5B-9C10-C1A23D72D9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7527" y="3607420"/>
            <a:ext cx="1983875" cy="2819875"/>
          </a:xfrm>
          <a:prstGeom prst="rect">
            <a:avLst/>
          </a:prstGeom>
          <a:ln>
            <a:solidFill>
              <a:schemeClr val="tx1"/>
            </a:solidFill>
          </a:ln>
        </p:spPr>
      </p:pic>
    </p:spTree>
    <p:extLst>
      <p:ext uri="{BB962C8B-B14F-4D97-AF65-F5344CB8AC3E}">
        <p14:creationId xmlns:p14="http://schemas.microsoft.com/office/powerpoint/2010/main" val="216376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082800" y="838200"/>
            <a:ext cx="4970986" cy="4860658"/>
            <a:chOff x="2082800" y="1302657"/>
            <a:chExt cx="4970986" cy="4860658"/>
          </a:xfrm>
        </p:grpSpPr>
        <p:pic>
          <p:nvPicPr>
            <p:cNvPr id="8" name="図 7"/>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082958" y="1302657"/>
              <a:ext cx="4970828" cy="2313941"/>
            </a:xfrm>
            <a:prstGeom prst="rect">
              <a:avLst/>
            </a:prstGeom>
            <a:ln w="19050">
              <a:solidFill>
                <a:schemeClr val="tx1"/>
              </a:solidFill>
            </a:ln>
          </p:spPr>
        </p:pic>
        <p:pic>
          <p:nvPicPr>
            <p:cNvPr id="9" name="図 8"/>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2082800" y="3600456"/>
              <a:ext cx="4970828" cy="2562859"/>
            </a:xfrm>
            <a:prstGeom prst="rect">
              <a:avLst/>
            </a:prstGeom>
            <a:ln w="19050">
              <a:solidFill>
                <a:schemeClr val="tx1"/>
              </a:solidFill>
            </a:ln>
          </p:spPr>
        </p:pic>
      </p:grpSp>
      <p:sp>
        <p:nvSpPr>
          <p:cNvPr id="11" name="正方形/長方形 10"/>
          <p:cNvSpPr/>
          <p:nvPr/>
        </p:nvSpPr>
        <p:spPr>
          <a:xfrm>
            <a:off x="2111321" y="3650343"/>
            <a:ext cx="1219200" cy="1927865"/>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pic>
        <p:nvPicPr>
          <p:cNvPr id="12" name="図 11"/>
          <p:cNvPicPr/>
          <p:nvPr/>
        </p:nvPicPr>
        <p:blipFill>
          <a:blip r:embed="rId5" cstate="screen">
            <a:extLst>
              <a:ext uri="{BEBA8EAE-BF5A-486C-A8C5-ECC9F3942E4B}">
                <a14:imgProps xmlns:a14="http://schemas.microsoft.com/office/drawing/2010/main">
                  <a14:imgLayer r:embed="rId6">
                    <a14:imgEffect>
                      <a14:backgroundRemoval t="10000" b="90000" l="10000" r="90000">
                        <a14:foregroundMark x1="30365" y1="52593" x2="35313" y2="78241"/>
                        <a14:foregroundMark x1="37083" y1="37315" x2="45052" y2="57963"/>
                        <a14:foregroundMark x1="42552" y1="72778" x2="51250" y2="75278"/>
                        <a14:foregroundMark x1="34167" y1="54167" x2="38385" y2="39722"/>
                        <a14:foregroundMark x1="38385" y1="39722" x2="65885" y2="21574"/>
                        <a14:foregroundMark x1="65885" y1="21574" x2="66823" y2="20463"/>
                        <a14:foregroundMark x1="52031" y1="50833" x2="59219" y2="45833"/>
                        <a14:foregroundMark x1="57708" y1="64537" x2="62552" y2="61574"/>
                      </a14:backgroundRemoval>
                    </a14:imgEffect>
                  </a14:imgLayer>
                </a14:imgProps>
              </a:ext>
              <a:ext uri="{28A0092B-C50C-407E-A947-70E740481C1C}">
                <a14:useLocalDpi xmlns:a14="http://schemas.microsoft.com/office/drawing/2010/main"/>
              </a:ext>
            </a:extLst>
          </a:blip>
          <a:srcRect/>
          <a:stretch>
            <a:fillRect/>
          </a:stretch>
        </p:blipFill>
        <p:spPr bwMode="auto">
          <a:xfrm>
            <a:off x="304799" y="4542223"/>
            <a:ext cx="2416121" cy="1534188"/>
          </a:xfrm>
          <a:prstGeom prst="rect">
            <a:avLst/>
          </a:prstGeom>
          <a:noFill/>
          <a:ln>
            <a:noFill/>
          </a:ln>
        </p:spPr>
      </p:pic>
      <p:sp>
        <p:nvSpPr>
          <p:cNvPr id="13" name="TextBox 5">
            <a:extLst>
              <a:ext uri="{FF2B5EF4-FFF2-40B4-BE49-F238E27FC236}">
                <a16:creationId xmlns:a16="http://schemas.microsoft.com/office/drawing/2014/main" id="{C547DD05-D8F1-4531-8F6C-4490EA10D6E6}"/>
              </a:ext>
            </a:extLst>
          </p:cNvPr>
          <p:cNvSpPr txBox="1"/>
          <p:nvPr/>
        </p:nvSpPr>
        <p:spPr>
          <a:xfrm>
            <a:off x="3035979" y="171822"/>
            <a:ext cx="3006103" cy="521810"/>
          </a:xfrm>
          <a:prstGeom prst="rect">
            <a:avLst/>
          </a:prstGeom>
        </p:spPr>
        <p:txBody>
          <a:bodyPr wrap="square" lIns="0" tIns="0" rIns="0" bIns="0" rtlCol="0" anchor="t">
            <a:spAutoFit/>
          </a:bodyPr>
          <a:lstStyle/>
          <a:p>
            <a:pPr algn="ctr">
              <a:lnSpc>
                <a:spcPts val="4230"/>
              </a:lnSpc>
            </a:pPr>
            <a:r>
              <a:rPr lang="ja-JP" alt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研究成果物</a:t>
            </a:r>
            <a:endParaRPr lang="en-US" sz="3200" dirty="0">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Tree>
    <p:extLst>
      <p:ext uri="{BB962C8B-B14F-4D97-AF65-F5344CB8AC3E}">
        <p14:creationId xmlns:p14="http://schemas.microsoft.com/office/powerpoint/2010/main" val="270366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B142AC-C843-46EB-9CED-DDEA4E2FF69E}"/>
              </a:ext>
            </a:extLst>
          </p:cNvPr>
          <p:cNvPicPr>
            <a:picLocks noChangeAspect="1"/>
          </p:cNvPicPr>
          <p:nvPr/>
        </p:nvPicPr>
        <p:blipFill>
          <a:blip r:embed="rId3"/>
          <a:stretch>
            <a:fillRect/>
          </a:stretch>
        </p:blipFill>
        <p:spPr>
          <a:xfrm>
            <a:off x="199415" y="856891"/>
            <a:ext cx="8745170" cy="5144218"/>
          </a:xfrm>
          <a:prstGeom prst="rect">
            <a:avLst/>
          </a:prstGeom>
        </p:spPr>
      </p:pic>
      <p:sp>
        <p:nvSpPr>
          <p:cNvPr id="7" name="コンテンツ プレースホルダー 2">
            <a:extLst>
              <a:ext uri="{FF2B5EF4-FFF2-40B4-BE49-F238E27FC236}">
                <a16:creationId xmlns:a16="http://schemas.microsoft.com/office/drawing/2014/main" id="{FEFA2184-6C2B-402E-B838-7916BC187331}"/>
              </a:ext>
            </a:extLst>
          </p:cNvPr>
          <p:cNvSpPr txBox="1">
            <a:spLocks/>
          </p:cNvSpPr>
          <p:nvPr/>
        </p:nvSpPr>
        <p:spPr>
          <a:xfrm>
            <a:off x="685800" y="3132202"/>
            <a:ext cx="8001000" cy="761999"/>
          </a:xfrm>
          <a:prstGeom prst="rect">
            <a:avLst/>
          </a:prstGeom>
        </p:spPr>
        <p:txBody>
          <a:bodyPr>
            <a:normAutofit fontScale="92500" lnSpcReduction="200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５　意見交流</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8940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E458003-3E4A-46D5-97DF-DAF888B35B6F}"/>
              </a:ext>
            </a:extLst>
          </p:cNvPr>
          <p:cNvPicPr>
            <a:picLocks noChangeAspect="1"/>
          </p:cNvPicPr>
          <p:nvPr/>
        </p:nvPicPr>
        <p:blipFill>
          <a:blip r:embed="rId3"/>
          <a:stretch>
            <a:fillRect/>
          </a:stretch>
        </p:blipFill>
        <p:spPr>
          <a:xfrm>
            <a:off x="148155" y="837838"/>
            <a:ext cx="8840434" cy="5182323"/>
          </a:xfrm>
          <a:prstGeom prst="rect">
            <a:avLst/>
          </a:prstGeom>
        </p:spPr>
      </p:pic>
      <p:sp>
        <p:nvSpPr>
          <p:cNvPr id="3" name="コンテンツ プレースホルダー 2">
            <a:extLst>
              <a:ext uri="{FF2B5EF4-FFF2-40B4-BE49-F238E27FC236}">
                <a16:creationId xmlns:a16="http://schemas.microsoft.com/office/drawing/2014/main" id="{E53C904F-49F0-40D2-BA6B-52C51B9308F2}"/>
              </a:ext>
            </a:extLst>
          </p:cNvPr>
          <p:cNvSpPr txBox="1">
            <a:spLocks/>
          </p:cNvSpPr>
          <p:nvPr/>
        </p:nvSpPr>
        <p:spPr>
          <a:xfrm>
            <a:off x="567872" y="2667000"/>
            <a:ext cx="8001000" cy="2346157"/>
          </a:xfrm>
          <a:prstGeom prst="rect">
            <a:avLst/>
          </a:prstGeom>
        </p:spPr>
        <p:txBody>
          <a:bodyPr>
            <a:normAutofit fontScale="92500"/>
          </a:bodyPr>
          <a:lstStyle>
            <a:lvl1pPr marL="152400" indent="-152400" algn="l" defTabSz="406400" rtl="0" eaLnBrk="1" latinLnBrk="0" hangingPunct="1">
              <a:spcBef>
                <a:spcPct val="20000"/>
              </a:spcBef>
              <a:buFont typeface="Arial" panose="020B0604020202020204" pitchFamily="34" charset="0"/>
              <a:buChar char="•"/>
              <a:defRPr sz="1420" kern="1200">
                <a:solidFill>
                  <a:schemeClr val="tx1"/>
                </a:solidFill>
                <a:latin typeface="+mn-lt"/>
                <a:ea typeface="+mn-ea"/>
                <a:cs typeface="+mn-cs"/>
              </a:defRPr>
            </a:lvl1pPr>
            <a:lvl2pPr marL="330200" indent="-127000" algn="l" defTabSz="406400" rtl="0" eaLnBrk="1" latinLnBrk="0" hangingPunct="1">
              <a:spcBef>
                <a:spcPct val="20000"/>
              </a:spcBef>
              <a:buFont typeface="Arial" panose="020B0604020202020204" pitchFamily="34" charset="0"/>
              <a:buChar char="–"/>
              <a:defRPr sz="1245" kern="1200">
                <a:solidFill>
                  <a:schemeClr val="tx1"/>
                </a:solidFill>
                <a:latin typeface="+mn-lt"/>
                <a:ea typeface="+mn-ea"/>
                <a:cs typeface="+mn-cs"/>
              </a:defRPr>
            </a:lvl2pPr>
            <a:lvl3pPr marL="508000" indent="-101600" algn="l" defTabSz="406400" rtl="0" eaLnBrk="1" latinLnBrk="0" hangingPunct="1">
              <a:spcBef>
                <a:spcPct val="20000"/>
              </a:spcBef>
              <a:buFont typeface="Arial" panose="020B0604020202020204" pitchFamily="34" charset="0"/>
              <a:buChar char="•"/>
              <a:defRPr sz="1065" kern="1200">
                <a:solidFill>
                  <a:schemeClr val="tx1"/>
                </a:solidFill>
                <a:latin typeface="+mn-lt"/>
                <a:ea typeface="+mn-ea"/>
                <a:cs typeface="+mn-cs"/>
              </a:defRPr>
            </a:lvl3pPr>
            <a:lvl4pPr marL="711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4pPr>
            <a:lvl5pPr marL="9144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5pPr>
            <a:lvl6pPr marL="11176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6pPr>
            <a:lvl7pPr marL="13208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7pPr>
            <a:lvl8pPr marL="15240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8pPr>
            <a:lvl9pPr marL="1727200" indent="-101600" algn="l" defTabSz="406400" rtl="0" eaLnBrk="1" latinLnBrk="0" hangingPunct="1">
              <a:spcBef>
                <a:spcPct val="20000"/>
              </a:spcBef>
              <a:buFont typeface="Arial" panose="020B0604020202020204" pitchFamily="34" charset="0"/>
              <a:buChar char="•"/>
              <a:defRPr sz="890" kern="1200">
                <a:solidFill>
                  <a:schemeClr val="tx1"/>
                </a:solidFill>
                <a:latin typeface="+mn-lt"/>
                <a:ea typeface="+mn-ea"/>
                <a:cs typeface="+mn-cs"/>
              </a:defRPr>
            </a:lvl9pPr>
          </a:lstStyle>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１　不登校の現状と</a:t>
            </a:r>
            <a:endParaRPr kumimoji="1" lang="en-US" altLang="ja-JP" sz="5400" dirty="0">
              <a:latin typeface="UD デジタル 教科書体 NP-B" panose="02020700000000000000" pitchFamily="18" charset="-128"/>
              <a:ea typeface="UD デジタル 教科書体 NP-B" panose="02020700000000000000" pitchFamily="18" charset="-128"/>
            </a:endParaRPr>
          </a:p>
          <a:p>
            <a:pPr marL="0" indent="0">
              <a:buFont typeface="Arial" panose="020B0604020202020204" pitchFamily="34" charset="0"/>
              <a:buNone/>
            </a:pPr>
            <a:r>
              <a:rPr kumimoji="1" lang="ja-JP" altLang="en-US" sz="5400" dirty="0">
                <a:latin typeface="UD デジタル 教科書体 NP-B" panose="02020700000000000000" pitchFamily="18" charset="-128"/>
                <a:ea typeface="UD デジタル 教科書体 NP-B" panose="02020700000000000000" pitchFamily="18" charset="-128"/>
              </a:rPr>
              <a:t>　　</a:t>
            </a:r>
            <a:r>
              <a:rPr kumimoji="1" lang="en-US" altLang="ja-JP" sz="5400" dirty="0">
                <a:latin typeface="UD デジタル 教科書体 NP-B" panose="02020700000000000000" pitchFamily="18" charset="-128"/>
                <a:ea typeface="UD デジタル 教科書体 NP-B" panose="02020700000000000000" pitchFamily="18" charset="-128"/>
              </a:rPr>
              <a:t>SSR</a:t>
            </a:r>
            <a:r>
              <a:rPr kumimoji="1" lang="ja-JP" altLang="en-US" sz="5400" dirty="0">
                <a:latin typeface="UD デジタル 教科書体 NP-B" panose="02020700000000000000" pitchFamily="18" charset="-128"/>
                <a:ea typeface="UD デジタル 教科書体 NP-B" panose="02020700000000000000" pitchFamily="18" charset="-128"/>
              </a:rPr>
              <a:t>の基本的な考え方</a:t>
            </a:r>
            <a:endParaRPr kumimoji="1" lang="en-US" altLang="ja-JP" sz="5400" dirty="0">
              <a:latin typeface="UD デジタル 教科書体 NP-B" panose="02020700000000000000" pitchFamily="18" charset="-128"/>
              <a:ea typeface="UD デジタル 教科書体 NP-B" panose="02020700000000000000" pitchFamily="18" charset="-128"/>
            </a:endParaRPr>
          </a:p>
        </p:txBody>
      </p:sp>
      <p:graphicFrame>
        <p:nvGraphicFramePr>
          <p:cNvPr id="4" name="コンテンツ プレースホルダー 3">
            <a:extLst>
              <a:ext uri="{FF2B5EF4-FFF2-40B4-BE49-F238E27FC236}">
                <a16:creationId xmlns:a16="http://schemas.microsoft.com/office/drawing/2014/main" id="{C244826B-D439-4D6B-A6BB-7C0201C07EBC}"/>
              </a:ext>
            </a:extLst>
          </p:cNvPr>
          <p:cNvGraphicFramePr/>
          <p:nvPr>
            <p:extLst>
              <p:ext uri="{D42A27DB-BD31-4B8C-83A1-F6EECF244321}">
                <p14:modId xmlns:p14="http://schemas.microsoft.com/office/powerpoint/2010/main" val="2043523986"/>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3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57200" y="685800"/>
            <a:ext cx="8499928" cy="984885"/>
          </a:xfrm>
          <a:prstGeom prst="rect">
            <a:avLst/>
          </a:prstGeom>
          <a:solidFill>
            <a:schemeClr val="bg1"/>
          </a:solidFill>
        </p:spPr>
        <p:txBody>
          <a:bodyPr wrap="square" lIns="0" tIns="0" rIns="0" bIns="0" rtlCol="0" anchor="t">
            <a:spAutoFit/>
          </a:bodyPr>
          <a:lstStyle/>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令和５年度の全国の</a:t>
            </a:r>
            <a:r>
              <a:rPr kumimoji="1" lang="ja-JP" altLang="en-US" sz="3200" b="1" dirty="0">
                <a:latin typeface="UD デジタル 教科書体 NK-R" panose="02020400000000000000" pitchFamily="18" charset="-128"/>
                <a:ea typeface="UD デジタル 教科書体 NK-R" panose="02020400000000000000" pitchFamily="18" charset="-128"/>
                <a:sym typeface="+mn-ea"/>
              </a:rPr>
              <a:t>小中学校（国・公・私立）の</a:t>
            </a:r>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不登校児童生徒の総数は何人か知っていますか。</a:t>
            </a:r>
          </a:p>
        </p:txBody>
      </p:sp>
      <p:sp>
        <p:nvSpPr>
          <p:cNvPr id="7" name="正方形/長方形 6"/>
          <p:cNvSpPr/>
          <p:nvPr/>
        </p:nvSpPr>
        <p:spPr>
          <a:xfrm>
            <a:off x="1676400" y="3276600"/>
            <a:ext cx="5562600" cy="1200329"/>
          </a:xfrm>
          <a:prstGeom prst="rect">
            <a:avLst/>
          </a:prstGeom>
        </p:spPr>
        <p:txBody>
          <a:bodyPr wrap="square">
            <a:spAutoFit/>
          </a:bodyPr>
          <a:lstStyle/>
          <a:p>
            <a:r>
              <a:rPr lang="en-US" altLang="ja-JP" sz="7200" dirty="0">
                <a:latin typeface="UD デジタル 教科書体 NK-R" panose="02020400000000000000" pitchFamily="18" charset="-128"/>
                <a:ea typeface="UD デジタル 教科書体 NK-R" panose="02020400000000000000" pitchFamily="18" charset="-128"/>
              </a:rPr>
              <a:t>346,482</a:t>
            </a:r>
            <a:r>
              <a:rPr lang="ja-JP" altLang="en-US" sz="7200" dirty="0">
                <a:latin typeface="UD デジタル 教科書体 NK-R" panose="02020400000000000000" pitchFamily="18" charset="-128"/>
                <a:ea typeface="UD デジタル 教科書体 NK-R" panose="02020400000000000000" pitchFamily="18" charset="-128"/>
              </a:rPr>
              <a:t>　人</a:t>
            </a:r>
            <a:endParaRPr lang="en-US" altLang="ja-JP" sz="72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1676400" y="3048000"/>
            <a:ext cx="4343400" cy="14289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30" y="1954530"/>
            <a:ext cx="7039610" cy="4497070"/>
          </a:xfrm>
          <a:prstGeom prst="rect">
            <a:avLst/>
          </a:prstGeom>
        </p:spPr>
      </p:pic>
      <p:sp>
        <p:nvSpPr>
          <p:cNvPr id="4" name="正方形/長方形 3"/>
          <p:cNvSpPr/>
          <p:nvPr/>
        </p:nvSpPr>
        <p:spPr>
          <a:xfrm>
            <a:off x="6745605" y="2291715"/>
            <a:ext cx="2362200" cy="523220"/>
          </a:xfrm>
          <a:prstGeom prst="rect">
            <a:avLst/>
          </a:prstGeom>
        </p:spPr>
        <p:txBody>
          <a:bodyPr wrap="square">
            <a:spAutoFit/>
          </a:bodyPr>
          <a:lstStyle/>
          <a:p>
            <a:r>
              <a:rPr lang="en-US" altLang="ja-JP" sz="2800" b="1" dirty="0">
                <a:solidFill>
                  <a:srgbClr val="000000"/>
                </a:solidFill>
                <a:latin typeface="UD デジタル 教科書体 NK-R" panose="02020400000000000000" pitchFamily="18" charset="-128"/>
                <a:ea typeface="UD デジタル 教科書体 NK-R" panose="02020400000000000000" pitchFamily="18" charset="-128"/>
              </a:rPr>
              <a:t>346,482</a:t>
            </a:r>
            <a:r>
              <a:rPr lang="ja-JP" altLang="en-US" sz="2800" b="1" dirty="0">
                <a:solidFill>
                  <a:srgbClr val="000000"/>
                </a:solidFill>
                <a:latin typeface="UD デジタル 教科書体 NK-R" panose="02020400000000000000" pitchFamily="18" charset="-128"/>
                <a:ea typeface="UD デジタル 教科書体 NK-R" panose="02020400000000000000" pitchFamily="18" charset="-128"/>
              </a:rPr>
              <a:t>人</a:t>
            </a:r>
            <a:r>
              <a:rPr lang="ja-JP" altLang="en-US" sz="2800" b="1" dirty="0">
                <a:latin typeface="UD デジタル 教科書体 NK-R" panose="02020400000000000000" pitchFamily="18" charset="-128"/>
                <a:ea typeface="UD デジタル 教科書体 NK-R" panose="02020400000000000000" pitchFamily="18" charset="-128"/>
              </a:rPr>
              <a:t> </a:t>
            </a:r>
          </a:p>
        </p:txBody>
      </p:sp>
      <p:sp>
        <p:nvSpPr>
          <p:cNvPr id="11" name="矢印: 下 10"/>
          <p:cNvSpPr/>
          <p:nvPr/>
        </p:nvSpPr>
        <p:spPr>
          <a:xfrm rot="1390256">
            <a:off x="7438831" y="2846877"/>
            <a:ext cx="242500" cy="398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92555" y="3350260"/>
            <a:ext cx="6629400" cy="2057400"/>
          </a:xfrm>
          <a:prstGeom prst="roundRect">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令和２年からは毎年約５万人のペースで</a:t>
            </a:r>
          </a:p>
          <a:p>
            <a:pPr algn="l"/>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増加しています。</a:t>
            </a:r>
          </a:p>
        </p:txBody>
      </p:sp>
      <p:sp>
        <p:nvSpPr>
          <p:cNvPr id="9" name="TextBox 4"/>
          <p:cNvSpPr txBox="1"/>
          <p:nvPr/>
        </p:nvSpPr>
        <p:spPr>
          <a:xfrm>
            <a:off x="1237945" y="6451600"/>
            <a:ext cx="6517093" cy="207686"/>
          </a:xfrm>
          <a:prstGeom prst="rect">
            <a:avLst/>
          </a:prstGeom>
        </p:spPr>
        <p:txBody>
          <a:bodyPr wrap="square" lIns="0" tIns="0" rIns="0" bIns="0" rtlCol="0" anchor="t">
            <a:spAutoFit/>
          </a:bodyPr>
          <a:lstStyle/>
          <a:p>
            <a:pPr algn="ctr">
              <a:lnSpc>
                <a:spcPts val="1680"/>
              </a:lnSpc>
              <a:spcBef>
                <a:spcPct val="0"/>
              </a:spcBef>
            </a:pPr>
            <a:r>
              <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「令和5年度 </a:t>
            </a:r>
            <a:r>
              <a:rPr lang="en-US" sz="120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児童生徒の問題行動・不登校等生徒指導上の諸課題に関する調査結果の概要」より</a:t>
            </a:r>
            <a:endPar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grpSp>
        <p:nvGrpSpPr>
          <p:cNvPr id="16" name="グループ化 15"/>
          <p:cNvGrpSpPr/>
          <p:nvPr/>
        </p:nvGrpSpPr>
        <p:grpSpPr>
          <a:xfrm>
            <a:off x="8132445" y="1648460"/>
            <a:ext cx="975360" cy="654685"/>
            <a:chOff x="12864" y="8134"/>
            <a:chExt cx="1536" cy="1031"/>
          </a:xfrm>
        </p:grpSpPr>
        <p:pic>
          <p:nvPicPr>
            <p:cNvPr id="14" name="図形 13"/>
            <p:cNvPicPr>
              <a:picLocks noChangeAspect="1"/>
            </p:cNvPicPr>
            <p:nvPr/>
          </p:nvPicPr>
          <p:blipFill>
            <a:blip r:embed="rId4"/>
            <a:stretch>
              <a:fillRect/>
            </a:stretch>
          </p:blipFill>
          <p:spPr>
            <a:xfrm>
              <a:off x="12864" y="8134"/>
              <a:ext cx="1536" cy="1031"/>
            </a:xfrm>
            <a:prstGeom prst="rect">
              <a:avLst/>
            </a:prstGeom>
          </p:spPr>
        </p:pic>
        <p:sp>
          <p:nvSpPr>
            <p:cNvPr id="15" name="テキストボックス 14"/>
            <p:cNvSpPr txBox="1"/>
            <p:nvPr/>
          </p:nvSpPr>
          <p:spPr>
            <a:xfrm>
              <a:off x="12919" y="8433"/>
              <a:ext cx="1481"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17" name="コンテンツ プレースホルダー 3">
            <a:extLst>
              <a:ext uri="{FF2B5EF4-FFF2-40B4-BE49-F238E27FC236}">
                <a16:creationId xmlns:a16="http://schemas.microsoft.com/office/drawing/2014/main" id="{96F374BB-7809-4DA0-A3A2-42C65AD98BD6}"/>
              </a:ext>
            </a:extLst>
          </p:cNvPr>
          <p:cNvGraphicFramePr/>
          <p:nvPr>
            <p:extLst>
              <p:ext uri="{D42A27DB-BD31-4B8C-83A1-F6EECF244321}">
                <p14:modId xmlns:p14="http://schemas.microsoft.com/office/powerpoint/2010/main" val="398908064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bldLvl="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457200" y="685800"/>
            <a:ext cx="8458200" cy="984885"/>
          </a:xfrm>
          <a:prstGeom prst="rect">
            <a:avLst/>
          </a:prstGeom>
          <a:solidFill>
            <a:schemeClr val="bg1"/>
          </a:solidFill>
        </p:spPr>
        <p:txBody>
          <a:bodyPr wrap="square" lIns="0" tIns="0" rIns="0" bIns="0" rtlCol="0" anchor="t">
            <a:spAutoFit/>
          </a:bodyPr>
          <a:lstStyle/>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令和５年度の滋賀県の不登校児童生徒の総数は</a:t>
            </a:r>
            <a:endParaRPr lang="en-US" altLang="ja-JP"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a:p>
            <a:pPr algn="just"/>
            <a:r>
              <a:rPr lang="ja-JP" altLang="en-US" sz="3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何人か知っていますか。</a:t>
            </a:r>
          </a:p>
        </p:txBody>
      </p:sp>
      <p:sp>
        <p:nvSpPr>
          <p:cNvPr id="8" name="正方形/長方形 7"/>
          <p:cNvSpPr/>
          <p:nvPr/>
        </p:nvSpPr>
        <p:spPr>
          <a:xfrm>
            <a:off x="2552700" y="3300612"/>
            <a:ext cx="5562600" cy="1200329"/>
          </a:xfrm>
          <a:prstGeom prst="rect">
            <a:avLst/>
          </a:prstGeom>
        </p:spPr>
        <p:txBody>
          <a:bodyPr wrap="square">
            <a:spAutoFit/>
          </a:bodyPr>
          <a:lstStyle/>
          <a:p>
            <a:r>
              <a:rPr lang="en-US" altLang="ja-JP" sz="7200" dirty="0">
                <a:latin typeface="UD デジタル 教科書体 NK-R" panose="02020400000000000000" pitchFamily="18" charset="-128"/>
                <a:ea typeface="UD デジタル 教科書体 NK-R" panose="02020400000000000000" pitchFamily="18" charset="-128"/>
              </a:rPr>
              <a:t>3,991</a:t>
            </a:r>
            <a:r>
              <a:rPr lang="ja-JP" altLang="en-US" sz="7200" dirty="0">
                <a:latin typeface="UD デジタル 教科書体 NK-R" panose="02020400000000000000" pitchFamily="18" charset="-128"/>
                <a:ea typeface="UD デジタル 教科書体 NK-R" panose="02020400000000000000" pitchFamily="18" charset="-128"/>
              </a:rPr>
              <a:t>　人</a:t>
            </a:r>
            <a:endParaRPr lang="en-US" altLang="ja-JP" sz="7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2057400" y="3186311"/>
            <a:ext cx="3581400" cy="14289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55" y="1779905"/>
            <a:ext cx="7090410" cy="4534535"/>
          </a:xfrm>
          <a:prstGeom prst="rect">
            <a:avLst/>
          </a:prstGeom>
        </p:spPr>
      </p:pic>
      <p:sp>
        <p:nvSpPr>
          <p:cNvPr id="14" name="矢印: 下 13"/>
          <p:cNvSpPr/>
          <p:nvPr/>
        </p:nvSpPr>
        <p:spPr>
          <a:xfrm rot="1390256">
            <a:off x="7317105" y="2601595"/>
            <a:ext cx="264795" cy="398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820168" y="2153871"/>
            <a:ext cx="1790432" cy="523220"/>
          </a:xfrm>
          <a:prstGeom prst="rect">
            <a:avLst/>
          </a:prstGeom>
        </p:spPr>
        <p:txBody>
          <a:bodyPr wrap="square">
            <a:spAutoFit/>
          </a:bodyPr>
          <a:lstStyle/>
          <a:p>
            <a:r>
              <a:rPr lang="en-US" altLang="ja-JP" sz="2800" b="1" dirty="0">
                <a:solidFill>
                  <a:srgbClr val="000000"/>
                </a:solidFill>
                <a:latin typeface="UD デジタル 教科書体 NK-R" panose="02020400000000000000" pitchFamily="18" charset="-128"/>
                <a:ea typeface="UD デジタル 教科書体 NK-R" panose="02020400000000000000" pitchFamily="18" charset="-128"/>
              </a:rPr>
              <a:t>3,991</a:t>
            </a:r>
            <a:r>
              <a:rPr lang="ja-JP" altLang="en-US" sz="2800" b="1" dirty="0">
                <a:solidFill>
                  <a:srgbClr val="000000"/>
                </a:solidFill>
                <a:latin typeface="UD デジタル 教科書体 NK-R" panose="02020400000000000000" pitchFamily="18" charset="-128"/>
                <a:ea typeface="UD デジタル 教科書体 NK-R" panose="02020400000000000000" pitchFamily="18" charset="-128"/>
              </a:rPr>
              <a:t>人</a:t>
            </a:r>
            <a:r>
              <a:rPr lang="ja-JP" altLang="en-US" sz="2800" b="1" dirty="0">
                <a:latin typeface="UD デジタル 教科書体 NK-R" panose="02020400000000000000" pitchFamily="18" charset="-128"/>
                <a:ea typeface="UD デジタル 教科書体 NK-R" panose="02020400000000000000" pitchFamily="18" charset="-128"/>
              </a:rPr>
              <a:t> </a:t>
            </a:r>
          </a:p>
        </p:txBody>
      </p:sp>
      <p:sp>
        <p:nvSpPr>
          <p:cNvPr id="3" name="TextBox 4"/>
          <p:cNvSpPr txBox="1"/>
          <p:nvPr/>
        </p:nvSpPr>
        <p:spPr>
          <a:xfrm>
            <a:off x="1108405" y="6451600"/>
            <a:ext cx="6517093" cy="207686"/>
          </a:xfrm>
          <a:prstGeom prst="rect">
            <a:avLst/>
          </a:prstGeom>
        </p:spPr>
        <p:txBody>
          <a:bodyPr wrap="square" lIns="0" tIns="0" rIns="0" bIns="0" rtlCol="0" anchor="t">
            <a:spAutoFit/>
          </a:bodyPr>
          <a:lstStyle/>
          <a:p>
            <a:pPr algn="ctr">
              <a:lnSpc>
                <a:spcPts val="1680"/>
              </a:lnSpc>
              <a:spcBef>
                <a:spcPct val="0"/>
              </a:spcBef>
            </a:pPr>
            <a:r>
              <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「令和5年度 </a:t>
            </a:r>
            <a:r>
              <a:rPr lang="en-US" sz="1200" b="1" dirty="0" err="1">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児童生徒の問題行動・不登校等生徒指導上の諸課題に関する調査結果の概要」より</a:t>
            </a:r>
            <a:endParaRPr lang="en-US" sz="12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5" name="角丸四角形 4"/>
          <p:cNvSpPr/>
          <p:nvPr/>
        </p:nvSpPr>
        <p:spPr>
          <a:xfrm>
            <a:off x="1295400" y="3276600"/>
            <a:ext cx="6629400" cy="2057400"/>
          </a:xfrm>
          <a:prstGeom prst="roundRect">
            <a:avLst/>
          </a:prstGeom>
          <a:solidFill>
            <a:srgbClr val="92D05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令和２年からは毎年約５００人のペースで</a:t>
            </a:r>
          </a:p>
          <a:p>
            <a:pPr algn="l"/>
            <a:r>
              <a:rPr lang="ja-JP" altLang="en-US" sz="2800" b="1" dirty="0">
                <a:solidFill>
                  <a:schemeClr val="tx1"/>
                </a:solidFill>
                <a:latin typeface="UD デジタル 教科書体 NK-R" panose="02020400000000000000" pitchFamily="18" charset="-128"/>
                <a:ea typeface="UD デジタル 教科書体 NK-R" panose="02020400000000000000" pitchFamily="18" charset="-128"/>
              </a:rPr>
              <a:t>　増加しています。</a:t>
            </a:r>
          </a:p>
        </p:txBody>
      </p:sp>
      <p:grpSp>
        <p:nvGrpSpPr>
          <p:cNvPr id="16" name="グループ化 15"/>
          <p:cNvGrpSpPr/>
          <p:nvPr/>
        </p:nvGrpSpPr>
        <p:grpSpPr>
          <a:xfrm>
            <a:off x="8115300" y="1193800"/>
            <a:ext cx="988060" cy="654685"/>
            <a:chOff x="12864" y="8134"/>
            <a:chExt cx="1556" cy="1031"/>
          </a:xfrm>
        </p:grpSpPr>
        <p:pic>
          <p:nvPicPr>
            <p:cNvPr id="11" name="図形 10"/>
            <p:cNvPicPr>
              <a:picLocks noChangeAspect="1"/>
            </p:cNvPicPr>
            <p:nvPr/>
          </p:nvPicPr>
          <p:blipFill>
            <a:blip r:embed="rId4"/>
            <a:stretch>
              <a:fillRect/>
            </a:stretch>
          </p:blipFill>
          <p:spPr>
            <a:xfrm>
              <a:off x="12864" y="8134"/>
              <a:ext cx="1536" cy="1031"/>
            </a:xfrm>
            <a:prstGeom prst="rect">
              <a:avLst/>
            </a:prstGeom>
          </p:spPr>
        </p:pic>
        <p:sp>
          <p:nvSpPr>
            <p:cNvPr id="15" name="テキストボックス 14"/>
            <p:cNvSpPr txBox="1"/>
            <p:nvPr/>
          </p:nvSpPr>
          <p:spPr>
            <a:xfrm>
              <a:off x="12884" y="8452"/>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17" name="コンテンツ プレースホルダー 3">
            <a:extLst>
              <a:ext uri="{FF2B5EF4-FFF2-40B4-BE49-F238E27FC236}">
                <a16:creationId xmlns:a16="http://schemas.microsoft.com/office/drawing/2014/main" id="{9E706330-7899-4A13-894B-7CD4BFD83043}"/>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ldLvl="0" animBg="1"/>
      <p:bldP spid="1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293370" y="746760"/>
            <a:ext cx="8539480" cy="2400935"/>
            <a:chOff x="252" y="1184"/>
            <a:chExt cx="12792" cy="4292"/>
          </a:xfrm>
        </p:grpSpPr>
        <p:sp>
          <p:nvSpPr>
            <p:cNvPr id="3" name="角丸四角形 2"/>
            <p:cNvSpPr/>
            <p:nvPr/>
          </p:nvSpPr>
          <p:spPr>
            <a:xfrm>
              <a:off x="484" y="1184"/>
              <a:ext cx="2553" cy="732"/>
            </a:xfrm>
            <a:prstGeom prst="roundRect">
              <a:avLst/>
            </a:prstGeom>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UD デジタル 教科書体 NK-R" panose="02020400000000000000" pitchFamily="18" charset="-128"/>
                  <a:ea typeface="UD デジタル 教科書体 NK-R" panose="02020400000000000000" pitchFamily="18" charset="-128"/>
                </a:rPr>
                <a:t>文部科学省</a:t>
              </a:r>
            </a:p>
          </p:txBody>
        </p:sp>
        <p:sp>
          <p:nvSpPr>
            <p:cNvPr id="7" name="角丸四角形 6"/>
            <p:cNvSpPr/>
            <p:nvPr/>
          </p:nvSpPr>
          <p:spPr>
            <a:xfrm>
              <a:off x="252" y="1916"/>
              <a:ext cx="12792" cy="3560"/>
            </a:xfrm>
            <a:prstGeom prst="roundRect">
              <a:avLst/>
            </a:prstGeom>
            <a:solidFill>
              <a:srgbClr val="FFFFAB"/>
            </a:solidFill>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2000" dirty="0">
                  <a:latin typeface="UD デジタル 教科書体 NK-R" panose="02020400000000000000" pitchFamily="18" charset="-128"/>
                  <a:ea typeface="UD デジタル 教科書体 NK-R" panose="02020400000000000000" pitchFamily="18" charset="-128"/>
                </a:rPr>
                <a:t>「義務教育の段階における普通教育に相当する教育の機会の確保等に関する法律」（平成28年12月）</a:t>
              </a:r>
            </a:p>
            <a:p>
              <a:pPr algn="just"/>
              <a:r>
                <a:rPr lang="ja-JP" altLang="en-US" sz="2000" dirty="0">
                  <a:latin typeface="UD デジタル 教科書体 NK-R" panose="02020400000000000000" pitchFamily="18" charset="-128"/>
                  <a:ea typeface="UD デジタル 教科書体 NK-R" panose="02020400000000000000" pitchFamily="18" charset="-128"/>
                </a:rPr>
                <a:t>「教育機会の確保等に関する施策を総合的に推進するための基本的な指針」 （平成29年３月） </a:t>
              </a:r>
            </a:p>
            <a:p>
              <a:pPr algn="just"/>
              <a:r>
                <a:rPr lang="ja-JP" altLang="en-US" sz="2000" dirty="0">
                  <a:latin typeface="UD デジタル 教科書体 NK-R" panose="02020400000000000000" pitchFamily="18" charset="-128"/>
                  <a:ea typeface="UD デジタル 教科書体 NK-R" panose="02020400000000000000" pitchFamily="18" charset="-128"/>
                </a:rPr>
                <a:t>「誰一人取り残されない学びの保障に向けた不登校対策」（COCOLOプラン）（令和5年3月31日）</a:t>
              </a:r>
            </a:p>
          </p:txBody>
        </p:sp>
      </p:grpSp>
      <p:sp>
        <p:nvSpPr>
          <p:cNvPr id="13" name="下矢印 12"/>
          <p:cNvSpPr/>
          <p:nvPr/>
        </p:nvSpPr>
        <p:spPr>
          <a:xfrm rot="3954603">
            <a:off x="3446360" y="1980576"/>
            <a:ext cx="528320" cy="2834128"/>
          </a:xfrm>
          <a:prstGeom prst="downArrow">
            <a:avLst>
              <a:gd name="adj1" fmla="val 36038"/>
              <a:gd name="adj2" fmla="val 88376"/>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4" name="グループ化 13"/>
          <p:cNvGrpSpPr/>
          <p:nvPr/>
        </p:nvGrpSpPr>
        <p:grpSpPr>
          <a:xfrm>
            <a:off x="302260" y="3810770"/>
            <a:ext cx="8539480" cy="1305651"/>
            <a:chOff x="252" y="909"/>
            <a:chExt cx="12792" cy="3235"/>
          </a:xfrm>
          <a:solidFill>
            <a:srgbClr val="F4C1AA"/>
          </a:solidFill>
        </p:grpSpPr>
        <p:sp>
          <p:nvSpPr>
            <p:cNvPr id="15" name="角丸四角形 14"/>
            <p:cNvSpPr/>
            <p:nvPr/>
          </p:nvSpPr>
          <p:spPr>
            <a:xfrm>
              <a:off x="484" y="909"/>
              <a:ext cx="2796" cy="1007"/>
            </a:xfrm>
            <a:prstGeom prst="roundRect">
              <a:avLst/>
            </a:prstGeom>
            <a:solidFill>
              <a:schemeClr val="bg1"/>
            </a:solidFill>
            <a:ln>
              <a:solidFill>
                <a:srgbClr val="FF0000">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latin typeface="UD デジタル 教科書体 NK-R" panose="02020400000000000000" pitchFamily="18" charset="-128"/>
                  <a:ea typeface="UD デジタル 教科書体 NK-R" panose="02020400000000000000" pitchFamily="18" charset="-128"/>
                </a:rPr>
                <a:t>COCOLO</a:t>
              </a:r>
              <a:r>
                <a:rPr lang="ja-JP" altLang="en-US" b="1" dirty="0">
                  <a:latin typeface="UD デジタル 教科書体 NK-R" panose="02020400000000000000" pitchFamily="18" charset="-128"/>
                  <a:ea typeface="UD デジタル 教科書体 NK-R" panose="02020400000000000000" pitchFamily="18" charset="-128"/>
                </a:rPr>
                <a:t>プラン</a:t>
              </a:r>
            </a:p>
          </p:txBody>
        </p:sp>
        <p:sp>
          <p:nvSpPr>
            <p:cNvPr id="16" name="角丸四角形 15"/>
            <p:cNvSpPr/>
            <p:nvPr/>
          </p:nvSpPr>
          <p:spPr>
            <a:xfrm>
              <a:off x="252" y="1916"/>
              <a:ext cx="12792" cy="2228"/>
            </a:xfrm>
            <a:prstGeom prst="roundRect">
              <a:avLst/>
            </a:prstGeom>
            <a:solidFill>
              <a:srgbClr val="FDCCCB"/>
            </a:solidFill>
            <a:ln>
              <a:solidFill>
                <a:srgbClr val="FF0000">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2000" dirty="0">
                  <a:latin typeface="UD デジタル 教科書体 NP" panose="02020400000000000000" pitchFamily="18" charset="-128"/>
                  <a:ea typeface="UD デジタル 教科書体 NK-R" panose="02020400000000000000"/>
                </a:rPr>
                <a:t>「</a:t>
              </a:r>
              <a:r>
                <a:rPr kumimoji="1" lang="ja-JP" altLang="en-US" sz="2000" dirty="0">
                  <a:latin typeface="UD デジタル 教科書体 NP" panose="02020400000000000000" pitchFamily="18" charset="-128"/>
                  <a:ea typeface="UD デジタル 教科書体 NK-R" panose="02020400000000000000"/>
                  <a:sym typeface="+mn-ea"/>
                </a:rPr>
                <a:t>不登校の児童生徒全ての学びの場を確保し、学びたいと思った時に学べる環境を整える取組の一つ」として　　</a:t>
              </a:r>
              <a:r>
                <a:rPr kumimoji="1" lang="ja-JP" altLang="en-US" sz="2000" dirty="0">
                  <a:latin typeface="UD デジタル 教科書体 NP" panose="02020400000000000000" pitchFamily="18" charset="-128"/>
                  <a:ea typeface="UD デジタル 教科書体 NP" panose="02020400000000000000" pitchFamily="18" charset="-128"/>
                  <a:sym typeface="+mn-ea"/>
                </a:rPr>
                <a:t>　　</a:t>
              </a:r>
              <a:r>
                <a:rPr kumimoji="1" lang="ja-JP" altLang="en-US" sz="2000" dirty="0">
                  <a:sym typeface="+mn-ea"/>
                </a:rPr>
                <a:t>　　　　　　　　　　</a:t>
              </a:r>
              <a:endParaRPr kumimoji="1" lang="ja-JP" altLang="en-US" sz="3200" b="1" dirty="0">
                <a:sym typeface="+mn-ea"/>
              </a:endParaRPr>
            </a:p>
          </p:txBody>
        </p:sp>
      </p:grpSp>
      <p:sp>
        <p:nvSpPr>
          <p:cNvPr id="17" name="四角形 16"/>
          <p:cNvSpPr/>
          <p:nvPr/>
        </p:nvSpPr>
        <p:spPr>
          <a:xfrm>
            <a:off x="293370" y="5257800"/>
            <a:ext cx="8539480" cy="1446550"/>
          </a:xfrm>
          <a:prstGeom prst="rect">
            <a:avLst/>
          </a:prstGeom>
          <a:solidFill>
            <a:schemeClr val="lt1"/>
          </a:solidFill>
          <a:ln>
            <a:noFill/>
          </a:ln>
        </p:spPr>
        <p:txBody>
          <a:bodyPr wrap="square" rtlCol="0" anchor="t">
            <a:spAutoFit/>
          </a:bodyPr>
          <a:lstStyle/>
          <a:p>
            <a:pPr algn="ctr"/>
            <a:r>
              <a:rPr kumimoji="1" lang="ja-JP" altLang="en-US" sz="4800" dirty="0">
                <a:ln w="0">
                  <a:solidFill>
                    <a:srgbClr val="FF0000"/>
                  </a:solidFill>
                </a:ln>
                <a:solidFill>
                  <a:srgbClr val="FF0000"/>
                </a:solidFill>
                <a:effectLst>
                  <a:outerShdw blurRad="38100" dist="25400" dir="5400000" algn="ctr" rotWithShape="0">
                    <a:srgbClr val="6E747A">
                      <a:alpha val="43000"/>
                    </a:srgbClr>
                  </a:outerShdw>
                </a:effectLst>
                <a:sym typeface="+mn-ea"/>
              </a:rPr>
              <a:t>校内教育支援センター（</a:t>
            </a:r>
            <a:r>
              <a:rPr kumimoji="1" lang="en-US" altLang="ja-JP" sz="4800" dirty="0">
                <a:ln w="0">
                  <a:solidFill>
                    <a:srgbClr val="FF0000"/>
                  </a:solidFill>
                </a:ln>
                <a:solidFill>
                  <a:srgbClr val="FF0000"/>
                </a:solidFill>
                <a:effectLst>
                  <a:outerShdw blurRad="38100" dist="25400" dir="5400000" algn="ctr" rotWithShape="0">
                    <a:srgbClr val="6E747A">
                      <a:alpha val="43000"/>
                    </a:srgbClr>
                  </a:outerShdw>
                </a:effectLst>
                <a:sym typeface="+mn-ea"/>
              </a:rPr>
              <a:t>SSR</a:t>
            </a:r>
            <a:r>
              <a:rPr kumimoji="1" lang="ja-JP" altLang="en-US" sz="4800" dirty="0">
                <a:ln w="0">
                  <a:solidFill>
                    <a:srgbClr val="FF0000"/>
                  </a:solidFill>
                </a:ln>
                <a:solidFill>
                  <a:srgbClr val="FF0000"/>
                </a:solidFill>
                <a:effectLst>
                  <a:outerShdw blurRad="38100" dist="25400" dir="5400000" algn="ctr" rotWithShape="0">
                    <a:srgbClr val="6E747A">
                      <a:alpha val="43000"/>
                    </a:srgbClr>
                  </a:outerShdw>
                </a:effectLst>
                <a:sym typeface="+mn-ea"/>
              </a:rPr>
              <a:t>等）</a:t>
            </a:r>
            <a:endParaRPr kumimoji="1" lang="en-US" altLang="ja-JP" sz="4800" dirty="0">
              <a:ln w="0">
                <a:solidFill>
                  <a:srgbClr val="FF0000"/>
                </a:solidFill>
              </a:ln>
              <a:solidFill>
                <a:srgbClr val="FF0000"/>
              </a:solidFill>
              <a:effectLst>
                <a:outerShdw blurRad="38100" dist="25400" dir="5400000" algn="ctr" rotWithShape="0">
                  <a:srgbClr val="6E747A">
                    <a:alpha val="43000"/>
                  </a:srgbClr>
                </a:outerShdw>
              </a:effectLst>
              <a:sym typeface="+mn-ea"/>
            </a:endParaRPr>
          </a:p>
          <a:p>
            <a:pPr algn="r"/>
            <a:r>
              <a:rPr kumimoji="1" lang="ja-JP" altLang="en-US" sz="4000" dirty="0">
                <a:ln w="0">
                  <a:solidFill>
                    <a:srgbClr val="FF0000"/>
                  </a:solidFill>
                </a:ln>
                <a:solidFill>
                  <a:srgbClr val="FF0000"/>
                </a:solidFill>
                <a:effectLst>
                  <a:outerShdw blurRad="38100" dist="25400" dir="5400000" algn="ctr" rotWithShape="0">
                    <a:srgbClr val="6E747A">
                      <a:alpha val="43000"/>
                    </a:srgbClr>
                  </a:outerShdw>
                </a:effectLst>
                <a:sym typeface="+mn-ea"/>
              </a:rPr>
              <a:t>の設置を促進</a:t>
            </a:r>
          </a:p>
        </p:txBody>
      </p:sp>
      <p:grpSp>
        <p:nvGrpSpPr>
          <p:cNvPr id="18" name="グループ化 17"/>
          <p:cNvGrpSpPr/>
          <p:nvPr/>
        </p:nvGrpSpPr>
        <p:grpSpPr>
          <a:xfrm>
            <a:off x="8087360" y="431800"/>
            <a:ext cx="1035685" cy="654685"/>
            <a:chOff x="12864" y="8134"/>
            <a:chExt cx="1631" cy="1031"/>
          </a:xfrm>
        </p:grpSpPr>
        <p:pic>
          <p:nvPicPr>
            <p:cNvPr id="19" name="図形 18"/>
            <p:cNvPicPr>
              <a:picLocks noChangeAspect="1"/>
            </p:cNvPicPr>
            <p:nvPr/>
          </p:nvPicPr>
          <p:blipFill>
            <a:blip r:embed="rId3"/>
            <a:stretch>
              <a:fillRect/>
            </a:stretch>
          </p:blipFill>
          <p:spPr>
            <a:xfrm>
              <a:off x="12864" y="8134"/>
              <a:ext cx="1536" cy="1031"/>
            </a:xfrm>
            <a:prstGeom prst="rect">
              <a:avLst/>
            </a:prstGeom>
          </p:spPr>
        </p:pic>
        <p:sp>
          <p:nvSpPr>
            <p:cNvPr id="20" name="テキストボックス 19"/>
            <p:cNvSpPr txBox="1"/>
            <p:nvPr/>
          </p:nvSpPr>
          <p:spPr>
            <a:xfrm>
              <a:off x="12959" y="8405"/>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P.1</a:t>
              </a:r>
            </a:p>
          </p:txBody>
        </p:sp>
      </p:grpSp>
      <p:graphicFrame>
        <p:nvGraphicFramePr>
          <p:cNvPr id="22" name="コンテンツ プレースホルダー 3">
            <a:extLst>
              <a:ext uri="{FF2B5EF4-FFF2-40B4-BE49-F238E27FC236}">
                <a16:creationId xmlns:a16="http://schemas.microsoft.com/office/drawing/2014/main" id="{DADDECA3-C8CE-4378-BBCC-D22088A3F5F6}"/>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par>
                                <p:cTn id="13" presetID="18" presetClass="entr" presetSubtype="1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8087360" y="431800"/>
            <a:ext cx="1035685" cy="654685"/>
            <a:chOff x="12864" y="8134"/>
            <a:chExt cx="1631" cy="1031"/>
          </a:xfrm>
        </p:grpSpPr>
        <p:pic>
          <p:nvPicPr>
            <p:cNvPr id="19" name="図形 18"/>
            <p:cNvPicPr>
              <a:picLocks noChangeAspect="1"/>
            </p:cNvPicPr>
            <p:nvPr/>
          </p:nvPicPr>
          <p:blipFill>
            <a:blip r:embed="rId3"/>
            <a:stretch>
              <a:fillRect/>
            </a:stretch>
          </p:blipFill>
          <p:spPr>
            <a:xfrm>
              <a:off x="12864" y="8134"/>
              <a:ext cx="1536" cy="1031"/>
            </a:xfrm>
            <a:prstGeom prst="rect">
              <a:avLst/>
            </a:prstGeom>
          </p:spPr>
        </p:pic>
        <p:sp>
          <p:nvSpPr>
            <p:cNvPr id="20" name="テキストボックス 19"/>
            <p:cNvSpPr txBox="1"/>
            <p:nvPr/>
          </p:nvSpPr>
          <p:spPr>
            <a:xfrm>
              <a:off x="12959" y="8405"/>
              <a:ext cx="1536" cy="533"/>
            </a:xfrm>
            <a:prstGeom prst="rect">
              <a:avLst/>
            </a:prstGeom>
            <a:noFill/>
          </p:spPr>
          <p:txBody>
            <a:bodyPr wrap="squar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論文</a:t>
              </a:r>
              <a:r>
                <a:rPr lang="en-US" altLang="ja-JP" sz="1600" dirty="0">
                  <a:latin typeface="UD デジタル 教科書体 NK-R" panose="02020400000000000000" pitchFamily="18" charset="-128"/>
                  <a:ea typeface="UD デジタル 教科書体 NK-R" panose="02020400000000000000" pitchFamily="18" charset="-128"/>
                </a:rPr>
                <a:t>P.2</a:t>
              </a:r>
            </a:p>
          </p:txBody>
        </p:sp>
      </p:grpSp>
      <p:sp>
        <p:nvSpPr>
          <p:cNvPr id="22" name="角丸四角形 2">
            <a:extLst>
              <a:ext uri="{FF2B5EF4-FFF2-40B4-BE49-F238E27FC236}">
                <a16:creationId xmlns:a16="http://schemas.microsoft.com/office/drawing/2014/main" id="{0B2ADAB8-FF3A-489F-865B-11B8F926AE25}"/>
              </a:ext>
            </a:extLst>
          </p:cNvPr>
          <p:cNvSpPr/>
          <p:nvPr/>
        </p:nvSpPr>
        <p:spPr>
          <a:xfrm>
            <a:off x="569804" y="2970272"/>
            <a:ext cx="3227328" cy="365123"/>
          </a:xfrm>
          <a:prstGeom prst="roundRect">
            <a:avLst/>
          </a:prstGeom>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latin typeface="UD デジタル 教科書体 NK-R" panose="02020400000000000000" pitchFamily="18" charset="-128"/>
                <a:ea typeface="UD デジタル 教科書体 NK-R" panose="02020400000000000000" pitchFamily="18" charset="-128"/>
              </a:rPr>
              <a:t>滋賀県・滋賀県教育委員会</a:t>
            </a:r>
          </a:p>
        </p:txBody>
      </p:sp>
      <p:sp>
        <p:nvSpPr>
          <p:cNvPr id="23" name="角丸四角形 6">
            <a:extLst>
              <a:ext uri="{FF2B5EF4-FFF2-40B4-BE49-F238E27FC236}">
                <a16:creationId xmlns:a16="http://schemas.microsoft.com/office/drawing/2014/main" id="{FEF3AD8C-D22F-4FA9-9E5F-790FB4FF5176}"/>
              </a:ext>
            </a:extLst>
          </p:cNvPr>
          <p:cNvSpPr/>
          <p:nvPr/>
        </p:nvSpPr>
        <p:spPr>
          <a:xfrm>
            <a:off x="374401" y="3326636"/>
            <a:ext cx="7773284" cy="3150364"/>
          </a:xfrm>
          <a:prstGeom prst="roundRect">
            <a:avLst>
              <a:gd name="adj" fmla="val 10780"/>
            </a:avLst>
          </a:prstGeom>
          <a:solidFill>
            <a:srgbClr val="FFFFAB"/>
          </a:solidFill>
          <a:ln>
            <a:solidFill>
              <a:srgbClr val="FB9E13">
                <a:alpha val="71000"/>
              </a:srgbClr>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①「しがの学びと居場所の保障プラン～安心して学び育つための、</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　　　不登校の状態にある子ども支援～」（令和６年３月）</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a:extLst>
              <a:ext uri="{FF2B5EF4-FFF2-40B4-BE49-F238E27FC236}">
                <a16:creationId xmlns:a16="http://schemas.microsoft.com/office/drawing/2014/main" id="{D80EE6BA-2936-4D83-8E32-7E4291C9ED6B}"/>
              </a:ext>
            </a:extLst>
          </p:cNvPr>
          <p:cNvSpPr/>
          <p:nvPr/>
        </p:nvSpPr>
        <p:spPr>
          <a:xfrm>
            <a:off x="606027" y="464979"/>
            <a:ext cx="7394973" cy="707886"/>
          </a:xfrm>
          <a:prstGeom prst="rect">
            <a:avLst/>
          </a:prstGeom>
          <a:noFill/>
        </p:spPr>
        <p:txBody>
          <a:bodyPr wrap="none" lIns="91440" tIns="45720" rIns="91440" bIns="45720">
            <a:spAutoFit/>
          </a:bodyPr>
          <a:lstStyle/>
          <a:p>
            <a:pPr algn="ctr"/>
            <a:r>
              <a:rPr lang="en-US" altLang="ja-JP"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SSR(</a:t>
            </a:r>
            <a:r>
              <a:rPr lang="ja-JP" altLang="en-US"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校内教育支援センター</a:t>
            </a:r>
            <a:r>
              <a:rPr lang="en-US" altLang="ja-JP"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a:t>
            </a:r>
            <a:r>
              <a:rPr lang="ja-JP" altLang="en-US" sz="4000" b="1" cap="none" spc="0" dirty="0">
                <a:ln w="0"/>
                <a:solidFill>
                  <a:srgbClr val="FF0000"/>
                </a:solidFill>
                <a:effectLst>
                  <a:outerShdw blurRad="38100" dist="19050" dir="2700000" algn="tl" rotWithShape="0">
                    <a:schemeClr val="dk1">
                      <a:alpha val="40000"/>
                    </a:schemeClr>
                  </a:outerShdw>
                </a:effectLst>
                <a:latin typeface="UD デジタル 教科書体 NK-R" panose="02020400000000000000" pitchFamily="18" charset="-128"/>
                <a:ea typeface="UD デジタル 教科書体 NK-R" panose="02020400000000000000" pitchFamily="18" charset="-128"/>
              </a:rPr>
              <a:t>とは</a:t>
            </a:r>
          </a:p>
        </p:txBody>
      </p:sp>
      <p:grpSp>
        <p:nvGrpSpPr>
          <p:cNvPr id="3" name="グループ化 2">
            <a:extLst>
              <a:ext uri="{FF2B5EF4-FFF2-40B4-BE49-F238E27FC236}">
                <a16:creationId xmlns:a16="http://schemas.microsoft.com/office/drawing/2014/main" id="{E40B47DF-ACEB-4E99-9AA0-B25309FFBF1C}"/>
              </a:ext>
            </a:extLst>
          </p:cNvPr>
          <p:cNvGrpSpPr/>
          <p:nvPr/>
        </p:nvGrpSpPr>
        <p:grpSpPr>
          <a:xfrm>
            <a:off x="458844" y="1479756"/>
            <a:ext cx="8310360" cy="1339644"/>
            <a:chOff x="458844" y="1479756"/>
            <a:chExt cx="8310360" cy="1339644"/>
          </a:xfrm>
        </p:grpSpPr>
        <p:sp>
          <p:nvSpPr>
            <p:cNvPr id="5" name="正方形/長方形 4">
              <a:extLst>
                <a:ext uri="{FF2B5EF4-FFF2-40B4-BE49-F238E27FC236}">
                  <a16:creationId xmlns:a16="http://schemas.microsoft.com/office/drawing/2014/main" id="{FBA10364-F3B6-4AEB-B2D3-337654D31AAA}"/>
                </a:ext>
              </a:extLst>
            </p:cNvPr>
            <p:cNvSpPr/>
            <p:nvPr/>
          </p:nvSpPr>
          <p:spPr>
            <a:xfrm>
              <a:off x="458844" y="1479756"/>
              <a:ext cx="8235804" cy="1111044"/>
            </a:xfrm>
            <a:prstGeom prst="rect">
              <a:avLst/>
            </a:prstGeom>
            <a:solidFill>
              <a:srgbClr val="E2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4" name="正方形/長方形 3">
              <a:extLst>
                <a:ext uri="{FF2B5EF4-FFF2-40B4-BE49-F238E27FC236}">
                  <a16:creationId xmlns:a16="http://schemas.microsoft.com/office/drawing/2014/main" id="{C09C2360-D993-4F8E-ABDB-F73153F1611A}"/>
                </a:ext>
              </a:extLst>
            </p:cNvPr>
            <p:cNvSpPr/>
            <p:nvPr/>
          </p:nvSpPr>
          <p:spPr>
            <a:xfrm>
              <a:off x="533400" y="1495961"/>
              <a:ext cx="8235804" cy="1323439"/>
            </a:xfrm>
            <a:prstGeom prst="rect">
              <a:avLst/>
            </a:prstGeom>
          </p:spPr>
          <p:txBody>
            <a:bodyPr wrap="square">
              <a:spAutoFit/>
            </a:bodyPr>
            <a:lstStyle/>
            <a:p>
              <a:r>
                <a:rPr lang="ja-JP" altLang="en-US" sz="2000" dirty="0"/>
                <a:t>学校には行けるけれど自分のクラスには入れない時や、少し気持ちを落ち着かせてリラックスしたい時に利用できる、学校内の空き教室等を活用した部屋のことです。　　</a:t>
              </a:r>
              <a:r>
                <a:rPr lang="ja-JP" altLang="en-US" sz="1100" dirty="0">
                  <a:latin typeface="UD デジタル 教科書体 NK-R" panose="02020400000000000000" pitchFamily="18" charset="-128"/>
                  <a:ea typeface="UD デジタル 教科書体 NK-R" panose="02020400000000000000" pitchFamily="18" charset="-128"/>
                </a:rPr>
                <a:t>「誰一人取り残されない学びの保障に向けた不登校対策」（COCOLOプラン）（令和5年3月31日）</a:t>
              </a:r>
            </a:p>
            <a:p>
              <a:endParaRPr lang="ja-JP" altLang="en-US" sz="2000" dirty="0"/>
            </a:p>
          </p:txBody>
        </p:sp>
      </p:grpSp>
      <p:sp>
        <p:nvSpPr>
          <p:cNvPr id="12" name="四角形 16">
            <a:extLst>
              <a:ext uri="{FF2B5EF4-FFF2-40B4-BE49-F238E27FC236}">
                <a16:creationId xmlns:a16="http://schemas.microsoft.com/office/drawing/2014/main" id="{37E35D5A-6888-4080-B52A-AC778AC8AC89}"/>
              </a:ext>
            </a:extLst>
          </p:cNvPr>
          <p:cNvSpPr/>
          <p:nvPr/>
        </p:nvSpPr>
        <p:spPr>
          <a:xfrm>
            <a:off x="374401" y="4215825"/>
            <a:ext cx="7773284" cy="584775"/>
          </a:xfrm>
          <a:prstGeom prst="rect">
            <a:avLst/>
          </a:prstGeom>
          <a:noFill/>
          <a:ln>
            <a:noFill/>
          </a:ln>
        </p:spPr>
        <p:txBody>
          <a:bodyPr wrap="square" rtlCol="0" anchor="t">
            <a:spAutoFit/>
          </a:bodyPr>
          <a:lstStyle/>
          <a:p>
            <a:pPr algn="ctr"/>
            <a:r>
              <a:rPr kumimoji="1" lang="ja-JP" altLang="en-US" sz="3200" dirty="0">
                <a:ln w="0">
                  <a:solidFill>
                    <a:srgbClr val="FF0000"/>
                  </a:solidFill>
                </a:ln>
                <a:solidFill>
                  <a:srgbClr val="FF0000"/>
                </a:solidFill>
                <a:sym typeface="+mn-ea"/>
              </a:rPr>
              <a:t>ＳＳＲ（校内教育支援センター）</a:t>
            </a:r>
          </a:p>
        </p:txBody>
      </p:sp>
      <p:sp>
        <p:nvSpPr>
          <p:cNvPr id="15" name="四角形 16">
            <a:extLst>
              <a:ext uri="{FF2B5EF4-FFF2-40B4-BE49-F238E27FC236}">
                <a16:creationId xmlns:a16="http://schemas.microsoft.com/office/drawing/2014/main" id="{98E8C7DC-2CB8-4E06-974B-2A656CC7AB8A}"/>
              </a:ext>
            </a:extLst>
          </p:cNvPr>
          <p:cNvSpPr/>
          <p:nvPr/>
        </p:nvSpPr>
        <p:spPr>
          <a:xfrm>
            <a:off x="505739" y="5232737"/>
            <a:ext cx="7815106" cy="1015663"/>
          </a:xfrm>
          <a:prstGeom prst="rect">
            <a:avLst/>
          </a:prstGeom>
          <a:noFill/>
          <a:ln>
            <a:noFill/>
          </a:ln>
        </p:spPr>
        <p:txBody>
          <a:bodyPr wrap="square" rtlCol="0" anchor="t">
            <a:spAutoFit/>
          </a:bodyPr>
          <a:lstStyle/>
          <a:p>
            <a:pPr algn="just"/>
            <a:r>
              <a:rPr lang="ja-JP" altLang="en-US" sz="2000" dirty="0">
                <a:latin typeface="UD デジタル 教科書体 NK-R" panose="02020400000000000000" pitchFamily="18" charset="-128"/>
                <a:ea typeface="UD デジタル 教科書体 NK-R" panose="02020400000000000000" pitchFamily="18" charset="-128"/>
              </a:rPr>
              <a:t>②「滋賀の子ども達の社会的自立を支える　</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r>
              <a:rPr lang="ja-JP" altLang="en-US" sz="2000" dirty="0">
                <a:latin typeface="UD デジタル 教科書体 NK-R" panose="02020400000000000000" pitchFamily="18" charset="-128"/>
                <a:ea typeface="UD デジタル 教科書体 NK-R" panose="02020400000000000000" pitchFamily="18" charset="-128"/>
              </a:rPr>
              <a:t>　　　学校教員向け不登校の理解と対応リーフレット」（令和６年４月）</a:t>
            </a:r>
            <a:endParaRPr lang="en-US" altLang="ja-JP" sz="2000" dirty="0">
              <a:latin typeface="UD デジタル 教科書体 NK-R" panose="02020400000000000000" pitchFamily="18" charset="-128"/>
              <a:ea typeface="UD デジタル 教科書体 NK-R" panose="02020400000000000000" pitchFamily="18" charset="-128"/>
            </a:endParaRPr>
          </a:p>
          <a:p>
            <a:pPr algn="just"/>
            <a:endParaRPr lang="en-US" altLang="ja-JP" sz="2000" b="1"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16" name="コンテンツ プレースホルダー 3">
            <a:extLst>
              <a:ext uri="{FF2B5EF4-FFF2-40B4-BE49-F238E27FC236}">
                <a16:creationId xmlns:a16="http://schemas.microsoft.com/office/drawing/2014/main" id="{CFB35224-CE54-48A1-87BF-69C8E62A7D95}"/>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93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dirty="0">
                  <a:latin typeface="UD デジタル 教科書体 NK-R" panose="02020400000000000000" pitchFamily="18" charset="-128"/>
                  <a:ea typeface="UD デジタル 教科書体 NK-R" panose="02020400000000000000" pitchFamily="18" charset="-128"/>
                </a:rPr>
                <a:t>３</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7" name="TextBox 5">
            <a:extLst>
              <a:ext uri="{FF2B5EF4-FFF2-40B4-BE49-F238E27FC236}">
                <a16:creationId xmlns:a16="http://schemas.microsoft.com/office/drawing/2014/main" id="{83023CA3-0035-4760-B22B-08400AA38F35}"/>
              </a:ext>
            </a:extLst>
          </p:cNvPr>
          <p:cNvSpPr txBox="1"/>
          <p:nvPr/>
        </p:nvSpPr>
        <p:spPr>
          <a:xfrm>
            <a:off x="400300" y="707787"/>
            <a:ext cx="7772400" cy="615553"/>
          </a:xfrm>
          <a:prstGeom prst="rect">
            <a:avLst/>
          </a:prstGeom>
        </p:spPr>
        <p:txBody>
          <a:bodyPr wrap="square" lIns="0" tIns="0" rIns="0" bIns="0" rtlCol="0" anchor="t">
            <a:spAutoFit/>
          </a:bodyPr>
          <a:lstStyle/>
          <a:p>
            <a:pPr algn="just"/>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従来の「別室」と「</a:t>
            </a:r>
            <a:r>
              <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」のちがい</a:t>
            </a:r>
            <a:endPar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6" name="Rectangle 1">
            <a:extLst>
              <a:ext uri="{FF2B5EF4-FFF2-40B4-BE49-F238E27FC236}">
                <a16:creationId xmlns:a16="http://schemas.microsoft.com/office/drawing/2014/main" id="{8CA04683-4EC8-4613-AD88-204968E1C0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1F37650E-4E73-4EF1-B762-B6D3EF6228A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3" name="グループ化 2">
            <a:extLst>
              <a:ext uri="{FF2B5EF4-FFF2-40B4-BE49-F238E27FC236}">
                <a16:creationId xmlns:a16="http://schemas.microsoft.com/office/drawing/2014/main" id="{3A1CEB0E-EAF4-46F2-A2B7-49CF2D9018BA}"/>
              </a:ext>
            </a:extLst>
          </p:cNvPr>
          <p:cNvGrpSpPr/>
          <p:nvPr/>
        </p:nvGrpSpPr>
        <p:grpSpPr>
          <a:xfrm>
            <a:off x="914400" y="5943600"/>
            <a:ext cx="7620000" cy="707886"/>
            <a:chOff x="400300" y="5884387"/>
            <a:chExt cx="8586036" cy="707886"/>
          </a:xfrm>
        </p:grpSpPr>
        <p:sp>
          <p:nvSpPr>
            <p:cNvPr id="20" name="四角形: 角を丸くする 19">
              <a:extLst>
                <a:ext uri="{FF2B5EF4-FFF2-40B4-BE49-F238E27FC236}">
                  <a16:creationId xmlns:a16="http://schemas.microsoft.com/office/drawing/2014/main" id="{C6367E6C-6D8A-45DA-AE2B-461256AB14D0}"/>
                </a:ext>
              </a:extLst>
            </p:cNvPr>
            <p:cNvSpPr/>
            <p:nvPr/>
          </p:nvSpPr>
          <p:spPr>
            <a:xfrm>
              <a:off x="400300" y="5903026"/>
              <a:ext cx="8458200" cy="67060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四角形 16">
              <a:extLst>
                <a:ext uri="{FF2B5EF4-FFF2-40B4-BE49-F238E27FC236}">
                  <a16:creationId xmlns:a16="http://schemas.microsoft.com/office/drawing/2014/main" id="{35E61662-306B-4A71-9BFF-B3E11DACDE2F}"/>
                </a:ext>
              </a:extLst>
            </p:cNvPr>
            <p:cNvSpPr/>
            <p:nvPr/>
          </p:nvSpPr>
          <p:spPr>
            <a:xfrm>
              <a:off x="528136" y="5884387"/>
              <a:ext cx="8458200" cy="707886"/>
            </a:xfrm>
            <a:prstGeom prst="rect">
              <a:avLst/>
            </a:prstGeom>
            <a:noFill/>
            <a:ln>
              <a:noFill/>
            </a:ln>
          </p:spPr>
          <p:txBody>
            <a:bodyPr wrap="square" rtlCol="0" anchor="t">
              <a:spAutoFit/>
            </a:bodyPr>
            <a:lstStyle/>
            <a:p>
              <a:pPr algn="ctr"/>
              <a:r>
                <a:rPr kumimoji="1" lang="en-US" altLang="ja-JP" sz="2000" b="1" dirty="0">
                  <a:latin typeface="UD デジタル 教科書体 NK-R" panose="02020400000000000000" pitchFamily="18" charset="-128"/>
                  <a:ea typeface="UD デジタル 教科書体 NK-R" panose="02020400000000000000" pitchFamily="18" charset="-128"/>
                </a:rPr>
                <a:t>SSR</a:t>
              </a:r>
              <a:r>
                <a:rPr kumimoji="1" lang="ja-JP" altLang="en-US" sz="2000" b="1" dirty="0">
                  <a:latin typeface="UD デジタル 教科書体 NK-R" panose="02020400000000000000" pitchFamily="18" charset="-128"/>
                  <a:ea typeface="UD デジタル 教科書体 NK-R" panose="02020400000000000000" pitchFamily="18" charset="-128"/>
                </a:rPr>
                <a:t>では</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教室復帰という結果のみを目標にするのではなく</a:t>
              </a:r>
              <a:r>
                <a:rPr kumimoji="1" lang="ja-JP" altLang="en-US" sz="2000" b="1" dirty="0">
                  <a:latin typeface="UD デジタル 教科書体 NK-R" panose="02020400000000000000" pitchFamily="18" charset="-128"/>
                  <a:ea typeface="UD デジタル 教科書体 NK-R" panose="02020400000000000000" pitchFamily="18" charset="-128"/>
                </a:rPr>
                <a:t>、</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2000" b="1" dirty="0">
                  <a:latin typeface="UD デジタル 教科書体 NK-R" panose="02020400000000000000" pitchFamily="18" charset="-128"/>
                  <a:ea typeface="UD デジタル 教科書体 NK-R" panose="02020400000000000000" pitchFamily="18" charset="-128"/>
                </a:rPr>
                <a:t>児童の思いに寄り添い</a:t>
              </a: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安心感のある居場所にすること</a:t>
              </a:r>
              <a:r>
                <a:rPr kumimoji="1" lang="ja-JP" altLang="en-US" sz="2000" b="1" dirty="0">
                  <a:latin typeface="UD デジタル 教科書体 NK-R" panose="02020400000000000000" pitchFamily="18" charset="-128"/>
                  <a:ea typeface="UD デジタル 教科書体 NK-R" panose="02020400000000000000" pitchFamily="18" charset="-128"/>
                </a:rPr>
                <a:t>が大切です。</a:t>
              </a:r>
              <a:endParaRPr kumimoji="1" lang="ja-JP" altLang="en-US" sz="2000" dirty="0">
                <a:ln w="0"/>
                <a:solidFill>
                  <a:srgbClr val="FFC000"/>
                </a:solidFill>
                <a:effectLst>
                  <a:outerShdw blurRad="38100" dist="25400" dir="5400000" algn="ctr" rotWithShape="0">
                    <a:srgbClr val="6E747A">
                      <a:alpha val="43000"/>
                    </a:srgbClr>
                  </a:outerShdw>
                </a:effectLst>
                <a:sym typeface="+mn-ea"/>
              </a:endParaRPr>
            </a:p>
          </p:txBody>
        </p:sp>
      </p:grpSp>
      <p:pic>
        <p:nvPicPr>
          <p:cNvPr id="9" name="図 8">
            <a:extLst>
              <a:ext uri="{FF2B5EF4-FFF2-40B4-BE49-F238E27FC236}">
                <a16:creationId xmlns:a16="http://schemas.microsoft.com/office/drawing/2014/main" id="{88BB3AC1-D78A-4937-9EEA-17190611FFFF}"/>
              </a:ext>
            </a:extLst>
          </p:cNvPr>
          <p:cNvPicPr>
            <a:picLocks noChangeAspect="1"/>
          </p:cNvPicPr>
          <p:nvPr/>
        </p:nvPicPr>
        <p:blipFill>
          <a:blip r:embed="rId4"/>
          <a:stretch>
            <a:fillRect/>
          </a:stretch>
        </p:blipFill>
        <p:spPr>
          <a:xfrm>
            <a:off x="76200" y="1447800"/>
            <a:ext cx="3057952" cy="2019582"/>
          </a:xfrm>
          <a:prstGeom prst="rect">
            <a:avLst/>
          </a:prstGeom>
        </p:spPr>
      </p:pic>
      <p:pic>
        <p:nvPicPr>
          <p:cNvPr id="15" name="図 14">
            <a:extLst>
              <a:ext uri="{FF2B5EF4-FFF2-40B4-BE49-F238E27FC236}">
                <a16:creationId xmlns:a16="http://schemas.microsoft.com/office/drawing/2014/main" id="{5E3B08DA-75C2-4472-9DBA-93FC3A320295}"/>
              </a:ext>
            </a:extLst>
          </p:cNvPr>
          <p:cNvPicPr>
            <a:picLocks noChangeAspect="1"/>
          </p:cNvPicPr>
          <p:nvPr/>
        </p:nvPicPr>
        <p:blipFill>
          <a:blip r:embed="rId5"/>
          <a:stretch>
            <a:fillRect/>
          </a:stretch>
        </p:blipFill>
        <p:spPr>
          <a:xfrm>
            <a:off x="3491535" y="1447800"/>
            <a:ext cx="5459809" cy="2830269"/>
          </a:xfrm>
          <a:prstGeom prst="rect">
            <a:avLst/>
          </a:prstGeom>
        </p:spPr>
      </p:pic>
      <p:pic>
        <p:nvPicPr>
          <p:cNvPr id="11" name="図 10">
            <a:extLst>
              <a:ext uri="{FF2B5EF4-FFF2-40B4-BE49-F238E27FC236}">
                <a16:creationId xmlns:a16="http://schemas.microsoft.com/office/drawing/2014/main" id="{3326A40F-FC4F-4FC5-BE01-529D5C35B5CE}"/>
              </a:ext>
            </a:extLst>
          </p:cNvPr>
          <p:cNvPicPr>
            <a:picLocks noChangeAspect="1"/>
          </p:cNvPicPr>
          <p:nvPr/>
        </p:nvPicPr>
        <p:blipFill>
          <a:blip r:embed="rId6"/>
          <a:stretch>
            <a:fillRect/>
          </a:stretch>
        </p:blipFill>
        <p:spPr>
          <a:xfrm>
            <a:off x="1317124" y="3429000"/>
            <a:ext cx="1381318" cy="2114845"/>
          </a:xfrm>
          <a:prstGeom prst="rect">
            <a:avLst/>
          </a:prstGeom>
        </p:spPr>
      </p:pic>
      <p:graphicFrame>
        <p:nvGraphicFramePr>
          <p:cNvPr id="17" name="コンテンツ プレースホルダー 3">
            <a:extLst>
              <a:ext uri="{FF2B5EF4-FFF2-40B4-BE49-F238E27FC236}">
                <a16:creationId xmlns:a16="http://schemas.microsoft.com/office/drawing/2014/main" id="{931229C8-E759-4890-A67F-67B4B9855C9C}"/>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図 12">
            <a:extLst>
              <a:ext uri="{FF2B5EF4-FFF2-40B4-BE49-F238E27FC236}">
                <a16:creationId xmlns:a16="http://schemas.microsoft.com/office/drawing/2014/main" id="{8F92918F-43D2-409E-8C97-910783AC1388}"/>
              </a:ext>
            </a:extLst>
          </p:cNvPr>
          <p:cNvPicPr>
            <a:picLocks noChangeAspect="1"/>
          </p:cNvPicPr>
          <p:nvPr/>
        </p:nvPicPr>
        <p:blipFill>
          <a:blip r:embed="rId12"/>
          <a:stretch>
            <a:fillRect/>
          </a:stretch>
        </p:blipFill>
        <p:spPr>
          <a:xfrm>
            <a:off x="4876800" y="4038600"/>
            <a:ext cx="1211456" cy="1806167"/>
          </a:xfrm>
          <a:prstGeom prst="rect">
            <a:avLst/>
          </a:prstGeom>
        </p:spPr>
      </p:pic>
    </p:spTree>
    <p:extLst>
      <p:ext uri="{BB962C8B-B14F-4D97-AF65-F5344CB8AC3E}">
        <p14:creationId xmlns:p14="http://schemas.microsoft.com/office/powerpoint/2010/main" val="318324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4F3E9429-150F-4A25-9EF9-9195A68CE2F6}"/>
              </a:ext>
            </a:extLst>
          </p:cNvPr>
          <p:cNvGrpSpPr/>
          <p:nvPr/>
        </p:nvGrpSpPr>
        <p:grpSpPr>
          <a:xfrm>
            <a:off x="7608374" y="474560"/>
            <a:ext cx="1560639" cy="924417"/>
            <a:chOff x="13010" y="8188"/>
            <a:chExt cx="1456" cy="923"/>
          </a:xfrm>
        </p:grpSpPr>
        <p:pic>
          <p:nvPicPr>
            <p:cNvPr id="31" name="図形 3">
              <a:extLst>
                <a:ext uri="{FF2B5EF4-FFF2-40B4-BE49-F238E27FC236}">
                  <a16:creationId xmlns:a16="http://schemas.microsoft.com/office/drawing/2014/main" id="{DD0E4EC2-46D6-4322-A4B9-08BFEBFA6671}"/>
                </a:ext>
              </a:extLst>
            </p:cNvPr>
            <p:cNvPicPr>
              <a:picLocks noChangeAspect="1"/>
            </p:cNvPicPr>
            <p:nvPr/>
          </p:nvPicPr>
          <p:blipFill>
            <a:blip r:embed="rId3"/>
            <a:stretch>
              <a:fillRect/>
            </a:stretch>
          </p:blipFill>
          <p:spPr>
            <a:xfrm>
              <a:off x="13010" y="8188"/>
              <a:ext cx="1374" cy="923"/>
            </a:xfrm>
            <a:prstGeom prst="rect">
              <a:avLst/>
            </a:prstGeom>
          </p:spPr>
        </p:pic>
        <p:sp>
          <p:nvSpPr>
            <p:cNvPr id="32" name="テキストボックス 20">
              <a:extLst>
                <a:ext uri="{FF2B5EF4-FFF2-40B4-BE49-F238E27FC236}">
                  <a16:creationId xmlns:a16="http://schemas.microsoft.com/office/drawing/2014/main" id="{9503ED29-AB50-4F4E-889B-F546FA2D799C}"/>
                </a:ext>
              </a:extLst>
            </p:cNvPr>
            <p:cNvSpPr txBox="1"/>
            <p:nvPr/>
          </p:nvSpPr>
          <p:spPr>
            <a:xfrm>
              <a:off x="13037" y="8323"/>
              <a:ext cx="1429" cy="738"/>
            </a:xfrm>
            <a:prstGeom prst="rect">
              <a:avLst/>
            </a:prstGeom>
            <a:noFill/>
          </p:spPr>
          <p:txBody>
            <a:bodyPr wrap="square" rtlCol="0">
              <a:spAutoFit/>
            </a:bodyPr>
            <a:lstStyle/>
            <a:p>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チーム学校</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で取り組もう！</a:t>
              </a:r>
              <a:r>
                <a:rPr lang="en-US" altLang="ja-JP" sz="1400" dirty="0">
                  <a:latin typeface="UD デジタル 教科書体 NK-R" panose="02020400000000000000" pitchFamily="18" charset="-128"/>
                  <a:ea typeface="UD デジタル 教科書体 NK-R" panose="02020400000000000000" pitchFamily="18" charset="-128"/>
                </a:rPr>
                <a:t>SSR</a:t>
              </a:r>
            </a:p>
            <a:p>
              <a:pPr algn="ctr"/>
              <a:r>
                <a:rPr lang="en-US" altLang="ja-JP" sz="1400" dirty="0">
                  <a:latin typeface="UD デジタル 教科書体 NK-R" panose="02020400000000000000" pitchFamily="18" charset="-128"/>
                  <a:ea typeface="UD デジタル 教科書体 NK-R" panose="02020400000000000000" pitchFamily="18" charset="-128"/>
                </a:rPr>
                <a:t>P.</a:t>
              </a:r>
              <a:r>
                <a:rPr lang="ja-JP" altLang="en-US" sz="1400" dirty="0">
                  <a:latin typeface="UD デジタル 教科書体 NK-R" panose="02020400000000000000" pitchFamily="18" charset="-128"/>
                  <a:ea typeface="UD デジタル 教科書体 NK-R" panose="02020400000000000000" pitchFamily="18" charset="-128"/>
                </a:rPr>
                <a:t>３</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pSp>
      <p:sp>
        <p:nvSpPr>
          <p:cNvPr id="7" name="TextBox 5">
            <a:extLst>
              <a:ext uri="{FF2B5EF4-FFF2-40B4-BE49-F238E27FC236}">
                <a16:creationId xmlns:a16="http://schemas.microsoft.com/office/drawing/2014/main" id="{83023CA3-0035-4760-B22B-08400AA38F35}"/>
              </a:ext>
            </a:extLst>
          </p:cNvPr>
          <p:cNvSpPr txBox="1"/>
          <p:nvPr/>
        </p:nvSpPr>
        <p:spPr>
          <a:xfrm>
            <a:off x="400300" y="707787"/>
            <a:ext cx="7772400" cy="615553"/>
          </a:xfrm>
          <a:prstGeom prst="rect">
            <a:avLst/>
          </a:prstGeom>
        </p:spPr>
        <p:txBody>
          <a:bodyPr wrap="square" lIns="0" tIns="0" rIns="0" bIns="0" rtlCol="0" anchor="t">
            <a:spAutoFit/>
          </a:bodyPr>
          <a:lstStyle/>
          <a:p>
            <a:pPr algn="just"/>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従来の「別室」と「</a:t>
            </a:r>
            <a:r>
              <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SSR</a:t>
            </a:r>
            <a:r>
              <a:rPr lang="ja-JP" altLang="en-US"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rPr>
              <a:t>」のちがい</a:t>
            </a:r>
            <a:endParaRPr lang="en-US" altLang="ja-JP" sz="4000" b="1" dirty="0">
              <a:solidFill>
                <a:srgbClr val="000000"/>
              </a:solidFill>
              <a:latin typeface="UD デジタル 教科書体 NK-R" panose="02020400000000000000" pitchFamily="18" charset="-128"/>
              <a:ea typeface="UD デジタル 教科書体 NK-R" panose="02020400000000000000" pitchFamily="18" charset="-128"/>
              <a:cs typeface="AR P悠々ゴシック体E" panose="040B0900000000000000"/>
              <a:sym typeface="AR P悠々ゴシック体E" panose="040B0900000000000000"/>
            </a:endParaRPr>
          </a:p>
        </p:txBody>
      </p:sp>
      <p:sp>
        <p:nvSpPr>
          <p:cNvPr id="6" name="Rectangle 1">
            <a:extLst>
              <a:ext uri="{FF2B5EF4-FFF2-40B4-BE49-F238E27FC236}">
                <a16:creationId xmlns:a16="http://schemas.microsoft.com/office/drawing/2014/main" id="{8CA04683-4EC8-4613-AD88-204968E1C06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2">
            <a:extLst>
              <a:ext uri="{FF2B5EF4-FFF2-40B4-BE49-F238E27FC236}">
                <a16:creationId xmlns:a16="http://schemas.microsoft.com/office/drawing/2014/main" id="{1F37650E-4E73-4EF1-B762-B6D3EF6228A3}"/>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1">
            <a:extLst>
              <a:ext uri="{FF2B5EF4-FFF2-40B4-BE49-F238E27FC236}">
                <a16:creationId xmlns:a16="http://schemas.microsoft.com/office/drawing/2014/main" id="{B346A780-DD23-4C06-8C04-41C165DDD7DF}"/>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20" name="グループ化 19">
            <a:extLst>
              <a:ext uri="{FF2B5EF4-FFF2-40B4-BE49-F238E27FC236}">
                <a16:creationId xmlns:a16="http://schemas.microsoft.com/office/drawing/2014/main" id="{5B6016F4-8ECC-497E-B5D6-BBB9EC3F7364}"/>
              </a:ext>
            </a:extLst>
          </p:cNvPr>
          <p:cNvGrpSpPr/>
          <p:nvPr/>
        </p:nvGrpSpPr>
        <p:grpSpPr>
          <a:xfrm>
            <a:off x="375138" y="6048136"/>
            <a:ext cx="8499970" cy="428864"/>
            <a:chOff x="400300" y="5903026"/>
            <a:chExt cx="8540475" cy="428864"/>
          </a:xfrm>
        </p:grpSpPr>
        <p:sp>
          <p:nvSpPr>
            <p:cNvPr id="22" name="四角形: 角を丸くする 21">
              <a:extLst>
                <a:ext uri="{FF2B5EF4-FFF2-40B4-BE49-F238E27FC236}">
                  <a16:creationId xmlns:a16="http://schemas.microsoft.com/office/drawing/2014/main" id="{B65A4888-C2B7-4C8D-9B0C-0AC3AD65B55D}"/>
                </a:ext>
              </a:extLst>
            </p:cNvPr>
            <p:cNvSpPr/>
            <p:nvPr/>
          </p:nvSpPr>
          <p:spPr>
            <a:xfrm>
              <a:off x="400300" y="5903026"/>
              <a:ext cx="8458200" cy="413039"/>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四角形 16">
              <a:extLst>
                <a:ext uri="{FF2B5EF4-FFF2-40B4-BE49-F238E27FC236}">
                  <a16:creationId xmlns:a16="http://schemas.microsoft.com/office/drawing/2014/main" id="{EE7CCE9B-8DEA-4D7C-A483-18B287353EA0}"/>
                </a:ext>
              </a:extLst>
            </p:cNvPr>
            <p:cNvSpPr/>
            <p:nvPr/>
          </p:nvSpPr>
          <p:spPr>
            <a:xfrm>
              <a:off x="490173" y="5931780"/>
              <a:ext cx="8450602" cy="400110"/>
            </a:xfrm>
            <a:prstGeom prst="rect">
              <a:avLst/>
            </a:prstGeom>
            <a:noFill/>
            <a:ln>
              <a:noFill/>
            </a:ln>
          </p:spPr>
          <p:txBody>
            <a:bodyPr wrap="square" rtlCol="0" anchor="t">
              <a:spAutoFit/>
            </a:bodyPr>
            <a:lstStyle/>
            <a:p>
              <a:pPr algn="ctr"/>
              <a:r>
                <a:rPr kumimoji="1" lang="ja-JP" altLang="en-US" sz="2000" b="1" dirty="0">
                  <a:latin typeface="UD デジタル 教科書体 NK-R" panose="02020400000000000000" pitchFamily="18" charset="-128"/>
                  <a:ea typeface="UD デジタル 教科書体 NK-R" panose="02020400000000000000" pitchFamily="18" charset="-128"/>
                </a:rPr>
                <a:t>短期的な結果ではなく、中長期的な視点で取り組んでいくことが重要です。</a:t>
              </a:r>
            </a:p>
          </p:txBody>
        </p:sp>
      </p:grpSp>
      <p:pic>
        <p:nvPicPr>
          <p:cNvPr id="5" name="図 4">
            <a:extLst>
              <a:ext uri="{FF2B5EF4-FFF2-40B4-BE49-F238E27FC236}">
                <a16:creationId xmlns:a16="http://schemas.microsoft.com/office/drawing/2014/main" id="{B8F3C97B-A3CB-4BA2-A179-B4578D83AEEF}"/>
              </a:ext>
            </a:extLst>
          </p:cNvPr>
          <p:cNvPicPr>
            <a:picLocks noChangeAspect="1"/>
          </p:cNvPicPr>
          <p:nvPr/>
        </p:nvPicPr>
        <p:blipFill>
          <a:blip r:embed="rId4"/>
          <a:stretch>
            <a:fillRect/>
          </a:stretch>
        </p:blipFill>
        <p:spPr>
          <a:xfrm>
            <a:off x="3301298" y="1447800"/>
            <a:ext cx="5491925" cy="2846917"/>
          </a:xfrm>
          <a:prstGeom prst="rect">
            <a:avLst/>
          </a:prstGeom>
        </p:spPr>
      </p:pic>
      <p:pic>
        <p:nvPicPr>
          <p:cNvPr id="3" name="図 2">
            <a:extLst>
              <a:ext uri="{FF2B5EF4-FFF2-40B4-BE49-F238E27FC236}">
                <a16:creationId xmlns:a16="http://schemas.microsoft.com/office/drawing/2014/main" id="{AF671B6E-59D5-4F83-B680-9EBF0D841729}"/>
              </a:ext>
            </a:extLst>
          </p:cNvPr>
          <p:cNvPicPr>
            <a:picLocks noChangeAspect="1"/>
          </p:cNvPicPr>
          <p:nvPr/>
        </p:nvPicPr>
        <p:blipFill>
          <a:blip r:embed="rId5"/>
          <a:stretch>
            <a:fillRect/>
          </a:stretch>
        </p:blipFill>
        <p:spPr>
          <a:xfrm>
            <a:off x="794052" y="3514418"/>
            <a:ext cx="1933845" cy="2200582"/>
          </a:xfrm>
          <a:prstGeom prst="rect">
            <a:avLst/>
          </a:prstGeom>
        </p:spPr>
      </p:pic>
      <p:pic>
        <p:nvPicPr>
          <p:cNvPr id="11" name="図 10">
            <a:extLst>
              <a:ext uri="{FF2B5EF4-FFF2-40B4-BE49-F238E27FC236}">
                <a16:creationId xmlns:a16="http://schemas.microsoft.com/office/drawing/2014/main" id="{1BA1F8EE-43C6-4F66-80FC-45D51F55BCA3}"/>
              </a:ext>
            </a:extLst>
          </p:cNvPr>
          <p:cNvPicPr>
            <a:picLocks noChangeAspect="1"/>
          </p:cNvPicPr>
          <p:nvPr/>
        </p:nvPicPr>
        <p:blipFill>
          <a:blip r:embed="rId6"/>
          <a:stretch>
            <a:fillRect/>
          </a:stretch>
        </p:blipFill>
        <p:spPr>
          <a:xfrm>
            <a:off x="100944" y="1574376"/>
            <a:ext cx="3099456" cy="2007024"/>
          </a:xfrm>
          <a:prstGeom prst="rect">
            <a:avLst/>
          </a:prstGeom>
        </p:spPr>
      </p:pic>
      <p:pic>
        <p:nvPicPr>
          <p:cNvPr id="13" name="図 12">
            <a:extLst>
              <a:ext uri="{FF2B5EF4-FFF2-40B4-BE49-F238E27FC236}">
                <a16:creationId xmlns:a16="http://schemas.microsoft.com/office/drawing/2014/main" id="{8F92918F-43D2-409E-8C97-910783AC1388}"/>
              </a:ext>
            </a:extLst>
          </p:cNvPr>
          <p:cNvPicPr>
            <a:picLocks noChangeAspect="1"/>
          </p:cNvPicPr>
          <p:nvPr/>
        </p:nvPicPr>
        <p:blipFill>
          <a:blip r:embed="rId7"/>
          <a:stretch>
            <a:fillRect/>
          </a:stretch>
        </p:blipFill>
        <p:spPr>
          <a:xfrm>
            <a:off x="4875828" y="3886200"/>
            <a:ext cx="1372572" cy="2046376"/>
          </a:xfrm>
          <a:prstGeom prst="rect">
            <a:avLst/>
          </a:prstGeom>
        </p:spPr>
      </p:pic>
      <p:graphicFrame>
        <p:nvGraphicFramePr>
          <p:cNvPr id="18" name="コンテンツ プレースホルダー 3">
            <a:extLst>
              <a:ext uri="{FF2B5EF4-FFF2-40B4-BE49-F238E27FC236}">
                <a16:creationId xmlns:a16="http://schemas.microsoft.com/office/drawing/2014/main" id="{BD05AFA6-70D3-44AE-8814-CA27B89E9C8D}"/>
              </a:ext>
            </a:extLst>
          </p:cNvPr>
          <p:cNvGraphicFramePr/>
          <p:nvPr>
            <p:extLst>
              <p:ext uri="{D42A27DB-BD31-4B8C-83A1-F6EECF244321}">
                <p14:modId xmlns:p14="http://schemas.microsoft.com/office/powerpoint/2010/main" val="1438031402"/>
              </p:ext>
            </p:extLst>
          </p:nvPr>
        </p:nvGraphicFramePr>
        <p:xfrm>
          <a:off x="-7257" y="18161"/>
          <a:ext cx="9151258" cy="3810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561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5269</Words>
  <Application>Microsoft Office PowerPoint</Application>
  <PresentationFormat>画面に合わせる (4:3)</PresentationFormat>
  <Paragraphs>441</Paragraphs>
  <Slides>29</Slides>
  <Notes>29</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29</vt:i4>
      </vt:variant>
    </vt:vector>
  </HeadingPairs>
  <TitlesOfParts>
    <vt:vector size="48" baseType="lpstr">
      <vt:lpstr>AR P悠々ゴシック体E</vt:lpstr>
      <vt:lpstr>BIZ UDPゴシック</vt:lpstr>
      <vt:lpstr>BIZ UDゴシック</vt:lpstr>
      <vt:lpstr>HGS創英角ﾎﾟｯﾌﾟ体</vt:lpstr>
      <vt:lpstr>HG丸ｺﾞｼｯｸM-PRO</vt:lpstr>
      <vt:lpstr>HG創英角ﾎﾟｯﾌﾟ体</vt:lpstr>
      <vt:lpstr>ＭＳ Ｐゴシック</vt:lpstr>
      <vt:lpstr>ＭＳ 明朝</vt:lpstr>
      <vt:lpstr>UD Digi Kyokasho NK-R</vt:lpstr>
      <vt:lpstr>UD デジタル 教科書体 NK</vt:lpstr>
      <vt:lpstr>UD デジタル 教科書体 NK-R</vt:lpstr>
      <vt:lpstr>UD デジタル 教科書体 NP</vt:lpstr>
      <vt:lpstr>UD デジタル 教科書体 NP-B</vt:lpstr>
      <vt:lpstr>UD デジタル 教科書体 NP-R</vt:lpstr>
      <vt:lpstr>游ゴシック</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2025-03-17T07:09:40Z</dcterms:created>
  <dcterms:modified xsi:type="dcterms:W3CDTF">2025-03-17T07:09:53Z</dcterms:modified>
</cp:coreProperties>
</file>