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93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</p:sldIdLst>
  <p:sldSz cx="12192000" cy="685800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84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1" d="100"/>
          <a:sy n="91" d="100"/>
        </p:scale>
        <p:origin x="3786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C0B42C41-B662-4893-86A9-35992BE4844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-1" y="0"/>
            <a:ext cx="3930870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kumimoji="1"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令和６年度　小学校不登校に関するプロジェクト研究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5062D26-014D-4691-99D4-9BFE2F92C38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371286"/>
            <a:ext cx="3289738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kumimoji="1"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令和７年２月　滋賀県総合教育センター</a:t>
            </a:r>
            <a:endParaRPr kumimoji="1" lang="ja-JP" altLang="en-US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917BE34-A3B1-4FB0-9B02-30E869EDA31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0EE73F-F762-43CB-AB95-6433704A656D}" type="slidenum">
              <a:rPr kumimoji="1" lang="ja-JP" altLang="en-US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‹#›</a:t>
            </a:fld>
            <a:endParaRPr kumimoji="1" lang="ja-JP" altLang="en-US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031633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AE488F-02E5-460E-8671-19083B0C7489}" type="datetimeFigureOut">
              <a:rPr kumimoji="1" lang="ja-JP" altLang="en-US" smtClean="0"/>
              <a:t>2025/6/2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4FA6FE-2F60-4E34-91F2-8332C422A9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49178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4FA6FE-2F60-4E34-91F2-8332C422A92F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446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59C63-CB55-4A31-8093-9FDC1C27D969}" type="datetimeFigureOut">
              <a:rPr kumimoji="1" lang="ja-JP" altLang="en-US" smtClean="0"/>
              <a:t>2025/6/2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0DFD60AD-449C-4271-BDF9-A918D0D4F401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5540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59C63-CB55-4A31-8093-9FDC1C27D969}" type="datetimeFigureOut">
              <a:rPr kumimoji="1" lang="ja-JP" altLang="en-US" smtClean="0"/>
              <a:t>2025/6/2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D60AD-449C-4271-BDF9-A918D0D4F401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0581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59C63-CB55-4A31-8093-9FDC1C27D969}" type="datetimeFigureOut">
              <a:rPr kumimoji="1" lang="ja-JP" altLang="en-US" smtClean="0"/>
              <a:t>2025/6/2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D60AD-449C-4271-BDF9-A918D0D4F401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8740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59C63-CB55-4A31-8093-9FDC1C27D969}" type="datetimeFigureOut">
              <a:rPr kumimoji="1" lang="ja-JP" altLang="en-US" smtClean="0"/>
              <a:t>2025/6/2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D60AD-449C-4271-BDF9-A918D0D4F401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9732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59C63-CB55-4A31-8093-9FDC1C27D969}" type="datetimeFigureOut">
              <a:rPr kumimoji="1" lang="ja-JP" altLang="en-US" smtClean="0"/>
              <a:t>2025/6/2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D60AD-449C-4271-BDF9-A918D0D4F401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538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59C63-CB55-4A31-8093-9FDC1C27D969}" type="datetimeFigureOut">
              <a:rPr kumimoji="1" lang="ja-JP" altLang="en-US" smtClean="0"/>
              <a:t>2025/6/2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D60AD-449C-4271-BDF9-A918D0D4F401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038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59C63-CB55-4A31-8093-9FDC1C27D969}" type="datetimeFigureOut">
              <a:rPr kumimoji="1" lang="ja-JP" altLang="en-US" smtClean="0"/>
              <a:t>2025/6/2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D60AD-449C-4271-BDF9-A918D0D4F401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1430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59C63-CB55-4A31-8093-9FDC1C27D969}" type="datetimeFigureOut">
              <a:rPr kumimoji="1" lang="ja-JP" altLang="en-US" smtClean="0"/>
              <a:t>2025/6/2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D60AD-449C-4271-BDF9-A918D0D4F401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5942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59C63-CB55-4A31-8093-9FDC1C27D969}" type="datetimeFigureOut">
              <a:rPr kumimoji="1" lang="ja-JP" altLang="en-US" smtClean="0"/>
              <a:t>2025/6/2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D60AD-449C-4271-BDF9-A918D0D4F4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7341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59C63-CB55-4A31-8093-9FDC1C27D969}" type="datetimeFigureOut">
              <a:rPr kumimoji="1" lang="ja-JP" altLang="en-US" smtClean="0"/>
              <a:t>2025/6/2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D60AD-449C-4271-BDF9-A918D0D4F401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5820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C159C63-CB55-4A31-8093-9FDC1C27D969}" type="datetimeFigureOut">
              <a:rPr kumimoji="1" lang="ja-JP" altLang="en-US" smtClean="0"/>
              <a:t>2025/6/2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D60AD-449C-4271-BDF9-A918D0D4F401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2599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1562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159C63-CB55-4A31-8093-9FDC1C27D969}" type="datetimeFigureOut">
              <a:rPr kumimoji="1" lang="ja-JP" altLang="en-US" smtClean="0"/>
              <a:t>2025/6/2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0DFD60AD-449C-4271-BDF9-A918D0D4F401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241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5" r:id="rId2"/>
    <p:sldLayoutId id="2147483796" r:id="rId3"/>
    <p:sldLayoutId id="2147483797" r:id="rId4"/>
    <p:sldLayoutId id="2147483798" r:id="rId5"/>
    <p:sldLayoutId id="2147483799" r:id="rId6"/>
    <p:sldLayoutId id="2147483800" r:id="rId7"/>
    <p:sldLayoutId id="2147483801" r:id="rId8"/>
    <p:sldLayoutId id="2147483802" r:id="rId9"/>
    <p:sldLayoutId id="2147483803" r:id="rId10"/>
    <p:sldLayoutId id="214748380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2EE08B8-FE3C-4412-BFB0-C7E1F301E0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4978" y="1037773"/>
            <a:ext cx="10728159" cy="2042110"/>
          </a:xfrm>
        </p:spPr>
        <p:txBody>
          <a:bodyPr>
            <a:normAutofit fontScale="90000"/>
          </a:bodyPr>
          <a:lstStyle/>
          <a:p>
            <a:pPr algn="ctr"/>
            <a:r>
              <a:rPr kumimoji="1" lang="en-US" altLang="ja-JP" sz="6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SSR(</a:t>
            </a:r>
            <a:r>
              <a:rPr kumimoji="1" lang="ja-JP" altLang="en-US" sz="6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スペシャルサポートルーム</a:t>
            </a:r>
            <a:r>
              <a:rPr kumimoji="1" lang="en-US" altLang="ja-JP" sz="6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  <a:br>
              <a:rPr kumimoji="1" lang="en-US" altLang="ja-JP" sz="6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kumimoji="1" lang="ja-JP" altLang="en-US" sz="6000" b="1" dirty="0" err="1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って</a:t>
            </a:r>
            <a:r>
              <a:rPr kumimoji="1" lang="ja-JP" altLang="en-US" sz="6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どんなところ？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74D8391-546D-40FD-B03D-82FA59186F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37347" y="3778118"/>
            <a:ext cx="10154653" cy="977621"/>
          </a:xfrm>
        </p:spPr>
        <p:txBody>
          <a:bodyPr>
            <a:normAutofit fontScale="92500"/>
          </a:bodyPr>
          <a:lstStyle/>
          <a:p>
            <a:r>
              <a:rPr kumimoji="1" lang="ja-JP" altLang="en-US" sz="4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～みんなが安心して学習できる部屋のお話～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7315997-33B5-48A6-A31B-76E5E956B2F2}"/>
              </a:ext>
            </a:extLst>
          </p:cNvPr>
          <p:cNvSpPr txBox="1"/>
          <p:nvPr/>
        </p:nvSpPr>
        <p:spPr>
          <a:xfrm>
            <a:off x="4499810" y="3680376"/>
            <a:ext cx="8983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あんしん</a:t>
            </a:r>
            <a:endParaRPr kumimoji="1" lang="ja-JP" altLang="en-US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2931B22-88DA-405C-B5DE-59FD323F2C5E}"/>
              </a:ext>
            </a:extLst>
          </p:cNvPr>
          <p:cNvSpPr txBox="1"/>
          <p:nvPr/>
        </p:nvSpPr>
        <p:spPr>
          <a:xfrm>
            <a:off x="6304551" y="3679088"/>
            <a:ext cx="11069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がくしゅう</a:t>
            </a:r>
            <a:endParaRPr kumimoji="1" lang="ja-JP" altLang="en-US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42D20096-48B4-42FE-833E-09F6DE991123}"/>
              </a:ext>
            </a:extLst>
          </p:cNvPr>
          <p:cNvSpPr txBox="1"/>
          <p:nvPr/>
        </p:nvSpPr>
        <p:spPr>
          <a:xfrm>
            <a:off x="8823158" y="3679088"/>
            <a:ext cx="8983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へ　や</a:t>
            </a:r>
            <a:endParaRPr kumimoji="1" lang="ja-JP" altLang="en-US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AC84F70-8745-4FEF-A581-24E2C0BAA729}"/>
              </a:ext>
            </a:extLst>
          </p:cNvPr>
          <p:cNvSpPr txBox="1"/>
          <p:nvPr/>
        </p:nvSpPr>
        <p:spPr>
          <a:xfrm>
            <a:off x="10459453" y="3679087"/>
            <a:ext cx="8341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はなし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442DFF8-DF9B-4639-87E7-A6D0E42E5C28}"/>
              </a:ext>
            </a:extLst>
          </p:cNvPr>
          <p:cNvSpPr txBox="1"/>
          <p:nvPr/>
        </p:nvSpPr>
        <p:spPr>
          <a:xfrm>
            <a:off x="7812504" y="5820227"/>
            <a:ext cx="43794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滋賀県総合教育センターの研究資料をもとに作成しています。</a:t>
            </a:r>
          </a:p>
        </p:txBody>
      </p:sp>
    </p:spTree>
    <p:extLst>
      <p:ext uri="{BB962C8B-B14F-4D97-AF65-F5344CB8AC3E}">
        <p14:creationId xmlns:p14="http://schemas.microsoft.com/office/powerpoint/2010/main" val="40584098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FABFBC9-00B0-403F-909C-15252455AF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8269" y="720482"/>
            <a:ext cx="10507696" cy="1151021"/>
          </a:xfrm>
        </p:spPr>
        <p:txBody>
          <a:bodyPr>
            <a:noAutofit/>
          </a:bodyPr>
          <a:lstStyle/>
          <a:p>
            <a:r>
              <a:rPr kumimoji="1" lang="ja-JP" altLang="en-US" sz="4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１　</a:t>
            </a:r>
            <a:r>
              <a:rPr lang="ja-JP" altLang="en-US" sz="4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みんなが安心して学習できるということ</a:t>
            </a:r>
            <a:endParaRPr kumimoji="1" lang="ja-JP" altLang="en-US" sz="4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581732A-BF2F-436E-808A-8EDB88B832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9600" y="1967606"/>
            <a:ext cx="9603275" cy="131300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Ｑ：みなさんは学校に来るときにどんなことを考えながら</a:t>
            </a:r>
            <a:endParaRPr lang="en-US" altLang="ja-JP" sz="28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0" indent="0">
              <a:buNone/>
            </a:pPr>
            <a:r>
              <a:rPr lang="ja-JP" altLang="en-US" sz="28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  登校していますか？</a:t>
            </a:r>
            <a:endParaRPr kumimoji="1" lang="ja-JP" altLang="en-US" sz="28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9C8ED958-D76F-471F-9457-D63F42F7DED4}"/>
              </a:ext>
            </a:extLst>
          </p:cNvPr>
          <p:cNvGrpSpPr/>
          <p:nvPr/>
        </p:nvGrpSpPr>
        <p:grpSpPr>
          <a:xfrm>
            <a:off x="469230" y="3328737"/>
            <a:ext cx="3838073" cy="1732547"/>
            <a:chOff x="469230" y="3328737"/>
            <a:chExt cx="3838073" cy="1732547"/>
          </a:xfrm>
        </p:grpSpPr>
        <p:sp>
          <p:nvSpPr>
            <p:cNvPr id="7" name="思考の吹き出し: 雲形 6">
              <a:extLst>
                <a:ext uri="{FF2B5EF4-FFF2-40B4-BE49-F238E27FC236}">
                  <a16:creationId xmlns:a16="http://schemas.microsoft.com/office/drawing/2014/main" id="{66ADC445-ACB9-4CD7-B93B-DA75CA4C0315}"/>
                </a:ext>
              </a:extLst>
            </p:cNvPr>
            <p:cNvSpPr/>
            <p:nvPr/>
          </p:nvSpPr>
          <p:spPr>
            <a:xfrm>
              <a:off x="469230" y="3328737"/>
              <a:ext cx="3838073" cy="1732547"/>
            </a:xfrm>
            <a:prstGeom prst="cloudCallout">
              <a:avLst>
                <a:gd name="adj1" fmla="val 28279"/>
                <a:gd name="adj2" fmla="val 73611"/>
              </a:avLst>
            </a:prstGeom>
            <a:solidFill>
              <a:schemeClr val="bg1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" name="コンテンツ プレースホルダー 2">
              <a:extLst>
                <a:ext uri="{FF2B5EF4-FFF2-40B4-BE49-F238E27FC236}">
                  <a16:creationId xmlns:a16="http://schemas.microsoft.com/office/drawing/2014/main" id="{13270240-A29E-48D4-B137-46BF4D507AE2}"/>
                </a:ext>
              </a:extLst>
            </p:cNvPr>
            <p:cNvSpPr txBox="1">
              <a:spLocks/>
            </p:cNvSpPr>
            <p:nvPr/>
          </p:nvSpPr>
          <p:spPr>
            <a:xfrm>
              <a:off x="790015" y="3621505"/>
              <a:ext cx="3196505" cy="1313005"/>
            </a:xfrm>
            <a:prstGeom prst="rect">
              <a:avLst/>
            </a:prstGeom>
          </p:spPr>
          <p:txBody>
            <a:bodyPr vert="horz" lIns="91440" tIns="45720" rIns="91440" bIns="45720" rtlCol="0" anchor="t">
              <a:norm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Clr>
                  <a:schemeClr val="accent1"/>
                </a:buClr>
                <a:buSzPct val="100000"/>
                <a:buFont typeface="Arial" panose="020B0604020202020204" pitchFamily="34" charset="0"/>
                <a:buChar char="•"/>
                <a:defRPr kumimoji="1" sz="2000" kern="120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accent1"/>
                </a:buClr>
                <a:buSzPct val="100000"/>
                <a:buFont typeface="Arial" panose="020B0604020202020204" pitchFamily="34" charset="0"/>
                <a:buChar char="•"/>
                <a:defRPr kumimoji="1" sz="1800" kern="1200" cap="none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accent1"/>
                </a:buClr>
                <a:buSzPct val="100000"/>
                <a:buFont typeface="Arial" panose="020B0604020202020204" pitchFamily="34" charset="0"/>
                <a:buChar char="•"/>
                <a:defRPr kumimoji="1" sz="1600" kern="120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accent1"/>
                </a:buClr>
                <a:buSzPct val="100000"/>
                <a:buFont typeface="Arial" panose="020B0604020202020204" pitchFamily="34" charset="0"/>
                <a:buChar char="•"/>
                <a:defRPr kumimoji="1" sz="1400" kern="1200" cap="none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accent1"/>
                </a:buClr>
                <a:buSzPct val="100000"/>
                <a:buFont typeface="Arial" panose="020B0604020202020204" pitchFamily="34" charset="0"/>
                <a:buChar char="•"/>
                <a:defRPr kumimoji="1" sz="1200" kern="120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accent1"/>
                </a:buClr>
                <a:buSzPct val="100000"/>
                <a:buFont typeface="Arial" panose="020B0604020202020204" pitchFamily="34" charset="0"/>
                <a:buChar char="•"/>
                <a:defRPr kumimoji="1" sz="1200" kern="120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accent1"/>
                </a:buClr>
                <a:buSzPct val="100000"/>
                <a:buFont typeface="Arial" panose="020B0604020202020204" pitchFamily="34" charset="0"/>
                <a:buChar char="•"/>
                <a:defRPr kumimoji="1" sz="1200" kern="120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accent1"/>
                </a:buClr>
                <a:buSzPct val="100000"/>
                <a:buFont typeface="Arial" panose="020B0604020202020204" pitchFamily="34" charset="0"/>
                <a:buChar char="•"/>
                <a:defRPr kumimoji="1" sz="1200" kern="1200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accent1"/>
                </a:buClr>
                <a:buSzPct val="100000"/>
                <a:buFont typeface="Arial" panose="020B0604020202020204" pitchFamily="34" charset="0"/>
                <a:buChar char="•"/>
                <a:defRPr kumimoji="1" sz="1200" kern="1200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Font typeface="Arial" panose="020B0604020202020204" pitchFamily="34" charset="0"/>
                <a:buNone/>
              </a:pPr>
              <a:r>
                <a:rPr lang="ja-JP" altLang="en-US" sz="2800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友達と何をして</a:t>
              </a:r>
              <a:endParaRPr lang="en-US" altLang="ja-JP" sz="2800" dirty="0"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  <a:p>
              <a:pPr marL="0" indent="0" algn="ctr">
                <a:buFont typeface="Arial" panose="020B0604020202020204" pitchFamily="34" charset="0"/>
                <a:buNone/>
              </a:pPr>
              <a:r>
                <a:rPr lang="ja-JP" altLang="en-US" sz="2800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遊ぼうかな？</a:t>
              </a:r>
              <a:endParaRPr lang="en-US" altLang="ja-JP" sz="2800" dirty="0"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</p:grpSp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B146AC83-7AC4-49FF-BA00-6001562933CC}"/>
              </a:ext>
            </a:extLst>
          </p:cNvPr>
          <p:cNvGrpSpPr/>
          <p:nvPr/>
        </p:nvGrpSpPr>
        <p:grpSpPr>
          <a:xfrm>
            <a:off x="4628088" y="3529264"/>
            <a:ext cx="3048059" cy="1628273"/>
            <a:chOff x="4628088" y="3529264"/>
            <a:chExt cx="3048059" cy="1628273"/>
          </a:xfrm>
        </p:grpSpPr>
        <p:sp>
          <p:nvSpPr>
            <p:cNvPr id="10" name="思考の吹き出し: 雲形 9">
              <a:extLst>
                <a:ext uri="{FF2B5EF4-FFF2-40B4-BE49-F238E27FC236}">
                  <a16:creationId xmlns:a16="http://schemas.microsoft.com/office/drawing/2014/main" id="{A869FAB3-3965-4C50-B4A8-BFF6D9CC3CA7}"/>
                </a:ext>
              </a:extLst>
            </p:cNvPr>
            <p:cNvSpPr/>
            <p:nvPr/>
          </p:nvSpPr>
          <p:spPr>
            <a:xfrm>
              <a:off x="4628088" y="3529264"/>
              <a:ext cx="3048059" cy="1628273"/>
            </a:xfrm>
            <a:prstGeom prst="cloudCallout">
              <a:avLst>
                <a:gd name="adj1" fmla="val 219"/>
                <a:gd name="adj2" fmla="val 78264"/>
              </a:avLst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コンテンツ プレースホルダー 2">
              <a:extLst>
                <a:ext uri="{FF2B5EF4-FFF2-40B4-BE49-F238E27FC236}">
                  <a16:creationId xmlns:a16="http://schemas.microsoft.com/office/drawing/2014/main" id="{4050108B-E8FE-4F2B-A819-FFE87E30E506}"/>
                </a:ext>
              </a:extLst>
            </p:cNvPr>
            <p:cNvSpPr txBox="1">
              <a:spLocks/>
            </p:cNvSpPr>
            <p:nvPr/>
          </p:nvSpPr>
          <p:spPr>
            <a:xfrm>
              <a:off x="4981764" y="3721469"/>
              <a:ext cx="2406778" cy="1313005"/>
            </a:xfrm>
            <a:prstGeom prst="rect">
              <a:avLst/>
            </a:prstGeom>
          </p:spPr>
          <p:txBody>
            <a:bodyPr vert="horz" lIns="91440" tIns="45720" rIns="91440" bIns="45720" rtlCol="0" anchor="t">
              <a:norm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Clr>
                  <a:schemeClr val="accent1"/>
                </a:buClr>
                <a:buSzPct val="100000"/>
                <a:buFont typeface="Arial" panose="020B0604020202020204" pitchFamily="34" charset="0"/>
                <a:buChar char="•"/>
                <a:defRPr kumimoji="1" sz="2000" kern="120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accent1"/>
                </a:buClr>
                <a:buSzPct val="100000"/>
                <a:buFont typeface="Arial" panose="020B0604020202020204" pitchFamily="34" charset="0"/>
                <a:buChar char="•"/>
                <a:defRPr kumimoji="1" sz="1800" kern="1200" cap="none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accent1"/>
                </a:buClr>
                <a:buSzPct val="100000"/>
                <a:buFont typeface="Arial" panose="020B0604020202020204" pitchFamily="34" charset="0"/>
                <a:buChar char="•"/>
                <a:defRPr kumimoji="1" sz="1600" kern="120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accent1"/>
                </a:buClr>
                <a:buSzPct val="100000"/>
                <a:buFont typeface="Arial" panose="020B0604020202020204" pitchFamily="34" charset="0"/>
                <a:buChar char="•"/>
                <a:defRPr kumimoji="1" sz="1400" kern="1200" cap="none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accent1"/>
                </a:buClr>
                <a:buSzPct val="100000"/>
                <a:buFont typeface="Arial" panose="020B0604020202020204" pitchFamily="34" charset="0"/>
                <a:buChar char="•"/>
                <a:defRPr kumimoji="1" sz="1200" kern="120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accent1"/>
                </a:buClr>
                <a:buSzPct val="100000"/>
                <a:buFont typeface="Arial" panose="020B0604020202020204" pitchFamily="34" charset="0"/>
                <a:buChar char="•"/>
                <a:defRPr kumimoji="1" sz="1200" kern="120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accent1"/>
                </a:buClr>
                <a:buSzPct val="100000"/>
                <a:buFont typeface="Arial" panose="020B0604020202020204" pitchFamily="34" charset="0"/>
                <a:buChar char="•"/>
                <a:defRPr kumimoji="1" sz="1200" kern="120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accent1"/>
                </a:buClr>
                <a:buSzPct val="100000"/>
                <a:buFont typeface="Arial" panose="020B0604020202020204" pitchFamily="34" charset="0"/>
                <a:buChar char="•"/>
                <a:defRPr kumimoji="1" sz="1200" kern="1200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accent1"/>
                </a:buClr>
                <a:buSzPct val="100000"/>
                <a:buFont typeface="Arial" panose="020B0604020202020204" pitchFamily="34" charset="0"/>
                <a:buChar char="•"/>
                <a:defRPr kumimoji="1" sz="1200" kern="1200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ja-JP" altLang="en-US" sz="2800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今日の給食は何だろう？</a:t>
              </a:r>
            </a:p>
          </p:txBody>
        </p:sp>
      </p:grpSp>
      <p:grpSp>
        <p:nvGrpSpPr>
          <p:cNvPr id="14" name="グループ化 13">
            <a:extLst>
              <a:ext uri="{FF2B5EF4-FFF2-40B4-BE49-F238E27FC236}">
                <a16:creationId xmlns:a16="http://schemas.microsoft.com/office/drawing/2014/main" id="{38C8554F-69E0-4DF3-ADF2-ACDD01BE111A}"/>
              </a:ext>
            </a:extLst>
          </p:cNvPr>
          <p:cNvGrpSpPr/>
          <p:nvPr/>
        </p:nvGrpSpPr>
        <p:grpSpPr>
          <a:xfrm>
            <a:off x="8566484" y="3301928"/>
            <a:ext cx="3240505" cy="1732546"/>
            <a:chOff x="8566484" y="3301928"/>
            <a:chExt cx="3240505" cy="1732546"/>
          </a:xfrm>
        </p:grpSpPr>
        <p:sp>
          <p:nvSpPr>
            <p:cNvPr id="11" name="思考の吹き出し: 雲形 10">
              <a:extLst>
                <a:ext uri="{FF2B5EF4-FFF2-40B4-BE49-F238E27FC236}">
                  <a16:creationId xmlns:a16="http://schemas.microsoft.com/office/drawing/2014/main" id="{A25483E7-D1AE-4EF9-8C21-A79C0FB2C903}"/>
                </a:ext>
              </a:extLst>
            </p:cNvPr>
            <p:cNvSpPr/>
            <p:nvPr/>
          </p:nvSpPr>
          <p:spPr>
            <a:xfrm>
              <a:off x="8566484" y="3301928"/>
              <a:ext cx="3240505" cy="1732546"/>
            </a:xfrm>
            <a:prstGeom prst="cloudCallout">
              <a:avLst>
                <a:gd name="adj1" fmla="val -34204"/>
                <a:gd name="adj2" fmla="val 78217"/>
              </a:avLst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コンテンツ プレースホルダー 2">
              <a:extLst>
                <a:ext uri="{FF2B5EF4-FFF2-40B4-BE49-F238E27FC236}">
                  <a16:creationId xmlns:a16="http://schemas.microsoft.com/office/drawing/2014/main" id="{B25B5409-CFAE-495A-8861-387D6AA6EB34}"/>
                </a:ext>
              </a:extLst>
            </p:cNvPr>
            <p:cNvSpPr txBox="1">
              <a:spLocks/>
            </p:cNvSpPr>
            <p:nvPr/>
          </p:nvSpPr>
          <p:spPr>
            <a:xfrm>
              <a:off x="9015430" y="3511698"/>
              <a:ext cx="2406778" cy="1313005"/>
            </a:xfrm>
            <a:prstGeom prst="rect">
              <a:avLst/>
            </a:prstGeom>
          </p:spPr>
          <p:txBody>
            <a:bodyPr vert="horz" lIns="91440" tIns="45720" rIns="91440" bIns="45720" rtlCol="0" anchor="t">
              <a:norm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Clr>
                  <a:schemeClr val="accent1"/>
                </a:buClr>
                <a:buSzPct val="100000"/>
                <a:buFont typeface="Arial" panose="020B0604020202020204" pitchFamily="34" charset="0"/>
                <a:buChar char="•"/>
                <a:defRPr kumimoji="1" sz="2000" kern="120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accent1"/>
                </a:buClr>
                <a:buSzPct val="100000"/>
                <a:buFont typeface="Arial" panose="020B0604020202020204" pitchFamily="34" charset="0"/>
                <a:buChar char="•"/>
                <a:defRPr kumimoji="1" sz="1800" kern="1200" cap="none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accent1"/>
                </a:buClr>
                <a:buSzPct val="100000"/>
                <a:buFont typeface="Arial" panose="020B0604020202020204" pitchFamily="34" charset="0"/>
                <a:buChar char="•"/>
                <a:defRPr kumimoji="1" sz="1600" kern="120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accent1"/>
                </a:buClr>
                <a:buSzPct val="100000"/>
                <a:buFont typeface="Arial" panose="020B0604020202020204" pitchFamily="34" charset="0"/>
                <a:buChar char="•"/>
                <a:defRPr kumimoji="1" sz="1400" kern="1200" cap="none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accent1"/>
                </a:buClr>
                <a:buSzPct val="100000"/>
                <a:buFont typeface="Arial" panose="020B0604020202020204" pitchFamily="34" charset="0"/>
                <a:buChar char="•"/>
                <a:defRPr kumimoji="1" sz="1200" kern="120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accent1"/>
                </a:buClr>
                <a:buSzPct val="100000"/>
                <a:buFont typeface="Arial" panose="020B0604020202020204" pitchFamily="34" charset="0"/>
                <a:buChar char="•"/>
                <a:defRPr kumimoji="1" sz="1200" kern="120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accent1"/>
                </a:buClr>
                <a:buSzPct val="100000"/>
                <a:buFont typeface="Arial" panose="020B0604020202020204" pitchFamily="34" charset="0"/>
                <a:buChar char="•"/>
                <a:defRPr kumimoji="1" sz="1200" kern="120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accent1"/>
                </a:buClr>
                <a:buSzPct val="100000"/>
                <a:buFont typeface="Arial" panose="020B0604020202020204" pitchFamily="34" charset="0"/>
                <a:buChar char="•"/>
                <a:defRPr kumimoji="1" sz="1200" kern="1200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accent1"/>
                </a:buClr>
                <a:buSzPct val="100000"/>
                <a:buFont typeface="Arial" panose="020B0604020202020204" pitchFamily="34" charset="0"/>
                <a:buChar char="•"/>
                <a:defRPr kumimoji="1" sz="1200" kern="1200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ja-JP" altLang="en-US" sz="2800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〇〇の勉強</a:t>
              </a:r>
              <a:endParaRPr lang="en-US" altLang="ja-JP" sz="2800" dirty="0"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ja-JP" altLang="en-US" sz="2800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楽しみだなぁ</a:t>
              </a:r>
            </a:p>
          </p:txBody>
        </p:sp>
      </p:grp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6844B666-7D0F-41F1-89A8-94EB14064AAC}"/>
              </a:ext>
            </a:extLst>
          </p:cNvPr>
          <p:cNvSpPr txBox="1"/>
          <p:nvPr/>
        </p:nvSpPr>
        <p:spPr>
          <a:xfrm>
            <a:off x="4083407" y="525885"/>
            <a:ext cx="8983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あんしん</a:t>
            </a:r>
            <a:endParaRPr kumimoji="1" lang="ja-JP" altLang="en-US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47A52A8E-99F7-4314-88AE-0EF2F76B4B29}"/>
              </a:ext>
            </a:extLst>
          </p:cNvPr>
          <p:cNvSpPr txBox="1"/>
          <p:nvPr/>
        </p:nvSpPr>
        <p:spPr>
          <a:xfrm>
            <a:off x="6051621" y="504648"/>
            <a:ext cx="11050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がくしゅう</a:t>
            </a:r>
            <a:endParaRPr kumimoji="1" lang="ja-JP" altLang="en-US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7C2093E2-F43D-4861-9F39-1516D80DC73D}"/>
              </a:ext>
            </a:extLst>
          </p:cNvPr>
          <p:cNvGrpSpPr/>
          <p:nvPr/>
        </p:nvGrpSpPr>
        <p:grpSpPr>
          <a:xfrm>
            <a:off x="2253913" y="1861693"/>
            <a:ext cx="7581510" cy="898191"/>
            <a:chOff x="2253913" y="1861693"/>
            <a:chExt cx="7581510" cy="898191"/>
          </a:xfrm>
        </p:grpSpPr>
        <p:sp>
          <p:nvSpPr>
            <p:cNvPr id="17" name="テキスト ボックス 16">
              <a:extLst>
                <a:ext uri="{FF2B5EF4-FFF2-40B4-BE49-F238E27FC236}">
                  <a16:creationId xmlns:a16="http://schemas.microsoft.com/office/drawing/2014/main" id="{FDFB2CDE-ED58-406E-A5C7-DE7C6465B2BC}"/>
                </a:ext>
              </a:extLst>
            </p:cNvPr>
            <p:cNvSpPr txBox="1"/>
            <p:nvPr/>
          </p:nvSpPr>
          <p:spPr>
            <a:xfrm>
              <a:off x="4034586" y="1861693"/>
              <a:ext cx="8983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100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がっこう</a:t>
              </a:r>
              <a:endPara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sp>
          <p:nvSpPr>
            <p:cNvPr id="18" name="テキスト ボックス 17">
              <a:extLst>
                <a:ext uri="{FF2B5EF4-FFF2-40B4-BE49-F238E27FC236}">
                  <a16:creationId xmlns:a16="http://schemas.microsoft.com/office/drawing/2014/main" id="{3D4B922C-C250-4CEC-9073-B0C360162926}"/>
                </a:ext>
              </a:extLst>
            </p:cNvPr>
            <p:cNvSpPr txBox="1"/>
            <p:nvPr/>
          </p:nvSpPr>
          <p:spPr>
            <a:xfrm>
              <a:off x="5110100" y="1881973"/>
              <a:ext cx="320844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100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く</a:t>
              </a:r>
              <a:endPara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sp>
          <p:nvSpPr>
            <p:cNvPr id="19" name="テキスト ボックス 18">
              <a:extLst>
                <a:ext uri="{FF2B5EF4-FFF2-40B4-BE49-F238E27FC236}">
                  <a16:creationId xmlns:a16="http://schemas.microsoft.com/office/drawing/2014/main" id="{5AC830D0-7086-42B0-9A4E-A60D947397DE}"/>
                </a:ext>
              </a:extLst>
            </p:cNvPr>
            <p:cNvSpPr txBox="1"/>
            <p:nvPr/>
          </p:nvSpPr>
          <p:spPr>
            <a:xfrm>
              <a:off x="8937066" y="1871503"/>
              <a:ext cx="8983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100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かんが</a:t>
              </a:r>
              <a:endPara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sp>
          <p:nvSpPr>
            <p:cNvPr id="20" name="テキスト ボックス 19">
              <a:extLst>
                <a:ext uri="{FF2B5EF4-FFF2-40B4-BE49-F238E27FC236}">
                  <a16:creationId xmlns:a16="http://schemas.microsoft.com/office/drawing/2014/main" id="{CFC57463-3F49-4465-9248-5459F84F5BDB}"/>
                </a:ext>
              </a:extLst>
            </p:cNvPr>
            <p:cNvSpPr txBox="1"/>
            <p:nvPr/>
          </p:nvSpPr>
          <p:spPr>
            <a:xfrm>
              <a:off x="2253913" y="2498274"/>
              <a:ext cx="8983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100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とうこう</a:t>
              </a:r>
              <a:endPara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</p:grp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946087BB-72F3-4BA5-9127-A7CACA09D6BC}"/>
              </a:ext>
            </a:extLst>
          </p:cNvPr>
          <p:cNvSpPr txBox="1"/>
          <p:nvPr/>
        </p:nvSpPr>
        <p:spPr>
          <a:xfrm>
            <a:off x="1161966" y="3536572"/>
            <a:ext cx="81522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ともだち</a:t>
            </a:r>
            <a:endParaRPr kumimoji="1" lang="ja-JP" altLang="en-US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FA8975AF-1433-4828-8061-287389DDF678}"/>
              </a:ext>
            </a:extLst>
          </p:cNvPr>
          <p:cNvSpPr txBox="1"/>
          <p:nvPr/>
        </p:nvSpPr>
        <p:spPr>
          <a:xfrm>
            <a:off x="2139568" y="3549669"/>
            <a:ext cx="49739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なに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88F07A2-F1E5-4FCB-BD6F-23B01A171B1A}"/>
              </a:ext>
            </a:extLst>
          </p:cNvPr>
          <p:cNvSpPr txBox="1"/>
          <p:nvPr/>
        </p:nvSpPr>
        <p:spPr>
          <a:xfrm>
            <a:off x="1320882" y="4192263"/>
            <a:ext cx="4973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あそ</a:t>
            </a:r>
            <a:endParaRPr kumimoji="1" lang="ja-JP" altLang="en-US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8A14B776-9828-401A-8457-8B3207797128}"/>
              </a:ext>
            </a:extLst>
          </p:cNvPr>
          <p:cNvSpPr txBox="1"/>
          <p:nvPr/>
        </p:nvSpPr>
        <p:spPr>
          <a:xfrm>
            <a:off x="5134168" y="3663366"/>
            <a:ext cx="76956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きょう</a:t>
            </a:r>
            <a:endParaRPr kumimoji="1" lang="ja-JP" altLang="en-US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B29E3750-3330-4EAA-8B52-EF5A7959C52F}"/>
              </a:ext>
            </a:extLst>
          </p:cNvPr>
          <p:cNvSpPr txBox="1"/>
          <p:nvPr/>
        </p:nvSpPr>
        <p:spPr>
          <a:xfrm>
            <a:off x="6006045" y="3663366"/>
            <a:ext cx="104992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きゅうしょく</a:t>
            </a:r>
            <a:endParaRPr kumimoji="1" lang="ja-JP" altLang="en-US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E077AD15-DBEC-4BF9-B93D-1E922F3664A7}"/>
              </a:ext>
            </a:extLst>
          </p:cNvPr>
          <p:cNvSpPr txBox="1"/>
          <p:nvPr/>
        </p:nvSpPr>
        <p:spPr>
          <a:xfrm>
            <a:off x="5021554" y="4151502"/>
            <a:ext cx="49739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なん</a:t>
            </a: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B4E2539D-E415-4924-B6AD-BC3EB61E0373}"/>
              </a:ext>
            </a:extLst>
          </p:cNvPr>
          <p:cNvSpPr txBox="1"/>
          <p:nvPr/>
        </p:nvSpPr>
        <p:spPr>
          <a:xfrm>
            <a:off x="10090722" y="3444743"/>
            <a:ext cx="8999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べんきょう</a:t>
            </a: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70CA41CB-BF90-42C4-A247-A60AB62115F8}"/>
              </a:ext>
            </a:extLst>
          </p:cNvPr>
          <p:cNvSpPr txBox="1"/>
          <p:nvPr/>
        </p:nvSpPr>
        <p:spPr>
          <a:xfrm>
            <a:off x="9015430" y="4081790"/>
            <a:ext cx="49739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たの</a:t>
            </a:r>
          </a:p>
        </p:txBody>
      </p:sp>
    </p:spTree>
    <p:extLst>
      <p:ext uri="{BB962C8B-B14F-4D97-AF65-F5344CB8AC3E}">
        <p14:creationId xmlns:p14="http://schemas.microsoft.com/office/powerpoint/2010/main" val="38997826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2">
            <a:extLst>
              <a:ext uri="{FF2B5EF4-FFF2-40B4-BE49-F238E27FC236}">
                <a16:creationId xmlns:a16="http://schemas.microsoft.com/office/drawing/2014/main" id="{D0297F76-3219-4108-BD66-018A36B183E6}"/>
              </a:ext>
            </a:extLst>
          </p:cNvPr>
          <p:cNvSpPr txBox="1">
            <a:spLocks/>
          </p:cNvSpPr>
          <p:nvPr/>
        </p:nvSpPr>
        <p:spPr>
          <a:xfrm>
            <a:off x="1515977" y="629027"/>
            <a:ext cx="8566486" cy="131300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4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ja-JP" altLang="en-US" sz="4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どんなことを考えて学校に来るのかは</a:t>
            </a:r>
            <a:endParaRPr lang="en-US" altLang="ja-JP" sz="40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ja-JP" altLang="en-US" sz="4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人によってちがいます</a:t>
            </a:r>
          </a:p>
        </p:txBody>
      </p: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84502E1D-EFBD-410E-ADA4-09DBC4FC0D99}"/>
              </a:ext>
            </a:extLst>
          </p:cNvPr>
          <p:cNvGrpSpPr/>
          <p:nvPr/>
        </p:nvGrpSpPr>
        <p:grpSpPr>
          <a:xfrm>
            <a:off x="303294" y="2734901"/>
            <a:ext cx="9101390" cy="4011105"/>
            <a:chOff x="399547" y="2077174"/>
            <a:chExt cx="9101390" cy="4011105"/>
          </a:xfrm>
        </p:grpSpPr>
        <p:pic>
          <p:nvPicPr>
            <p:cNvPr id="1026" name="Picture 2" descr="https://nureyon.com/created/629e0884207fd69949684fed97cbc9c6_0-0-500x500.png">
              <a:extLst>
                <a:ext uri="{FF2B5EF4-FFF2-40B4-BE49-F238E27FC236}">
                  <a16:creationId xmlns:a16="http://schemas.microsoft.com/office/drawing/2014/main" id="{E947F7A9-631D-4858-8234-A6CB47A531C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9547" y="3662912"/>
              <a:ext cx="2425367" cy="24253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" name="思考の吹き出し: 雲形 4">
              <a:extLst>
                <a:ext uri="{FF2B5EF4-FFF2-40B4-BE49-F238E27FC236}">
                  <a16:creationId xmlns:a16="http://schemas.microsoft.com/office/drawing/2014/main" id="{70238159-5470-488D-989B-3D02310E793E}"/>
                </a:ext>
              </a:extLst>
            </p:cNvPr>
            <p:cNvSpPr/>
            <p:nvPr/>
          </p:nvSpPr>
          <p:spPr>
            <a:xfrm>
              <a:off x="2691063" y="2077174"/>
              <a:ext cx="6809874" cy="2326069"/>
            </a:xfrm>
            <a:prstGeom prst="cloudCallout">
              <a:avLst>
                <a:gd name="adj1" fmla="val -57723"/>
                <a:gd name="adj2" fmla="val 38505"/>
              </a:avLst>
            </a:prstGeom>
            <a:solidFill>
              <a:schemeClr val="bg1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" name="コンテンツ プレースホルダー 2">
              <a:extLst>
                <a:ext uri="{FF2B5EF4-FFF2-40B4-BE49-F238E27FC236}">
                  <a16:creationId xmlns:a16="http://schemas.microsoft.com/office/drawing/2014/main" id="{41DD5B54-62E6-4C62-970D-1A103F166D0F}"/>
                </a:ext>
              </a:extLst>
            </p:cNvPr>
            <p:cNvSpPr txBox="1">
              <a:spLocks/>
            </p:cNvSpPr>
            <p:nvPr/>
          </p:nvSpPr>
          <p:spPr>
            <a:xfrm>
              <a:off x="3457763" y="2458007"/>
              <a:ext cx="5918848" cy="1564402"/>
            </a:xfrm>
            <a:prstGeom prst="rect">
              <a:avLst/>
            </a:prstGeom>
          </p:spPr>
          <p:txBody>
            <a:bodyPr vert="horz" lIns="91440" tIns="45720" rIns="91440" bIns="45720" rtlCol="0" anchor="t">
              <a:normAutofit fontScale="85000" lnSpcReduction="10000"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Clr>
                  <a:schemeClr val="accent1"/>
                </a:buClr>
                <a:buSzPct val="100000"/>
                <a:buFont typeface="Arial" panose="020B0604020202020204" pitchFamily="34" charset="0"/>
                <a:buChar char="•"/>
                <a:defRPr kumimoji="1" sz="2000" kern="120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accent1"/>
                </a:buClr>
                <a:buSzPct val="100000"/>
                <a:buFont typeface="Arial" panose="020B0604020202020204" pitchFamily="34" charset="0"/>
                <a:buChar char="•"/>
                <a:defRPr kumimoji="1" sz="1800" kern="1200" cap="none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accent1"/>
                </a:buClr>
                <a:buSzPct val="100000"/>
                <a:buFont typeface="Arial" panose="020B0604020202020204" pitchFamily="34" charset="0"/>
                <a:buChar char="•"/>
                <a:defRPr kumimoji="1" sz="1600" kern="120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accent1"/>
                </a:buClr>
                <a:buSzPct val="100000"/>
                <a:buFont typeface="Arial" panose="020B0604020202020204" pitchFamily="34" charset="0"/>
                <a:buChar char="•"/>
                <a:defRPr kumimoji="1" sz="1400" kern="1200" cap="none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accent1"/>
                </a:buClr>
                <a:buSzPct val="100000"/>
                <a:buFont typeface="Arial" panose="020B0604020202020204" pitchFamily="34" charset="0"/>
                <a:buChar char="•"/>
                <a:defRPr kumimoji="1" sz="1200" kern="120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accent1"/>
                </a:buClr>
                <a:buSzPct val="100000"/>
                <a:buFont typeface="Arial" panose="020B0604020202020204" pitchFamily="34" charset="0"/>
                <a:buChar char="•"/>
                <a:defRPr kumimoji="1" sz="1200" kern="120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accent1"/>
                </a:buClr>
                <a:buSzPct val="100000"/>
                <a:buFont typeface="Arial" panose="020B0604020202020204" pitchFamily="34" charset="0"/>
                <a:buChar char="•"/>
                <a:defRPr kumimoji="1" sz="1200" kern="120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accent1"/>
                </a:buClr>
                <a:buSzPct val="100000"/>
                <a:buFont typeface="Arial" panose="020B0604020202020204" pitchFamily="34" charset="0"/>
                <a:buChar char="•"/>
                <a:defRPr kumimoji="1" sz="1200" kern="1200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Clr>
                  <a:schemeClr val="accent1"/>
                </a:buClr>
                <a:buSzPct val="100000"/>
                <a:buFont typeface="Arial" panose="020B0604020202020204" pitchFamily="34" charset="0"/>
                <a:buChar char="•"/>
                <a:defRPr kumimoji="1" sz="1200" kern="1200" baseline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ja-JP" altLang="en-US" sz="2800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ワクワクすることや楽しいことの他にも、</a:t>
              </a:r>
              <a:endParaRPr lang="en-US" altLang="ja-JP" sz="2800" dirty="0"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ja-JP" altLang="en-US" sz="2800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ドキドキすることや困ったことも</a:t>
              </a:r>
              <a:endParaRPr lang="en-US" altLang="ja-JP" sz="2800" dirty="0"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ja-JP" altLang="en-US" sz="2800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あるよね</a:t>
              </a:r>
              <a:r>
                <a:rPr lang="en-US" altLang="ja-JP" sz="2800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…</a:t>
              </a:r>
              <a:endParaRPr lang="ja-JP" altLang="en-US" sz="2800" dirty="0"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</p:grp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DE6B263-6D20-44F1-93A8-285AC7726C11}"/>
              </a:ext>
            </a:extLst>
          </p:cNvPr>
          <p:cNvSpPr txBox="1"/>
          <p:nvPr/>
        </p:nvSpPr>
        <p:spPr>
          <a:xfrm>
            <a:off x="4632339" y="508994"/>
            <a:ext cx="65380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かんが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137FBCFA-8B57-4012-9EF5-8CCE658EE1B6}"/>
              </a:ext>
            </a:extLst>
          </p:cNvPr>
          <p:cNvSpPr txBox="1"/>
          <p:nvPr/>
        </p:nvSpPr>
        <p:spPr>
          <a:xfrm>
            <a:off x="6118672" y="498222"/>
            <a:ext cx="77412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がっこう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0D1D70FA-FDA3-4110-BB59-7FD77A649F6C}"/>
              </a:ext>
            </a:extLst>
          </p:cNvPr>
          <p:cNvSpPr txBox="1"/>
          <p:nvPr/>
        </p:nvSpPr>
        <p:spPr>
          <a:xfrm>
            <a:off x="7375178" y="493869"/>
            <a:ext cx="49739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く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A585E23F-16A9-4CD5-B862-AE9E1E55CB87}"/>
              </a:ext>
            </a:extLst>
          </p:cNvPr>
          <p:cNvSpPr txBox="1"/>
          <p:nvPr/>
        </p:nvSpPr>
        <p:spPr>
          <a:xfrm>
            <a:off x="3629435" y="1154724"/>
            <a:ext cx="49739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ひと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A2BDA8FB-7CC4-419D-BE4D-56947013C33E}"/>
              </a:ext>
            </a:extLst>
          </p:cNvPr>
          <p:cNvSpPr txBox="1"/>
          <p:nvPr/>
        </p:nvSpPr>
        <p:spPr>
          <a:xfrm>
            <a:off x="6125190" y="2984929"/>
            <a:ext cx="49739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たの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C2926508-2027-42E1-B1EF-75D617B2944F}"/>
              </a:ext>
            </a:extLst>
          </p:cNvPr>
          <p:cNvSpPr txBox="1"/>
          <p:nvPr/>
        </p:nvSpPr>
        <p:spPr>
          <a:xfrm>
            <a:off x="7952782" y="2977564"/>
            <a:ext cx="49739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ほか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C49937BE-B5FE-4B1D-B927-0A96310E10DA}"/>
              </a:ext>
            </a:extLst>
          </p:cNvPr>
          <p:cNvSpPr txBox="1"/>
          <p:nvPr/>
        </p:nvSpPr>
        <p:spPr>
          <a:xfrm>
            <a:off x="6118672" y="3496567"/>
            <a:ext cx="49739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こま</a:t>
            </a:r>
          </a:p>
        </p:txBody>
      </p:sp>
    </p:spTree>
    <p:extLst>
      <p:ext uri="{BB962C8B-B14F-4D97-AF65-F5344CB8AC3E}">
        <p14:creationId xmlns:p14="http://schemas.microsoft.com/office/powerpoint/2010/main" val="384793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2">
            <a:extLst>
              <a:ext uri="{FF2B5EF4-FFF2-40B4-BE49-F238E27FC236}">
                <a16:creationId xmlns:a16="http://schemas.microsoft.com/office/drawing/2014/main" id="{4E8A5925-6866-4DEB-8680-89E917CEE419}"/>
              </a:ext>
            </a:extLst>
          </p:cNvPr>
          <p:cNvSpPr txBox="1">
            <a:spLocks/>
          </p:cNvSpPr>
          <p:nvPr/>
        </p:nvSpPr>
        <p:spPr>
          <a:xfrm>
            <a:off x="56149" y="516825"/>
            <a:ext cx="11927304" cy="96427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4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altLang="ja-JP" sz="3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SSR</a:t>
            </a:r>
            <a:r>
              <a:rPr lang="ja-JP" altLang="en-US" sz="3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は「だれもが安心して学習や生活できる」場所です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EE1772D-62A4-4F9E-9B15-86F43886B8A8}"/>
              </a:ext>
            </a:extLst>
          </p:cNvPr>
          <p:cNvSpPr txBox="1">
            <a:spLocks/>
          </p:cNvSpPr>
          <p:nvPr/>
        </p:nvSpPr>
        <p:spPr>
          <a:xfrm>
            <a:off x="320843" y="1669316"/>
            <a:ext cx="11871157" cy="298445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4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2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たとえば</a:t>
            </a:r>
            <a:r>
              <a:rPr lang="en-US" altLang="ja-JP" sz="2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…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ja-JP" altLang="en-US" sz="2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・ 教室でがんばりたいけれど、ざわざわした音は苦手だなぁ</a:t>
            </a:r>
            <a:r>
              <a:rPr lang="en-US" altLang="ja-JP" sz="2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…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ja-JP" altLang="en-US" sz="2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・ 「みんなと同じようにやらなきゃ！」と思うと、おなかがいたくなっちゃう</a:t>
            </a:r>
            <a:r>
              <a:rPr lang="en-US" altLang="ja-JP" sz="2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…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ja-JP" altLang="en-US" sz="2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・ </a:t>
            </a:r>
            <a:r>
              <a:rPr lang="ja-JP" altLang="en-US" sz="2400" dirty="0" err="1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ち</a:t>
            </a:r>
            <a:r>
              <a:rPr lang="ja-JP" altLang="en-US" sz="2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こくした時に、みんなに見られるのはこまるなぁ</a:t>
            </a:r>
            <a:r>
              <a:rPr lang="en-US" altLang="ja-JP" sz="2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…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ja-JP" altLang="en-US" sz="2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・ なやみごとがあって、だれかに相談したいけど、みんなに聞かれるのもなぁ</a:t>
            </a:r>
            <a:r>
              <a:rPr lang="en-US" altLang="ja-JP" sz="2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…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altLang="ja-JP" sz="2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F4D9202C-FF88-4563-9C98-39CE05E992AD}"/>
              </a:ext>
            </a:extLst>
          </p:cNvPr>
          <p:cNvSpPr txBox="1">
            <a:spLocks/>
          </p:cNvSpPr>
          <p:nvPr/>
        </p:nvSpPr>
        <p:spPr>
          <a:xfrm>
            <a:off x="4096682" y="5102934"/>
            <a:ext cx="8285747" cy="638298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4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こんなときのためにＳＳＲの部屋があります！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BD54432-61C2-4200-92BB-A031C17BAA3A}"/>
              </a:ext>
            </a:extLst>
          </p:cNvPr>
          <p:cNvSpPr txBox="1"/>
          <p:nvPr/>
        </p:nvSpPr>
        <p:spPr>
          <a:xfrm>
            <a:off x="3956224" y="401269"/>
            <a:ext cx="8983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あんしん</a:t>
            </a:r>
            <a:endParaRPr kumimoji="1" lang="ja-JP" altLang="en-US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6B4AEF27-8F5C-4E50-9DD2-45E817DDE238}"/>
              </a:ext>
            </a:extLst>
          </p:cNvPr>
          <p:cNvSpPr txBox="1"/>
          <p:nvPr/>
        </p:nvSpPr>
        <p:spPr>
          <a:xfrm>
            <a:off x="5802816" y="401268"/>
            <a:ext cx="11050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がくしゅう</a:t>
            </a:r>
            <a:endParaRPr kumimoji="1" lang="ja-JP" altLang="en-US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D8DBDFC-ED96-4A10-926F-F27D2309FF0F}"/>
              </a:ext>
            </a:extLst>
          </p:cNvPr>
          <p:cNvSpPr txBox="1"/>
          <p:nvPr/>
        </p:nvSpPr>
        <p:spPr>
          <a:xfrm>
            <a:off x="10126762" y="423938"/>
            <a:ext cx="11050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ばしょ</a:t>
            </a:r>
            <a:endParaRPr kumimoji="1" lang="ja-JP" altLang="en-US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F2F45642-9BE6-4F74-9465-5C35B0B0F5DE}"/>
              </a:ext>
            </a:extLst>
          </p:cNvPr>
          <p:cNvSpPr txBox="1"/>
          <p:nvPr/>
        </p:nvSpPr>
        <p:spPr>
          <a:xfrm>
            <a:off x="1046656" y="2118475"/>
            <a:ext cx="89443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きょうしつ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FE3FE64-E6CC-4255-83A7-85D8C6C47125}"/>
              </a:ext>
            </a:extLst>
          </p:cNvPr>
          <p:cNvSpPr txBox="1"/>
          <p:nvPr/>
        </p:nvSpPr>
        <p:spPr>
          <a:xfrm>
            <a:off x="6859752" y="2118475"/>
            <a:ext cx="65380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おと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D4A00ABE-A3BD-4545-AD5B-12754B95A956}"/>
              </a:ext>
            </a:extLst>
          </p:cNvPr>
          <p:cNvSpPr txBox="1"/>
          <p:nvPr/>
        </p:nvSpPr>
        <p:spPr>
          <a:xfrm>
            <a:off x="7585749" y="2118475"/>
            <a:ext cx="65380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にがて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D192F793-06D7-4D8F-AF2B-2A6751D2CD57}"/>
              </a:ext>
            </a:extLst>
          </p:cNvPr>
          <p:cNvSpPr txBox="1"/>
          <p:nvPr/>
        </p:nvSpPr>
        <p:spPr>
          <a:xfrm>
            <a:off x="2610761" y="2697628"/>
            <a:ext cx="65380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おな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4CC0AE8B-5C21-40C9-BA9B-4529B116CABC}"/>
              </a:ext>
            </a:extLst>
          </p:cNvPr>
          <p:cNvSpPr txBox="1"/>
          <p:nvPr/>
        </p:nvSpPr>
        <p:spPr>
          <a:xfrm>
            <a:off x="6580975" y="2697628"/>
            <a:ext cx="65380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おも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004C20D9-1787-441D-8E16-1802E498B154}"/>
              </a:ext>
            </a:extLst>
          </p:cNvPr>
          <p:cNvSpPr txBox="1"/>
          <p:nvPr/>
        </p:nvSpPr>
        <p:spPr>
          <a:xfrm>
            <a:off x="2610761" y="3276803"/>
            <a:ext cx="65380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とき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23FF4BAA-B932-450B-A352-070056C71A17}"/>
              </a:ext>
            </a:extLst>
          </p:cNvPr>
          <p:cNvSpPr txBox="1"/>
          <p:nvPr/>
        </p:nvSpPr>
        <p:spPr>
          <a:xfrm>
            <a:off x="4808530" y="3276803"/>
            <a:ext cx="65380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み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6D7C115D-5C49-4131-9191-CC42DDA4F5EE}"/>
              </a:ext>
            </a:extLst>
          </p:cNvPr>
          <p:cNvSpPr txBox="1"/>
          <p:nvPr/>
        </p:nvSpPr>
        <p:spPr>
          <a:xfrm>
            <a:off x="5378025" y="3834484"/>
            <a:ext cx="78214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そうだん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D4D2B620-1F13-49C1-AB81-E70FA0EB74BB}"/>
              </a:ext>
            </a:extLst>
          </p:cNvPr>
          <p:cNvSpPr txBox="1"/>
          <p:nvPr/>
        </p:nvSpPr>
        <p:spPr>
          <a:xfrm>
            <a:off x="9091771" y="3826884"/>
            <a:ext cx="65380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き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70265B53-DAE0-4598-85C4-1894DD5A4A99}"/>
              </a:ext>
            </a:extLst>
          </p:cNvPr>
          <p:cNvSpPr txBox="1"/>
          <p:nvPr/>
        </p:nvSpPr>
        <p:spPr>
          <a:xfrm>
            <a:off x="9155940" y="5027487"/>
            <a:ext cx="65380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へ　や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9807BF30-8741-4F7C-988C-05C064420DD9}"/>
              </a:ext>
            </a:extLst>
          </p:cNvPr>
          <p:cNvSpPr txBox="1"/>
          <p:nvPr/>
        </p:nvSpPr>
        <p:spPr>
          <a:xfrm>
            <a:off x="7214406" y="423938"/>
            <a:ext cx="11050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せいかつ</a:t>
            </a:r>
          </a:p>
        </p:txBody>
      </p:sp>
    </p:spTree>
    <p:extLst>
      <p:ext uri="{BB962C8B-B14F-4D97-AF65-F5344CB8AC3E}">
        <p14:creationId xmlns:p14="http://schemas.microsoft.com/office/powerpoint/2010/main" val="10388773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>
            <a:extLst>
              <a:ext uri="{FF2B5EF4-FFF2-40B4-BE49-F238E27FC236}">
                <a16:creationId xmlns:a16="http://schemas.microsoft.com/office/drawing/2014/main" id="{14A751FA-C4DD-425D-B8E9-3F9DBC3750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9284" y="777703"/>
            <a:ext cx="7026674" cy="1138990"/>
          </a:xfrm>
        </p:spPr>
        <p:txBody>
          <a:bodyPr>
            <a:noAutofit/>
          </a:bodyPr>
          <a:lstStyle/>
          <a:p>
            <a:r>
              <a:rPr lang="ja-JP" altLang="en-US" sz="4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２　</a:t>
            </a:r>
            <a:r>
              <a:rPr kumimoji="1" lang="en-US" altLang="ja-JP" sz="4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SSR</a:t>
            </a:r>
            <a:r>
              <a:rPr kumimoji="1" lang="ja-JP" altLang="en-US" sz="4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では何をするの？</a:t>
            </a:r>
          </a:p>
        </p:txBody>
      </p:sp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0AB93210-52A9-4D4D-A269-6EBD5823D3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5011" y="2083943"/>
            <a:ext cx="11325725" cy="19895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2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ＳＳＲは、教室からはなれて、</a:t>
            </a:r>
            <a:r>
              <a:rPr lang="ja-JP" altLang="en-US" sz="2800" dirty="0">
                <a:solidFill>
                  <a:srgbClr val="FF0000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自分のペースで学習を進める</a:t>
            </a:r>
            <a:r>
              <a:rPr lang="ja-JP" altLang="en-US" sz="2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ための部屋です。</a:t>
            </a:r>
            <a:endParaRPr lang="en-US" altLang="ja-JP" sz="2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0" indent="0">
              <a:buNone/>
            </a:pPr>
            <a:r>
              <a:rPr lang="ja-JP" altLang="en-US" sz="2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人によって学習のしかたや、集中できる時間などがちがうので、</a:t>
            </a:r>
            <a:endParaRPr lang="en-US" altLang="ja-JP" sz="2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0" indent="0">
              <a:buNone/>
            </a:pPr>
            <a:r>
              <a:rPr lang="ja-JP" altLang="en-US" sz="2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ＳＳＲの先生に相談しながら自分で学習する内容を決め、進めていきます。</a:t>
            </a:r>
            <a:endParaRPr kumimoji="1" lang="ja-JP" altLang="en-US" sz="2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pic>
        <p:nvPicPr>
          <p:cNvPr id="2050" name="Picture 2" descr="https://nureyon.com/created/4b1458ecb6093a3ec9123d1c698b1d1e_0-0-500x500.png">
            <a:extLst>
              <a:ext uri="{FF2B5EF4-FFF2-40B4-BE49-F238E27FC236}">
                <a16:creationId xmlns:a16="http://schemas.microsoft.com/office/drawing/2014/main" id="{A99B5D26-671E-4A1F-A3B1-02757D087A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9782" y="4531895"/>
            <a:ext cx="2160671" cy="2160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吹き出し: 角を丸めた四角形 5">
            <a:extLst>
              <a:ext uri="{FF2B5EF4-FFF2-40B4-BE49-F238E27FC236}">
                <a16:creationId xmlns:a16="http://schemas.microsoft.com/office/drawing/2014/main" id="{EFB89AEB-F53A-4DCB-8C5C-08969E79DAE4}"/>
              </a:ext>
            </a:extLst>
          </p:cNvPr>
          <p:cNvSpPr/>
          <p:nvPr/>
        </p:nvSpPr>
        <p:spPr>
          <a:xfrm>
            <a:off x="3512219" y="4066674"/>
            <a:ext cx="5399171" cy="1235242"/>
          </a:xfrm>
          <a:prstGeom prst="wedgeRoundRectCallout">
            <a:avLst>
              <a:gd name="adj1" fmla="val 55647"/>
              <a:gd name="adj2" fmla="val 38149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コンテンツ プレースホルダー 2">
            <a:extLst>
              <a:ext uri="{FF2B5EF4-FFF2-40B4-BE49-F238E27FC236}">
                <a16:creationId xmlns:a16="http://schemas.microsoft.com/office/drawing/2014/main" id="{E7FEC558-B570-47CD-9414-C8C9D700BE07}"/>
              </a:ext>
            </a:extLst>
          </p:cNvPr>
          <p:cNvSpPr txBox="1">
            <a:spLocks/>
          </p:cNvSpPr>
          <p:nvPr/>
        </p:nvSpPr>
        <p:spPr>
          <a:xfrm>
            <a:off x="3617495" y="4165375"/>
            <a:ext cx="5270835" cy="131300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4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何でも好きなことができるのではなくて、</a:t>
            </a:r>
            <a:endParaRPr lang="en-US" altLang="ja-JP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自分なりにがんばって学習していくんだね！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E517AB93-C010-41BD-BE24-2DD1FC09E3F8}"/>
              </a:ext>
            </a:extLst>
          </p:cNvPr>
          <p:cNvSpPr txBox="1"/>
          <p:nvPr/>
        </p:nvSpPr>
        <p:spPr>
          <a:xfrm>
            <a:off x="4580713" y="582485"/>
            <a:ext cx="8983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なに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EAFBDF7-528F-484E-B4A8-FEAA44BACC49}"/>
              </a:ext>
            </a:extLst>
          </p:cNvPr>
          <p:cNvSpPr txBox="1"/>
          <p:nvPr/>
        </p:nvSpPr>
        <p:spPr>
          <a:xfrm>
            <a:off x="1912930" y="2038264"/>
            <a:ext cx="89443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きょうしつ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14B5944-3AB8-4215-980B-B2167E07B57C}"/>
              </a:ext>
            </a:extLst>
          </p:cNvPr>
          <p:cNvSpPr txBox="1"/>
          <p:nvPr/>
        </p:nvSpPr>
        <p:spPr>
          <a:xfrm>
            <a:off x="4864677" y="2006180"/>
            <a:ext cx="89443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じぶん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341183FC-DBB7-47C9-B77E-23B2AC6CD060}"/>
              </a:ext>
            </a:extLst>
          </p:cNvPr>
          <p:cNvSpPr txBox="1"/>
          <p:nvPr/>
        </p:nvSpPr>
        <p:spPr>
          <a:xfrm>
            <a:off x="7230887" y="1999352"/>
            <a:ext cx="89443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がくしゅう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E5480BD0-2D4B-4B98-B6AF-59EB803B82C3}"/>
              </a:ext>
            </a:extLst>
          </p:cNvPr>
          <p:cNvSpPr txBox="1"/>
          <p:nvPr/>
        </p:nvSpPr>
        <p:spPr>
          <a:xfrm>
            <a:off x="8287706" y="1999352"/>
            <a:ext cx="89443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すす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F905BD23-D13A-4417-A022-5C10CCAB2AFD}"/>
              </a:ext>
            </a:extLst>
          </p:cNvPr>
          <p:cNvSpPr txBox="1"/>
          <p:nvPr/>
        </p:nvSpPr>
        <p:spPr>
          <a:xfrm>
            <a:off x="10391414" y="2038264"/>
            <a:ext cx="89443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 err="1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へや</a:t>
            </a:r>
            <a:endParaRPr kumimoji="1" lang="ja-JP" altLang="en-US" sz="11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6ABA9F66-A907-4F7B-A86D-FD336487B822}"/>
              </a:ext>
            </a:extLst>
          </p:cNvPr>
          <p:cNvSpPr txBox="1"/>
          <p:nvPr/>
        </p:nvSpPr>
        <p:spPr>
          <a:xfrm>
            <a:off x="444845" y="2612884"/>
            <a:ext cx="89443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ひと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DBF292B2-C67C-4829-86AD-071A0FAED23A}"/>
              </a:ext>
            </a:extLst>
          </p:cNvPr>
          <p:cNvSpPr txBox="1"/>
          <p:nvPr/>
        </p:nvSpPr>
        <p:spPr>
          <a:xfrm>
            <a:off x="1912930" y="2612884"/>
            <a:ext cx="89443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がくしゅう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3AF749E5-F1B5-4BA0-87B8-B4238B37627C}"/>
              </a:ext>
            </a:extLst>
          </p:cNvPr>
          <p:cNvSpPr txBox="1"/>
          <p:nvPr/>
        </p:nvSpPr>
        <p:spPr>
          <a:xfrm>
            <a:off x="4310876" y="2602313"/>
            <a:ext cx="105889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しゅうちゅう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BAB35D65-2B7E-4A0F-B748-BE0B4C878387}"/>
              </a:ext>
            </a:extLst>
          </p:cNvPr>
          <p:cNvSpPr txBox="1"/>
          <p:nvPr/>
        </p:nvSpPr>
        <p:spPr>
          <a:xfrm>
            <a:off x="5978130" y="2596725"/>
            <a:ext cx="89443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じかん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49094425-2BE8-41B3-B90C-1DB7F1396FF6}"/>
              </a:ext>
            </a:extLst>
          </p:cNvPr>
          <p:cNvSpPr txBox="1"/>
          <p:nvPr/>
        </p:nvSpPr>
        <p:spPr>
          <a:xfrm>
            <a:off x="1658959" y="3168921"/>
            <a:ext cx="89443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せんせい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547F4D7A-1822-4CA8-B82A-C947CBF63022}"/>
              </a:ext>
            </a:extLst>
          </p:cNvPr>
          <p:cNvSpPr txBox="1"/>
          <p:nvPr/>
        </p:nvSpPr>
        <p:spPr>
          <a:xfrm>
            <a:off x="2547105" y="3184352"/>
            <a:ext cx="89443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そうだん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4AA49931-0C0E-48BA-9A49-D6BF8FB721E7}"/>
              </a:ext>
            </a:extLst>
          </p:cNvPr>
          <p:cNvSpPr txBox="1"/>
          <p:nvPr/>
        </p:nvSpPr>
        <p:spPr>
          <a:xfrm>
            <a:off x="4424257" y="3184352"/>
            <a:ext cx="89443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じぶん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1A8A8B47-0D0B-4C80-8225-3515B3134E4D}"/>
              </a:ext>
            </a:extLst>
          </p:cNvPr>
          <p:cNvSpPr txBox="1"/>
          <p:nvPr/>
        </p:nvSpPr>
        <p:spPr>
          <a:xfrm>
            <a:off x="5244182" y="3155651"/>
            <a:ext cx="89443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がくしゅう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F7029A1F-5793-4AFC-A8ED-5A7A27018FB6}"/>
              </a:ext>
            </a:extLst>
          </p:cNvPr>
          <p:cNvSpPr txBox="1"/>
          <p:nvPr/>
        </p:nvSpPr>
        <p:spPr>
          <a:xfrm>
            <a:off x="8355329" y="3155651"/>
            <a:ext cx="89443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すす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3BE2FC16-240F-4EA6-8C5B-9555BD3669FF}"/>
              </a:ext>
            </a:extLst>
          </p:cNvPr>
          <p:cNvSpPr txBox="1"/>
          <p:nvPr/>
        </p:nvSpPr>
        <p:spPr>
          <a:xfrm>
            <a:off x="3617495" y="4061084"/>
            <a:ext cx="53349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なん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48EB86C8-E650-438B-880A-CF24B15D5B1A}"/>
              </a:ext>
            </a:extLst>
          </p:cNvPr>
          <p:cNvSpPr txBox="1"/>
          <p:nvPr/>
        </p:nvSpPr>
        <p:spPr>
          <a:xfrm>
            <a:off x="4443664" y="4066327"/>
            <a:ext cx="53349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す</a:t>
            </a: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89D085F7-726C-4CB4-A1AD-D6E7C0FD1DFF}"/>
              </a:ext>
            </a:extLst>
          </p:cNvPr>
          <p:cNvSpPr txBox="1"/>
          <p:nvPr/>
        </p:nvSpPr>
        <p:spPr>
          <a:xfrm>
            <a:off x="3673642" y="4536969"/>
            <a:ext cx="64970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じぶん</a:t>
            </a:r>
            <a:endParaRPr kumimoji="1" lang="en-US" altLang="ja-JP" sz="10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79DC2EFE-3FBA-4D5B-90CE-F3AF90C82BFD}"/>
              </a:ext>
            </a:extLst>
          </p:cNvPr>
          <p:cNvSpPr txBox="1"/>
          <p:nvPr/>
        </p:nvSpPr>
        <p:spPr>
          <a:xfrm>
            <a:off x="6113293" y="4523721"/>
            <a:ext cx="89443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がくしゅう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FD26278A-4723-480A-9528-F6F4065A958B}"/>
              </a:ext>
            </a:extLst>
          </p:cNvPr>
          <p:cNvSpPr txBox="1"/>
          <p:nvPr/>
        </p:nvSpPr>
        <p:spPr>
          <a:xfrm>
            <a:off x="6518130" y="3182395"/>
            <a:ext cx="89443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ないよう</a:t>
            </a: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90897982-720D-4885-83BD-CC437188568B}"/>
              </a:ext>
            </a:extLst>
          </p:cNvPr>
          <p:cNvSpPr txBox="1"/>
          <p:nvPr/>
        </p:nvSpPr>
        <p:spPr>
          <a:xfrm>
            <a:off x="7455711" y="3182395"/>
            <a:ext cx="4855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き</a:t>
            </a:r>
          </a:p>
        </p:txBody>
      </p:sp>
    </p:spTree>
    <p:extLst>
      <p:ext uri="{BB962C8B-B14F-4D97-AF65-F5344CB8AC3E}">
        <p14:creationId xmlns:p14="http://schemas.microsoft.com/office/powerpoint/2010/main" val="8306795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2">
            <a:extLst>
              <a:ext uri="{FF2B5EF4-FFF2-40B4-BE49-F238E27FC236}">
                <a16:creationId xmlns:a16="http://schemas.microsoft.com/office/drawing/2014/main" id="{7FBF42BC-7CA5-432A-A95E-0DA538613CF1}"/>
              </a:ext>
            </a:extLst>
          </p:cNvPr>
          <p:cNvSpPr txBox="1">
            <a:spLocks/>
          </p:cNvSpPr>
          <p:nvPr/>
        </p:nvSpPr>
        <p:spPr>
          <a:xfrm>
            <a:off x="505327" y="418318"/>
            <a:ext cx="10635916" cy="131300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4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ja-JP" altLang="en-US" sz="40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91FE383-6F51-4472-A1B4-BA10D5A6E3F1}"/>
              </a:ext>
            </a:extLst>
          </p:cNvPr>
          <p:cNvSpPr txBox="1">
            <a:spLocks/>
          </p:cNvSpPr>
          <p:nvPr/>
        </p:nvSpPr>
        <p:spPr>
          <a:xfrm>
            <a:off x="320844" y="281674"/>
            <a:ext cx="11133219" cy="5365147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4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3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ＳＳＲでの学習のれい</a:t>
            </a:r>
            <a:endParaRPr lang="en-US" altLang="ja-JP" sz="32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indent="0">
              <a:lnSpc>
                <a:spcPts val="600"/>
              </a:lnSpc>
              <a:buFont typeface="Arial" panose="020B0604020202020204" pitchFamily="34" charset="0"/>
              <a:buNone/>
            </a:pPr>
            <a:endParaRPr lang="en-US" altLang="ja-JP" sz="2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ja-JP" altLang="en-US" sz="2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・ 計算が苦手で、教室では分からなくなるから、先生にゆっくり教えて</a:t>
            </a:r>
            <a:endParaRPr lang="en-US" altLang="ja-JP" sz="2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ja-JP" altLang="en-US" sz="2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 もらって、ていねいに取り組みたい！</a:t>
            </a:r>
            <a:endParaRPr lang="en-US" altLang="ja-JP" sz="2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0" indent="0">
              <a:lnSpc>
                <a:spcPts val="600"/>
              </a:lnSpc>
              <a:buFont typeface="Arial" panose="020B0604020202020204" pitchFamily="34" charset="0"/>
              <a:buNone/>
            </a:pPr>
            <a:endParaRPr lang="en-US" altLang="ja-JP" sz="2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ja-JP" altLang="en-US" sz="2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・ みんなの中では無理だけど、少しの人数なら話し合い活動もできそう。</a:t>
            </a:r>
            <a:endParaRPr lang="en-US" altLang="ja-JP" sz="2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0" indent="0">
              <a:lnSpc>
                <a:spcPts val="600"/>
              </a:lnSpc>
              <a:buFont typeface="Arial" panose="020B0604020202020204" pitchFamily="34" charset="0"/>
              <a:buNone/>
            </a:pPr>
            <a:endParaRPr lang="en-US" altLang="ja-JP" sz="2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ja-JP" altLang="en-US" sz="2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・ 教室だといろいろ気になって落ち着かないけれど、ＳＳＲでタブレットを使って</a:t>
            </a:r>
            <a:endParaRPr lang="en-US" altLang="ja-JP" sz="2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ja-JP" altLang="en-US" sz="2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 ならみんなといっしょに学習できそう。</a:t>
            </a:r>
            <a:endParaRPr lang="en-US" altLang="ja-JP" sz="2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0" indent="0">
              <a:lnSpc>
                <a:spcPts val="600"/>
              </a:lnSpc>
              <a:buFont typeface="Arial" panose="020B0604020202020204" pitchFamily="34" charset="0"/>
              <a:buNone/>
            </a:pPr>
            <a:endParaRPr lang="en-US" altLang="ja-JP" sz="2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ja-JP" altLang="en-US" sz="2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・ 友達とけんかをしちゃって、どうやって仲直りしたらいいのか分からない。</a:t>
            </a:r>
            <a:endParaRPr lang="en-US" altLang="ja-JP" sz="2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ja-JP" altLang="en-US" sz="2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 ＳＳＲの先生に相談して、どうしたらよいのかいっしょに考えたい。</a:t>
            </a:r>
            <a:endParaRPr lang="en-US" altLang="ja-JP" sz="2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ja-JP" sz="2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4B4F6A8-7507-4ABD-A9DF-7FBD6376B7F2}"/>
              </a:ext>
            </a:extLst>
          </p:cNvPr>
          <p:cNvSpPr txBox="1"/>
          <p:nvPr/>
        </p:nvSpPr>
        <p:spPr>
          <a:xfrm>
            <a:off x="2293929" y="195304"/>
            <a:ext cx="89443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がくしゅう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552B24B-B416-4150-B1CD-21BA206ACF11}"/>
              </a:ext>
            </a:extLst>
          </p:cNvPr>
          <p:cNvSpPr txBox="1"/>
          <p:nvPr/>
        </p:nvSpPr>
        <p:spPr>
          <a:xfrm>
            <a:off x="1034624" y="1028575"/>
            <a:ext cx="83027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けいさん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2231E774-1CE5-4544-8FF2-F570A1836E0C}"/>
              </a:ext>
            </a:extLst>
          </p:cNvPr>
          <p:cNvSpPr txBox="1"/>
          <p:nvPr/>
        </p:nvSpPr>
        <p:spPr>
          <a:xfrm>
            <a:off x="1938770" y="1019930"/>
            <a:ext cx="89443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にがて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C9920CDC-00FE-4C5D-9F1F-4904AE30074A}"/>
              </a:ext>
            </a:extLst>
          </p:cNvPr>
          <p:cNvSpPr txBox="1"/>
          <p:nvPr/>
        </p:nvSpPr>
        <p:spPr>
          <a:xfrm>
            <a:off x="2916448" y="1012533"/>
            <a:ext cx="89443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きょうしつ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3462309C-0B85-476A-ABF6-9676F2D63F46}"/>
              </a:ext>
            </a:extLst>
          </p:cNvPr>
          <p:cNvSpPr txBox="1"/>
          <p:nvPr/>
        </p:nvSpPr>
        <p:spPr>
          <a:xfrm>
            <a:off x="4147378" y="1011909"/>
            <a:ext cx="35488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わ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BB5F6D41-F6FB-44ED-80F8-A219A4B21B00}"/>
              </a:ext>
            </a:extLst>
          </p:cNvPr>
          <p:cNvSpPr txBox="1"/>
          <p:nvPr/>
        </p:nvSpPr>
        <p:spPr>
          <a:xfrm>
            <a:off x="6901258" y="1012533"/>
            <a:ext cx="89443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せんせい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CCF920FF-36E5-47A8-8A4C-857645B43CA2}"/>
              </a:ext>
            </a:extLst>
          </p:cNvPr>
          <p:cNvSpPr txBox="1"/>
          <p:nvPr/>
        </p:nvSpPr>
        <p:spPr>
          <a:xfrm>
            <a:off x="8848995" y="1020554"/>
            <a:ext cx="89443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おし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E7DF73E3-BD4D-45B5-8551-FAF730AC8945}"/>
              </a:ext>
            </a:extLst>
          </p:cNvPr>
          <p:cNvSpPr txBox="1"/>
          <p:nvPr/>
        </p:nvSpPr>
        <p:spPr>
          <a:xfrm>
            <a:off x="3896181" y="1569091"/>
            <a:ext cx="35488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と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8EC37EB2-4FBD-423F-96D2-FDBF0B3F1381}"/>
              </a:ext>
            </a:extLst>
          </p:cNvPr>
          <p:cNvSpPr txBox="1"/>
          <p:nvPr/>
        </p:nvSpPr>
        <p:spPr>
          <a:xfrm>
            <a:off x="4457374" y="1577112"/>
            <a:ext cx="35488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く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FDF7CFC6-3555-43E8-99E5-146B2AFADBFC}"/>
              </a:ext>
            </a:extLst>
          </p:cNvPr>
          <p:cNvSpPr txBox="1"/>
          <p:nvPr/>
        </p:nvSpPr>
        <p:spPr>
          <a:xfrm>
            <a:off x="2143488" y="2311939"/>
            <a:ext cx="58161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なか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6CFDC5F5-C336-4E4A-99FE-026708A549AB}"/>
              </a:ext>
            </a:extLst>
          </p:cNvPr>
          <p:cNvSpPr txBox="1"/>
          <p:nvPr/>
        </p:nvSpPr>
        <p:spPr>
          <a:xfrm>
            <a:off x="3057709" y="2308533"/>
            <a:ext cx="81422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む　り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FAEDC17B-C211-492A-A0F1-62E86C4F9A73}"/>
              </a:ext>
            </a:extLst>
          </p:cNvPr>
          <p:cNvSpPr txBox="1"/>
          <p:nvPr/>
        </p:nvSpPr>
        <p:spPr>
          <a:xfrm>
            <a:off x="4659024" y="2292491"/>
            <a:ext cx="58161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すこ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5A35A69E-D35D-48D2-BAF4-328DE6D36E76}"/>
              </a:ext>
            </a:extLst>
          </p:cNvPr>
          <p:cNvSpPr txBox="1"/>
          <p:nvPr/>
        </p:nvSpPr>
        <p:spPr>
          <a:xfrm>
            <a:off x="5520260" y="2299186"/>
            <a:ext cx="81422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にんずう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956FADF4-0685-4758-9B77-21CFAB0891F4}"/>
              </a:ext>
            </a:extLst>
          </p:cNvPr>
          <p:cNvSpPr txBox="1"/>
          <p:nvPr/>
        </p:nvSpPr>
        <p:spPr>
          <a:xfrm>
            <a:off x="6609739" y="2291165"/>
            <a:ext cx="58161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はな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C101A6BC-3ACB-4042-81CF-649D89005532}"/>
              </a:ext>
            </a:extLst>
          </p:cNvPr>
          <p:cNvSpPr txBox="1"/>
          <p:nvPr/>
        </p:nvSpPr>
        <p:spPr>
          <a:xfrm>
            <a:off x="7239695" y="2288786"/>
            <a:ext cx="33493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あ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DB9459AE-2C10-4EC2-AAB8-E565F139544D}"/>
              </a:ext>
            </a:extLst>
          </p:cNvPr>
          <p:cNvSpPr txBox="1"/>
          <p:nvPr/>
        </p:nvSpPr>
        <p:spPr>
          <a:xfrm>
            <a:off x="7711604" y="2282380"/>
            <a:ext cx="81422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かつどう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152AE5E5-2DEC-49B5-A854-1FEDA9A4F84D}"/>
              </a:ext>
            </a:extLst>
          </p:cNvPr>
          <p:cNvSpPr txBox="1"/>
          <p:nvPr/>
        </p:nvSpPr>
        <p:spPr>
          <a:xfrm>
            <a:off x="962435" y="3052478"/>
            <a:ext cx="90245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きょうしつ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CB835357-BCB6-42DD-AA9B-C79ADB5149A8}"/>
              </a:ext>
            </a:extLst>
          </p:cNvPr>
          <p:cNvSpPr txBox="1"/>
          <p:nvPr/>
        </p:nvSpPr>
        <p:spPr>
          <a:xfrm>
            <a:off x="3333592" y="3038900"/>
            <a:ext cx="58161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き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87CDCCC4-77D2-4451-92FC-82F52C1E55F5}"/>
              </a:ext>
            </a:extLst>
          </p:cNvPr>
          <p:cNvSpPr txBox="1"/>
          <p:nvPr/>
        </p:nvSpPr>
        <p:spPr>
          <a:xfrm>
            <a:off x="4727950" y="3032273"/>
            <a:ext cx="3809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お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9EE450F1-1D7A-461F-B408-A4090C8629B0}"/>
              </a:ext>
            </a:extLst>
          </p:cNvPr>
          <p:cNvSpPr txBox="1"/>
          <p:nvPr/>
        </p:nvSpPr>
        <p:spPr>
          <a:xfrm>
            <a:off x="5297724" y="3032273"/>
            <a:ext cx="3809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つ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8BA322AB-BDAB-4A50-93AA-C29A19F900FF}"/>
              </a:ext>
            </a:extLst>
          </p:cNvPr>
          <p:cNvSpPr txBox="1"/>
          <p:nvPr/>
        </p:nvSpPr>
        <p:spPr>
          <a:xfrm>
            <a:off x="10238784" y="3014837"/>
            <a:ext cx="58161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つか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B0A5AEE5-BDA0-4DB2-97DC-F575579627D5}"/>
              </a:ext>
            </a:extLst>
          </p:cNvPr>
          <p:cNvSpPr txBox="1"/>
          <p:nvPr/>
        </p:nvSpPr>
        <p:spPr>
          <a:xfrm>
            <a:off x="4049559" y="3568735"/>
            <a:ext cx="97464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がくしゅう</a:t>
            </a: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788F4A8C-5C72-410C-AD3C-AB370EEBC3FB}"/>
              </a:ext>
            </a:extLst>
          </p:cNvPr>
          <p:cNvSpPr txBox="1"/>
          <p:nvPr/>
        </p:nvSpPr>
        <p:spPr>
          <a:xfrm>
            <a:off x="1044515" y="4303891"/>
            <a:ext cx="83027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ともだち</a:t>
            </a: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0D82EA11-8D52-430D-9DE4-87B108F8FACF}"/>
              </a:ext>
            </a:extLst>
          </p:cNvPr>
          <p:cNvSpPr txBox="1"/>
          <p:nvPr/>
        </p:nvSpPr>
        <p:spPr>
          <a:xfrm>
            <a:off x="6082400" y="4301725"/>
            <a:ext cx="89835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なかなお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2D696D21-D43A-45EA-9506-F260DBA11628}"/>
              </a:ext>
            </a:extLst>
          </p:cNvPr>
          <p:cNvSpPr txBox="1"/>
          <p:nvPr/>
        </p:nvSpPr>
        <p:spPr>
          <a:xfrm>
            <a:off x="8901227" y="4305414"/>
            <a:ext cx="35488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わ</a:t>
            </a: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667142B5-8386-4A0E-9F35-440EAD0D3CC1}"/>
              </a:ext>
            </a:extLst>
          </p:cNvPr>
          <p:cNvSpPr txBox="1"/>
          <p:nvPr/>
        </p:nvSpPr>
        <p:spPr>
          <a:xfrm>
            <a:off x="2145540" y="4819405"/>
            <a:ext cx="90049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せんせい</a:t>
            </a:r>
            <a:endParaRPr kumimoji="1" lang="en-US" altLang="ja-JP" sz="11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753DDEE2-91FE-401B-B478-241D1C01A72F}"/>
              </a:ext>
            </a:extLst>
          </p:cNvPr>
          <p:cNvSpPr txBox="1"/>
          <p:nvPr/>
        </p:nvSpPr>
        <p:spPr>
          <a:xfrm>
            <a:off x="2980616" y="4835447"/>
            <a:ext cx="76199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そうだん</a:t>
            </a: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43442809-E3C1-4C45-B760-7EDA5BE961F1}"/>
              </a:ext>
            </a:extLst>
          </p:cNvPr>
          <p:cNvSpPr txBox="1"/>
          <p:nvPr/>
        </p:nvSpPr>
        <p:spPr>
          <a:xfrm>
            <a:off x="8220601" y="4819405"/>
            <a:ext cx="70468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かんが</a:t>
            </a:r>
          </a:p>
        </p:txBody>
      </p:sp>
    </p:spTree>
    <p:extLst>
      <p:ext uri="{BB962C8B-B14F-4D97-AF65-F5344CB8AC3E}">
        <p14:creationId xmlns:p14="http://schemas.microsoft.com/office/powerpoint/2010/main" val="9210280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2">
            <a:extLst>
              <a:ext uri="{FF2B5EF4-FFF2-40B4-BE49-F238E27FC236}">
                <a16:creationId xmlns:a16="http://schemas.microsoft.com/office/drawing/2014/main" id="{C443C1CB-803D-4BF4-9C0D-C9EBD97B5E5E}"/>
              </a:ext>
            </a:extLst>
          </p:cNvPr>
          <p:cNvSpPr txBox="1">
            <a:spLocks/>
          </p:cNvSpPr>
          <p:nvPr/>
        </p:nvSpPr>
        <p:spPr>
          <a:xfrm>
            <a:off x="449178" y="329345"/>
            <a:ext cx="11173326" cy="107331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4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2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ＳＳＲではこのような「今日のわたしノート」を使って、どんな学習をするのか、予定を立て、ＳＳＲの先生と相談して決めます。</a:t>
            </a:r>
            <a:endParaRPr lang="en-US" altLang="ja-JP" sz="2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ja-JP" sz="2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pic>
        <p:nvPicPr>
          <p:cNvPr id="5122" name="Picture 2" descr="https://nureyon.com/created/0e988ee123934e3f3b43888ccfe8b6ce_0-0-500x500.png">
            <a:extLst>
              <a:ext uri="{FF2B5EF4-FFF2-40B4-BE49-F238E27FC236}">
                <a16:creationId xmlns:a16="http://schemas.microsoft.com/office/drawing/2014/main" id="{BB5E6683-D843-4E19-B00C-8A94374F0B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8188" y="3744896"/>
            <a:ext cx="3599673" cy="3599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吹き出し: 角を丸めた四角形 7">
            <a:extLst>
              <a:ext uri="{FF2B5EF4-FFF2-40B4-BE49-F238E27FC236}">
                <a16:creationId xmlns:a16="http://schemas.microsoft.com/office/drawing/2014/main" id="{20ED6D78-CCBE-4A34-B8C7-453FC25CD3A7}"/>
              </a:ext>
            </a:extLst>
          </p:cNvPr>
          <p:cNvSpPr/>
          <p:nvPr/>
        </p:nvSpPr>
        <p:spPr>
          <a:xfrm>
            <a:off x="7339263" y="2879558"/>
            <a:ext cx="3153665" cy="2829379"/>
          </a:xfrm>
          <a:prstGeom prst="wedgeRoundRectCallout">
            <a:avLst>
              <a:gd name="adj1" fmla="val 64591"/>
              <a:gd name="adj2" fmla="val 38149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4ABE8A6-C498-4CA0-952C-EAA7890B907B}"/>
              </a:ext>
            </a:extLst>
          </p:cNvPr>
          <p:cNvSpPr txBox="1"/>
          <p:nvPr/>
        </p:nvSpPr>
        <p:spPr>
          <a:xfrm>
            <a:off x="7491662" y="3056957"/>
            <a:ext cx="3001266" cy="25433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000"/>
              </a:lnSpc>
            </a:pPr>
            <a:r>
              <a:rPr kumimoji="1" lang="ja-JP" altLang="en-US" sz="2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何をするのか決めたり、自分のことをふりかえったりするんだね。</a:t>
            </a:r>
            <a:endParaRPr kumimoji="1" lang="en-US" altLang="ja-JP" sz="20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endParaRPr kumimoji="1" lang="en-US" altLang="ja-JP" sz="20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ts val="2700"/>
              </a:lnSpc>
            </a:pPr>
            <a:r>
              <a:rPr kumimoji="1" lang="ja-JP" altLang="en-US" sz="2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ＳＳＲで学習して、自分のできることをもっと</a:t>
            </a:r>
            <a:endParaRPr kumimoji="1" lang="en-US" altLang="ja-JP" sz="20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ts val="2700"/>
              </a:lnSpc>
            </a:pPr>
            <a:r>
              <a:rPr kumimoji="1" lang="ja-JP" altLang="en-US" sz="2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増やしたいなぁ。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9F462B8-A3D5-4BBD-97DE-730E1E04B40B}"/>
              </a:ext>
            </a:extLst>
          </p:cNvPr>
          <p:cNvSpPr txBox="1"/>
          <p:nvPr/>
        </p:nvSpPr>
        <p:spPr>
          <a:xfrm>
            <a:off x="3904296" y="184955"/>
            <a:ext cx="80406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きょう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504B22BF-6A88-43E8-8C3E-4F5A2E543E67}"/>
              </a:ext>
            </a:extLst>
          </p:cNvPr>
          <p:cNvSpPr txBox="1"/>
          <p:nvPr/>
        </p:nvSpPr>
        <p:spPr>
          <a:xfrm>
            <a:off x="7200185" y="210798"/>
            <a:ext cx="5669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つか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CE59C118-3D52-4422-B7D5-E8E67EB27512}"/>
              </a:ext>
            </a:extLst>
          </p:cNvPr>
          <p:cNvSpPr txBox="1"/>
          <p:nvPr/>
        </p:nvSpPr>
        <p:spPr>
          <a:xfrm>
            <a:off x="9250478" y="198540"/>
            <a:ext cx="9543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がくしゅう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76DBEE2B-79D3-4D51-838D-7DBC149FAFE0}"/>
              </a:ext>
            </a:extLst>
          </p:cNvPr>
          <p:cNvSpPr txBox="1"/>
          <p:nvPr/>
        </p:nvSpPr>
        <p:spPr>
          <a:xfrm>
            <a:off x="569496" y="674686"/>
            <a:ext cx="6817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よてい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2EC9C771-981F-44E4-A537-2BE0291BCE3C}"/>
              </a:ext>
            </a:extLst>
          </p:cNvPr>
          <p:cNvSpPr txBox="1"/>
          <p:nvPr/>
        </p:nvSpPr>
        <p:spPr>
          <a:xfrm>
            <a:off x="1449669" y="674686"/>
            <a:ext cx="35488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た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19BFD712-7130-4F27-8B86-54BE876AF662}"/>
              </a:ext>
            </a:extLst>
          </p:cNvPr>
          <p:cNvSpPr txBox="1"/>
          <p:nvPr/>
        </p:nvSpPr>
        <p:spPr>
          <a:xfrm>
            <a:off x="4420009" y="663003"/>
            <a:ext cx="8621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そうだん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DA437385-4B22-478F-B2AD-0063BB1E313B}"/>
              </a:ext>
            </a:extLst>
          </p:cNvPr>
          <p:cNvSpPr txBox="1"/>
          <p:nvPr/>
        </p:nvSpPr>
        <p:spPr>
          <a:xfrm>
            <a:off x="3502265" y="674686"/>
            <a:ext cx="80406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せんせい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32EE19F2-903A-4F0D-8DF1-71B2C3FB7107}"/>
              </a:ext>
            </a:extLst>
          </p:cNvPr>
          <p:cNvSpPr txBox="1"/>
          <p:nvPr/>
        </p:nvSpPr>
        <p:spPr>
          <a:xfrm>
            <a:off x="5741118" y="674686"/>
            <a:ext cx="35488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き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F2CC0B10-D488-4C4D-B129-A518F3D5E984}"/>
              </a:ext>
            </a:extLst>
          </p:cNvPr>
          <p:cNvSpPr txBox="1"/>
          <p:nvPr/>
        </p:nvSpPr>
        <p:spPr>
          <a:xfrm>
            <a:off x="7526471" y="2972573"/>
            <a:ext cx="53955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なに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51E356D0-1221-4E70-ACD7-A6AF940E3CDE}"/>
              </a:ext>
            </a:extLst>
          </p:cNvPr>
          <p:cNvSpPr txBox="1"/>
          <p:nvPr/>
        </p:nvSpPr>
        <p:spPr>
          <a:xfrm>
            <a:off x="9073037" y="2997688"/>
            <a:ext cx="35488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き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5A31E63E-09F9-49EE-913C-2C1D89503588}"/>
              </a:ext>
            </a:extLst>
          </p:cNvPr>
          <p:cNvSpPr txBox="1"/>
          <p:nvPr/>
        </p:nvSpPr>
        <p:spPr>
          <a:xfrm>
            <a:off x="7560362" y="3367999"/>
            <a:ext cx="53955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じぶん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DCE9DFE5-A0A6-40C0-A2F6-540EFF681D75}"/>
              </a:ext>
            </a:extLst>
          </p:cNvPr>
          <p:cNvSpPr txBox="1"/>
          <p:nvPr/>
        </p:nvSpPr>
        <p:spPr>
          <a:xfrm>
            <a:off x="8494330" y="4398520"/>
            <a:ext cx="84352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がくしゅう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0EE84D6E-CC1B-4AB8-B411-5A0026160260}"/>
              </a:ext>
            </a:extLst>
          </p:cNvPr>
          <p:cNvSpPr txBox="1"/>
          <p:nvPr/>
        </p:nvSpPr>
        <p:spPr>
          <a:xfrm>
            <a:off x="9845997" y="4406541"/>
            <a:ext cx="53955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じぶん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8F3AB4D2-89B0-4F93-A522-DE3F3F591020}"/>
              </a:ext>
            </a:extLst>
          </p:cNvPr>
          <p:cNvSpPr txBox="1"/>
          <p:nvPr/>
        </p:nvSpPr>
        <p:spPr>
          <a:xfrm>
            <a:off x="7577540" y="5099636"/>
            <a:ext cx="31496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ふ</a:t>
            </a: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3F53BBBF-2F6F-48E1-A6C5-457AF1020FB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526" y="1578207"/>
            <a:ext cx="2942769" cy="4161510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762E03CD-36DC-4186-B8B1-03FF34FAAEE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3501" y="1578207"/>
            <a:ext cx="2948256" cy="4169269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6964748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2">
            <a:extLst>
              <a:ext uri="{FF2B5EF4-FFF2-40B4-BE49-F238E27FC236}">
                <a16:creationId xmlns:a16="http://schemas.microsoft.com/office/drawing/2014/main" id="{5EE9EF99-BD82-410B-9AA8-4B28E796692A}"/>
              </a:ext>
            </a:extLst>
          </p:cNvPr>
          <p:cNvSpPr txBox="1">
            <a:spLocks/>
          </p:cNvSpPr>
          <p:nvPr/>
        </p:nvSpPr>
        <p:spPr>
          <a:xfrm>
            <a:off x="336061" y="473210"/>
            <a:ext cx="10017792" cy="126338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4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1"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2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落ち着いて学習できるように、そして安心して生活できるように</a:t>
            </a:r>
            <a:endParaRPr lang="en-US" altLang="ja-JP" sz="2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ja-JP" altLang="en-US" sz="2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部屋の中もいろいろな工夫がされています。</a:t>
            </a:r>
            <a:endParaRPr lang="en-US" altLang="ja-JP" sz="2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AA40306-1100-4BCD-9CA0-1D67F5C31B40}"/>
              </a:ext>
            </a:extLst>
          </p:cNvPr>
          <p:cNvSpPr txBox="1"/>
          <p:nvPr/>
        </p:nvSpPr>
        <p:spPr>
          <a:xfrm>
            <a:off x="5533107" y="391780"/>
            <a:ext cx="8182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あんしん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D1AE2EE-9525-4DE4-A549-0C6906CC0C28}"/>
              </a:ext>
            </a:extLst>
          </p:cNvPr>
          <p:cNvSpPr txBox="1"/>
          <p:nvPr/>
        </p:nvSpPr>
        <p:spPr>
          <a:xfrm>
            <a:off x="425023" y="376957"/>
            <a:ext cx="34556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お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494F8D9-F4D3-4E09-A68D-1BB83F5810ED}"/>
              </a:ext>
            </a:extLst>
          </p:cNvPr>
          <p:cNvSpPr txBox="1"/>
          <p:nvPr/>
        </p:nvSpPr>
        <p:spPr>
          <a:xfrm>
            <a:off x="1018582" y="389488"/>
            <a:ext cx="34556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つ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96B8864-8364-4D05-88DE-80703BF9D220}"/>
              </a:ext>
            </a:extLst>
          </p:cNvPr>
          <p:cNvSpPr txBox="1"/>
          <p:nvPr/>
        </p:nvSpPr>
        <p:spPr>
          <a:xfrm>
            <a:off x="1844842" y="381467"/>
            <a:ext cx="100272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がくしゅう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EA51DC0-FD43-48DB-8411-E7E50E75E47E}"/>
              </a:ext>
            </a:extLst>
          </p:cNvPr>
          <p:cNvSpPr txBox="1"/>
          <p:nvPr/>
        </p:nvSpPr>
        <p:spPr>
          <a:xfrm>
            <a:off x="425023" y="933990"/>
            <a:ext cx="73802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へ　や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E8E14D63-12D4-4623-88DC-FB11187025FD}"/>
              </a:ext>
            </a:extLst>
          </p:cNvPr>
          <p:cNvSpPr txBox="1"/>
          <p:nvPr/>
        </p:nvSpPr>
        <p:spPr>
          <a:xfrm>
            <a:off x="1252014" y="933990"/>
            <a:ext cx="109487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なか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3436DE65-B6BF-4B6B-A07A-1187D56F353B}"/>
              </a:ext>
            </a:extLst>
          </p:cNvPr>
          <p:cNvSpPr txBox="1"/>
          <p:nvPr/>
        </p:nvSpPr>
        <p:spPr>
          <a:xfrm>
            <a:off x="3492138" y="958053"/>
            <a:ext cx="6387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くふう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E157090F-A7BD-4F6A-AD35-995632756B9A}"/>
              </a:ext>
            </a:extLst>
          </p:cNvPr>
          <p:cNvSpPr txBox="1"/>
          <p:nvPr/>
        </p:nvSpPr>
        <p:spPr>
          <a:xfrm>
            <a:off x="6755566" y="389488"/>
            <a:ext cx="89443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せいかつ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38D491BF-B2AD-47A5-8A70-66F86B714B69}"/>
              </a:ext>
            </a:extLst>
          </p:cNvPr>
          <p:cNvSpPr/>
          <p:nvPr/>
        </p:nvSpPr>
        <p:spPr>
          <a:xfrm>
            <a:off x="770592" y="2021305"/>
            <a:ext cx="4659661" cy="36977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678467C6-176D-4178-90D1-50A8504B2FA3}"/>
              </a:ext>
            </a:extLst>
          </p:cNvPr>
          <p:cNvSpPr/>
          <p:nvPr/>
        </p:nvSpPr>
        <p:spPr>
          <a:xfrm>
            <a:off x="6441477" y="2021305"/>
            <a:ext cx="4659661" cy="36977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2E94AB44-B468-4E87-A896-4668AC08640C}"/>
              </a:ext>
            </a:extLst>
          </p:cNvPr>
          <p:cNvSpPr txBox="1"/>
          <p:nvPr/>
        </p:nvSpPr>
        <p:spPr>
          <a:xfrm>
            <a:off x="3698036" y="5669114"/>
            <a:ext cx="4104975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solidFill>
                  <a:srgbClr val="FF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この頁については、各校の</a:t>
            </a:r>
            <a:r>
              <a:rPr kumimoji="1" lang="en-US" altLang="ja-JP" sz="1200" dirty="0">
                <a:solidFill>
                  <a:srgbClr val="FF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SSR</a:t>
            </a:r>
            <a:r>
              <a:rPr kumimoji="1" lang="ja-JP" altLang="en-US" sz="1200" dirty="0">
                <a:solidFill>
                  <a:srgbClr val="FF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の部屋の様子等を載せるなど、各校の実情に合わせて修正ください。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21589260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>
            <a:extLst>
              <a:ext uri="{FF2B5EF4-FFF2-40B4-BE49-F238E27FC236}">
                <a16:creationId xmlns:a16="http://schemas.microsoft.com/office/drawing/2014/main" id="{213AF9DC-5F79-4B24-B818-3112FA5D1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0975" y="804863"/>
            <a:ext cx="9604375" cy="1049337"/>
          </a:xfrm>
        </p:spPr>
        <p:txBody>
          <a:bodyPr>
            <a:noAutofit/>
          </a:bodyPr>
          <a:lstStyle/>
          <a:p>
            <a:r>
              <a:rPr lang="ja-JP" altLang="en-US" sz="4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３　</a:t>
            </a:r>
            <a:r>
              <a:rPr kumimoji="1" lang="en-US" altLang="ja-JP" sz="4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SSR</a:t>
            </a:r>
            <a:r>
              <a:rPr lang="ja-JP" altLang="en-US" sz="4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からのお願い</a:t>
            </a:r>
            <a:endParaRPr kumimoji="1" lang="ja-JP" altLang="en-US" sz="4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6CBD0E3D-E7B6-4C9C-B2A6-DB9B101BB0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2927" y="2038685"/>
            <a:ext cx="11213431" cy="42899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2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ＳＳＲの部屋は、みんなが正しく理解し、温かく見守ってくれることで、</a:t>
            </a:r>
            <a:endParaRPr lang="en-US" altLang="ja-JP" sz="2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0" indent="0">
              <a:buNone/>
            </a:pPr>
            <a:r>
              <a:rPr lang="ja-JP" altLang="en-US" sz="2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安心できる部屋となります。</a:t>
            </a:r>
            <a:endParaRPr lang="en-US" altLang="ja-JP" sz="2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0" indent="0">
              <a:lnSpc>
                <a:spcPts val="600"/>
              </a:lnSpc>
              <a:buNone/>
            </a:pPr>
            <a:endParaRPr lang="en-US" altLang="ja-JP" sz="2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0" indent="0">
              <a:buNone/>
            </a:pPr>
            <a:r>
              <a:rPr kumimoji="1" lang="ja-JP" altLang="en-US" sz="2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「ＳＳＲの方が落ち着いて学習できるんだね」</a:t>
            </a:r>
            <a:endParaRPr kumimoji="1" lang="en-US" altLang="ja-JP" sz="2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0" indent="0">
              <a:lnSpc>
                <a:spcPts val="600"/>
              </a:lnSpc>
              <a:buNone/>
            </a:pPr>
            <a:endParaRPr kumimoji="1" lang="en-US" altLang="ja-JP" sz="2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0" indent="0">
              <a:buNone/>
            </a:pPr>
            <a:r>
              <a:rPr lang="ja-JP" altLang="en-US" sz="2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「ゆっくりと学習したいんだね」</a:t>
            </a:r>
            <a:endParaRPr lang="en-US" altLang="ja-JP" sz="2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0" indent="0">
              <a:lnSpc>
                <a:spcPts val="600"/>
              </a:lnSpc>
              <a:buNone/>
            </a:pPr>
            <a:endParaRPr lang="en-US" altLang="ja-JP" sz="2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0" indent="0">
              <a:buNone/>
            </a:pPr>
            <a:r>
              <a:rPr kumimoji="1" lang="ja-JP" altLang="en-US" sz="2400" dirty="0">
                <a:solidFill>
                  <a:srgbClr val="0070C0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その人ががんばれるように、温かい気もちで応援してほしい</a:t>
            </a:r>
            <a:endParaRPr kumimoji="1" lang="en-US" altLang="ja-JP" sz="2400" dirty="0">
              <a:solidFill>
                <a:srgbClr val="0070C0"/>
              </a:solidFill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pPr marL="0" indent="0">
              <a:buNone/>
            </a:pPr>
            <a:r>
              <a:rPr lang="ja-JP" altLang="en-US" sz="2400" dirty="0">
                <a:solidFill>
                  <a:srgbClr val="0070C0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　　　　　　　　　　　　　　　　　　　　　　　　　</a:t>
            </a:r>
            <a:r>
              <a:rPr kumimoji="1" lang="ja-JP" altLang="en-US" sz="2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と思います。</a:t>
            </a:r>
          </a:p>
        </p:txBody>
      </p:sp>
      <p:pic>
        <p:nvPicPr>
          <p:cNvPr id="6148" name="Picture 4" descr="https://nureyon.com/created/f2cc0adf034060555ef81c591fe62613_0-0-500x500.png">
            <a:extLst>
              <a:ext uri="{FF2B5EF4-FFF2-40B4-BE49-F238E27FC236}">
                <a16:creationId xmlns:a16="http://schemas.microsoft.com/office/drawing/2014/main" id="{1DC3684B-EDB5-4C1E-BA15-C0C971FF47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6905" y="3701176"/>
            <a:ext cx="3873500" cy="387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BAD952A-D474-4D6F-AD33-5EC2B9E7200B}"/>
              </a:ext>
            </a:extLst>
          </p:cNvPr>
          <p:cNvSpPr txBox="1"/>
          <p:nvPr/>
        </p:nvSpPr>
        <p:spPr>
          <a:xfrm>
            <a:off x="5723682" y="697369"/>
            <a:ext cx="5294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ねが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AC8D91B3-C2CA-4956-8DFF-5F3A3CDE1065}"/>
              </a:ext>
            </a:extLst>
          </p:cNvPr>
          <p:cNvSpPr txBox="1"/>
          <p:nvPr/>
        </p:nvSpPr>
        <p:spPr>
          <a:xfrm>
            <a:off x="1696218" y="1931270"/>
            <a:ext cx="64177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へ　や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1AC838B-444D-403C-BF5F-C75D7D0C6E9A}"/>
              </a:ext>
            </a:extLst>
          </p:cNvPr>
          <p:cNvSpPr txBox="1"/>
          <p:nvPr/>
        </p:nvSpPr>
        <p:spPr>
          <a:xfrm>
            <a:off x="4010433" y="1923922"/>
            <a:ext cx="53750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ただ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A27B3BC-B85A-4A17-AC82-035B0ED66275}"/>
              </a:ext>
            </a:extLst>
          </p:cNvPr>
          <p:cNvSpPr txBox="1"/>
          <p:nvPr/>
        </p:nvSpPr>
        <p:spPr>
          <a:xfrm>
            <a:off x="5050908" y="1923922"/>
            <a:ext cx="64177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りかい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6BA4D96F-1759-4A02-A9DC-71CA68679F06}"/>
              </a:ext>
            </a:extLst>
          </p:cNvPr>
          <p:cNvSpPr txBox="1"/>
          <p:nvPr/>
        </p:nvSpPr>
        <p:spPr>
          <a:xfrm>
            <a:off x="6096000" y="1922143"/>
            <a:ext cx="67386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あたた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A58F2339-01B0-4B1D-8AF9-050B2D2F6165}"/>
              </a:ext>
            </a:extLst>
          </p:cNvPr>
          <p:cNvSpPr txBox="1"/>
          <p:nvPr/>
        </p:nvSpPr>
        <p:spPr>
          <a:xfrm>
            <a:off x="7178935" y="1931270"/>
            <a:ext cx="80219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みまも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D14F743-5336-4184-95B6-262AF2277C0E}"/>
              </a:ext>
            </a:extLst>
          </p:cNvPr>
          <p:cNvSpPr txBox="1"/>
          <p:nvPr/>
        </p:nvSpPr>
        <p:spPr>
          <a:xfrm>
            <a:off x="352927" y="2521958"/>
            <a:ext cx="7460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あんしん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1A725C0F-8C82-4AE2-9576-B2FF87A03C3E}"/>
              </a:ext>
            </a:extLst>
          </p:cNvPr>
          <p:cNvSpPr txBox="1"/>
          <p:nvPr/>
        </p:nvSpPr>
        <p:spPr>
          <a:xfrm>
            <a:off x="1964970" y="2521958"/>
            <a:ext cx="7460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へ　や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664618F1-50D2-4708-82DB-3F951C3A740C}"/>
              </a:ext>
            </a:extLst>
          </p:cNvPr>
          <p:cNvSpPr txBox="1"/>
          <p:nvPr/>
        </p:nvSpPr>
        <p:spPr>
          <a:xfrm>
            <a:off x="1894045" y="3215924"/>
            <a:ext cx="50532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ほう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2627139B-A170-4B1B-AB2A-4201CB3851B2}"/>
              </a:ext>
            </a:extLst>
          </p:cNvPr>
          <p:cNvSpPr txBox="1"/>
          <p:nvPr/>
        </p:nvSpPr>
        <p:spPr>
          <a:xfrm>
            <a:off x="4010433" y="3226470"/>
            <a:ext cx="109487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がくしゅう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1AB79F33-5ECD-4059-84E1-C6293201E90A}"/>
              </a:ext>
            </a:extLst>
          </p:cNvPr>
          <p:cNvSpPr txBox="1"/>
          <p:nvPr/>
        </p:nvSpPr>
        <p:spPr>
          <a:xfrm>
            <a:off x="1012332" y="4793584"/>
            <a:ext cx="55327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solidFill>
                  <a:srgbClr val="0070C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ひと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3535393E-1DB0-4C05-BA35-0CE3D10677AB}"/>
              </a:ext>
            </a:extLst>
          </p:cNvPr>
          <p:cNvSpPr txBox="1"/>
          <p:nvPr/>
        </p:nvSpPr>
        <p:spPr>
          <a:xfrm>
            <a:off x="4325184" y="4811837"/>
            <a:ext cx="66499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solidFill>
                  <a:srgbClr val="0070C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あたた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5337F372-6C61-475E-88A6-E850446BE82C}"/>
              </a:ext>
            </a:extLst>
          </p:cNvPr>
          <p:cNvSpPr txBox="1"/>
          <p:nvPr/>
        </p:nvSpPr>
        <p:spPr>
          <a:xfrm>
            <a:off x="5310791" y="4810214"/>
            <a:ext cx="45415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solidFill>
                  <a:srgbClr val="0070C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き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121C926D-55A2-4FA8-BE32-4C9B631AC079}"/>
              </a:ext>
            </a:extLst>
          </p:cNvPr>
          <p:cNvSpPr txBox="1"/>
          <p:nvPr/>
        </p:nvSpPr>
        <p:spPr>
          <a:xfrm>
            <a:off x="6492946" y="4810214"/>
            <a:ext cx="78531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solidFill>
                  <a:srgbClr val="0070C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おうえん</a:t>
            </a: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28B1F7A5-7673-40A8-8B5A-F03A6862B224}"/>
              </a:ext>
            </a:extLst>
          </p:cNvPr>
          <p:cNvSpPr txBox="1"/>
          <p:nvPr/>
        </p:nvSpPr>
        <p:spPr>
          <a:xfrm>
            <a:off x="8313151" y="5376316"/>
            <a:ext cx="54209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おも</a:t>
            </a: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1174D6B2-63E2-465D-A0AF-C57612B97D5D}"/>
              </a:ext>
            </a:extLst>
          </p:cNvPr>
          <p:cNvSpPr txBox="1"/>
          <p:nvPr/>
        </p:nvSpPr>
        <p:spPr>
          <a:xfrm>
            <a:off x="2562967" y="3206885"/>
            <a:ext cx="50532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お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4B9B8144-F386-4A67-8B4A-EBEF1D3D57C9}"/>
              </a:ext>
            </a:extLst>
          </p:cNvPr>
          <p:cNvSpPr txBox="1"/>
          <p:nvPr/>
        </p:nvSpPr>
        <p:spPr>
          <a:xfrm>
            <a:off x="3176578" y="3215924"/>
            <a:ext cx="50532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つ</a:t>
            </a: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15A99A71-DD10-4994-AD25-ADF3066C9D87}"/>
              </a:ext>
            </a:extLst>
          </p:cNvPr>
          <p:cNvSpPr txBox="1"/>
          <p:nvPr/>
        </p:nvSpPr>
        <p:spPr>
          <a:xfrm>
            <a:off x="2186071" y="4026726"/>
            <a:ext cx="109487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がくしゅう</a:t>
            </a:r>
          </a:p>
        </p:txBody>
      </p:sp>
    </p:spTree>
    <p:extLst>
      <p:ext uri="{BB962C8B-B14F-4D97-AF65-F5344CB8AC3E}">
        <p14:creationId xmlns:p14="http://schemas.microsoft.com/office/powerpoint/2010/main" val="3158903224"/>
      </p:ext>
    </p:extLst>
  </p:cSld>
  <p:clrMapOvr>
    <a:masterClrMapping/>
  </p:clrMapOvr>
</p:sld>
</file>

<file path=ppt/theme/theme1.xml><?xml version="1.0" encoding="utf-8"?>
<a:theme xmlns:a="http://schemas.openxmlformats.org/drawingml/2006/main" name="ギャラリー">
  <a:themeElements>
    <a:clrScheme name="黄色がかったオレンジ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ギャラリー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ギャラリー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TM10001114[[fn=ギャラリー]]</Template>
  <TotalTime>0</TotalTime>
  <Words>780</Words>
  <Application>Microsoft Office PowerPoint</Application>
  <PresentationFormat>ワイド画面</PresentationFormat>
  <Paragraphs>188</Paragraphs>
  <Slides>9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8" baseType="lpstr">
      <vt:lpstr>BIZ UDゴシック</vt:lpstr>
      <vt:lpstr>HG丸ｺﾞｼｯｸM-PRO</vt:lpstr>
      <vt:lpstr>HG創英角ﾎﾟｯﾌﾟ体</vt:lpstr>
      <vt:lpstr>UD デジタル 教科書体 NP-R</vt:lpstr>
      <vt:lpstr>游ゴシック</vt:lpstr>
      <vt:lpstr>游ゴシック Light</vt:lpstr>
      <vt:lpstr>Arial</vt:lpstr>
      <vt:lpstr>Gill Sans MT</vt:lpstr>
      <vt:lpstr>ギャラリー</vt:lpstr>
      <vt:lpstr>SSR(スペシャルサポートルーム) ってどんなところ？</vt:lpstr>
      <vt:lpstr>１　みんなが安心して学習できるということ</vt:lpstr>
      <vt:lpstr>PowerPoint プレゼンテーション</vt:lpstr>
      <vt:lpstr>PowerPoint プレゼンテーション</vt:lpstr>
      <vt:lpstr>２　SSRでは何をするの？</vt:lpstr>
      <vt:lpstr>PowerPoint プレゼンテーション</vt:lpstr>
      <vt:lpstr>PowerPoint プレゼンテーション</vt:lpstr>
      <vt:lpstr>PowerPoint プレゼンテーション</vt:lpstr>
      <vt:lpstr>３　SSRからのお願い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2025-03-17T07:07:39Z</dcterms:created>
  <dcterms:modified xsi:type="dcterms:W3CDTF">2025-06-02T07:47:11Z</dcterms:modified>
</cp:coreProperties>
</file>