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4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90309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4903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57355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8994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47916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8022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1125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2493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4739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8524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7288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CA244-07CD-4494-B2F7-EDB1A5FE397B}" type="datetimeFigureOut">
              <a:rPr kumimoji="1" lang="ja-JP" altLang="en-US" smtClean="0"/>
              <a:t>2025/2/12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02841-D501-4F57-8C0F-6261368EBD4C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3465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7B50FA9F-8A07-4376-98C7-80284CB168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911396"/>
              </p:ext>
            </p:extLst>
          </p:nvPr>
        </p:nvGraphicFramePr>
        <p:xfrm>
          <a:off x="25401" y="89534"/>
          <a:ext cx="9855200" cy="67085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5067">
                  <a:extLst>
                    <a:ext uri="{9D8B030D-6E8A-4147-A177-3AD203B41FA5}">
                      <a16:colId xmlns:a16="http://schemas.microsoft.com/office/drawing/2014/main" val="2668126574"/>
                    </a:ext>
                  </a:extLst>
                </a:gridCol>
                <a:gridCol w="1181360">
                  <a:extLst>
                    <a:ext uri="{9D8B030D-6E8A-4147-A177-3AD203B41FA5}">
                      <a16:colId xmlns:a16="http://schemas.microsoft.com/office/drawing/2014/main" val="419470268"/>
                    </a:ext>
                  </a:extLst>
                </a:gridCol>
                <a:gridCol w="2103706">
                  <a:extLst>
                    <a:ext uri="{9D8B030D-6E8A-4147-A177-3AD203B41FA5}">
                      <a16:colId xmlns:a16="http://schemas.microsoft.com/office/drawing/2014/main" val="807710321"/>
                    </a:ext>
                  </a:extLst>
                </a:gridCol>
                <a:gridCol w="792691">
                  <a:extLst>
                    <a:ext uri="{9D8B030D-6E8A-4147-A177-3AD203B41FA5}">
                      <a16:colId xmlns:a16="http://schemas.microsoft.com/office/drawing/2014/main" val="1585005844"/>
                    </a:ext>
                  </a:extLst>
                </a:gridCol>
                <a:gridCol w="2492376">
                  <a:extLst>
                    <a:ext uri="{9D8B030D-6E8A-4147-A177-3AD203B41FA5}">
                      <a16:colId xmlns:a16="http://schemas.microsoft.com/office/drawing/2014/main" val="1068828974"/>
                    </a:ext>
                  </a:extLst>
                </a:gridCol>
              </a:tblGrid>
              <a:tr h="298701">
                <a:tc rowSpan="2">
                  <a:txBody>
                    <a:bodyPr/>
                    <a:lstStyle/>
                    <a:p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1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54359" marB="54359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学年「単元名」</a:t>
                      </a:r>
                    </a:p>
                  </a:txBody>
                  <a:tcPr marL="108717" marR="108717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第　　学年「　　　　　　　　　　　　」</a:t>
                      </a:r>
                    </a:p>
                  </a:txBody>
                  <a:tcPr marL="108717" marR="108717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50" dirty="0">
                        <a:solidFill>
                          <a:schemeClr val="tx1"/>
                        </a:solidFill>
                        <a:latin typeface="UD Digi Kyokasho NP-R" panose="02020400000000000000" pitchFamily="18" charset="-128"/>
                        <a:ea typeface="UD Digi Kyokasho NP-R" panose="02020400000000000000" pitchFamily="18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第　　　時　／　全　　　時</a:t>
                      </a:r>
                    </a:p>
                  </a:txBody>
                  <a:tcPr marL="108717" marR="108717" marT="72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9292851"/>
                  </a:ext>
                </a:extLst>
              </a:tr>
              <a:tr h="29870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目指す児童の姿</a:t>
                      </a: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528120"/>
                  </a:ext>
                </a:extLst>
              </a:tr>
              <a:tr h="298701">
                <a:tc rowSpan="4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54359" marB="543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本時のめあて</a:t>
                      </a: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数学的に表現する姿</a:t>
                      </a: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987775"/>
                  </a:ext>
                </a:extLst>
              </a:tr>
              <a:tr h="48009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9143654"/>
                  </a:ext>
                </a:extLst>
              </a:tr>
              <a:tr h="298701"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solidFill>
                            <a:schemeClr val="tx1"/>
                          </a:solidFill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働かせたい数学的な見方・考え方</a:t>
                      </a: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 sz="2100" dirty="0"/>
                    </a:p>
                  </a:txBody>
                  <a:tcPr marL="108717" marR="108717" marT="54359" marB="543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595708"/>
                  </a:ext>
                </a:extLst>
              </a:tr>
              <a:tr h="7501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93663" indent="-93663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72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9169485"/>
                  </a:ext>
                </a:extLst>
              </a:tr>
              <a:tr h="4283529">
                <a:tc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54359" marB="5435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marL="0" indent="0"/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54359" marB="54359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endParaRPr kumimoji="1" lang="en-US" altLang="ja-JP" sz="1050" dirty="0">
                        <a:solidFill>
                          <a:schemeClr val="tx1"/>
                        </a:solidFill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marL="108717" marR="108717" marT="54359" marB="54359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4392059"/>
                  </a:ext>
                </a:extLst>
              </a:tr>
            </a:tbl>
          </a:graphicData>
        </a:graphic>
      </p:graphicFrame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FD0FF82F-8D76-47C2-BA3D-90B7F06995EA}"/>
              </a:ext>
            </a:extLst>
          </p:cNvPr>
          <p:cNvGrpSpPr/>
          <p:nvPr/>
        </p:nvGrpSpPr>
        <p:grpSpPr>
          <a:xfrm>
            <a:off x="40390" y="698623"/>
            <a:ext cx="3244527" cy="1771416"/>
            <a:chOff x="25400" y="587323"/>
            <a:chExt cx="3244527" cy="1771416"/>
          </a:xfrm>
        </p:grpSpPr>
        <p:sp>
          <p:nvSpPr>
            <p:cNvPr id="4" name="テキスト ボックス 38">
              <a:extLst>
                <a:ext uri="{FF2B5EF4-FFF2-40B4-BE49-F238E27FC236}">
                  <a16:creationId xmlns:a16="http://schemas.microsoft.com/office/drawing/2014/main" id="{E5A7C1A0-9848-48F9-847C-863695454654}"/>
                </a:ext>
              </a:extLst>
            </p:cNvPr>
            <p:cNvSpPr txBox="1"/>
            <p:nvPr/>
          </p:nvSpPr>
          <p:spPr>
            <a:xfrm>
              <a:off x="134830" y="1974186"/>
              <a:ext cx="3027720" cy="384553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ja-JP" altLang="ja-JP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算数・数学の問題発見</a:t>
              </a:r>
              <a:r>
                <a:rPr lang="ja-JP" altLang="en-US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・</a:t>
              </a:r>
              <a:r>
                <a:rPr lang="ja-JP" altLang="ja-JP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解決の過程の中における四つの段階と、</a:t>
              </a:r>
              <a:endParaRPr lang="en-US" altLang="ja-JP" sz="800" dirty="0">
                <a:solidFill>
                  <a:schemeClr val="dk1"/>
                </a:solidFill>
                <a:effectLst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endParaRPr>
            </a:p>
            <a:p>
              <a:r>
                <a:rPr lang="ja-JP" altLang="ja-JP" sz="800" dirty="0">
                  <a:solidFill>
                    <a:schemeClr val="dk1"/>
                  </a:solidFill>
                  <a:effectLst/>
                  <a:latin typeface="BIZ UDゴシック" panose="020B0400000000000000" pitchFamily="49" charset="-128"/>
                  <a:ea typeface="BIZ UDゴシック" panose="020B0400000000000000" pitchFamily="49" charset="-128"/>
                  <a:cs typeface="+mn-cs"/>
                </a:rPr>
                <a:t>「読み解く力」の視点との関係性を示した図</a:t>
              </a:r>
              <a:endParaRPr kumimoji="1" lang="ja-JP" altLang="en-US" sz="8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  <p:pic>
          <p:nvPicPr>
            <p:cNvPr id="5" name="図 4">
              <a:extLst>
                <a:ext uri="{FF2B5EF4-FFF2-40B4-BE49-F238E27FC236}">
                  <a16:creationId xmlns:a16="http://schemas.microsoft.com/office/drawing/2014/main" id="{296B6DC5-9DA6-4544-9354-FE154359277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4825" b="-1"/>
            <a:stretch/>
          </p:blipFill>
          <p:spPr>
            <a:xfrm>
              <a:off x="25400" y="587323"/>
              <a:ext cx="3244527" cy="1425465"/>
            </a:xfrm>
            <a:prstGeom prst="rect">
              <a:avLst/>
            </a:prstGeom>
          </p:spPr>
        </p:pic>
      </p:grpSp>
      <p:sp>
        <p:nvSpPr>
          <p:cNvPr id="48" name="四角形: 対角を丸める 47">
            <a:extLst>
              <a:ext uri="{FF2B5EF4-FFF2-40B4-BE49-F238E27FC236}">
                <a16:creationId xmlns:a16="http://schemas.microsoft.com/office/drawing/2014/main" id="{783DFEB9-7090-4CDA-9FF7-6A284F179E5E}"/>
              </a:ext>
            </a:extLst>
          </p:cNvPr>
          <p:cNvSpPr/>
          <p:nvPr/>
        </p:nvSpPr>
        <p:spPr>
          <a:xfrm>
            <a:off x="25399" y="85978"/>
            <a:ext cx="3252532" cy="563245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2" name="図 51">
            <a:extLst>
              <a:ext uri="{FF2B5EF4-FFF2-40B4-BE49-F238E27FC236}">
                <a16:creationId xmlns:a16="http://schemas.microsoft.com/office/drawing/2014/main" id="{D8B36BA6-8840-484E-8412-53C309D2F3E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20700000">
            <a:off x="7209418" y="713209"/>
            <a:ext cx="379381" cy="294869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A266063B-D562-46D1-BB72-DEFE5E7A8B1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09870" y="711314"/>
            <a:ext cx="424222" cy="249251"/>
          </a:xfrm>
          <a:prstGeom prst="rect">
            <a:avLst/>
          </a:prstGeom>
        </p:spPr>
      </p:pic>
      <p:sp>
        <p:nvSpPr>
          <p:cNvPr id="56" name="加算記号 55">
            <a:extLst>
              <a:ext uri="{FF2B5EF4-FFF2-40B4-BE49-F238E27FC236}">
                <a16:creationId xmlns:a16="http://schemas.microsoft.com/office/drawing/2014/main" id="{2207356C-DC5A-43B3-A6FC-86FC16828824}"/>
              </a:ext>
            </a:extLst>
          </p:cNvPr>
          <p:cNvSpPr/>
          <p:nvPr/>
        </p:nvSpPr>
        <p:spPr>
          <a:xfrm>
            <a:off x="3333105" y="1497596"/>
            <a:ext cx="253592" cy="253592"/>
          </a:xfrm>
          <a:prstGeom prst="mathPlus">
            <a:avLst/>
          </a:prstGeom>
          <a:solidFill>
            <a:srgbClr val="FF0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減算記号 56">
            <a:extLst>
              <a:ext uri="{FF2B5EF4-FFF2-40B4-BE49-F238E27FC236}">
                <a16:creationId xmlns:a16="http://schemas.microsoft.com/office/drawing/2014/main" id="{05B8BBEB-80CD-4F68-A09C-0A8151991C8F}"/>
              </a:ext>
            </a:extLst>
          </p:cNvPr>
          <p:cNvSpPr/>
          <p:nvPr/>
        </p:nvSpPr>
        <p:spPr>
          <a:xfrm>
            <a:off x="3641235" y="1497596"/>
            <a:ext cx="253593" cy="253593"/>
          </a:xfrm>
          <a:prstGeom prst="mathMinus">
            <a:avLst/>
          </a:prstGeom>
          <a:solidFill>
            <a:srgbClr val="00B0F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乗算記号 57">
            <a:extLst>
              <a:ext uri="{FF2B5EF4-FFF2-40B4-BE49-F238E27FC236}">
                <a16:creationId xmlns:a16="http://schemas.microsoft.com/office/drawing/2014/main" id="{5C63AE06-4FE2-4FFF-8EF6-AAC80F18C508}"/>
              </a:ext>
            </a:extLst>
          </p:cNvPr>
          <p:cNvSpPr/>
          <p:nvPr/>
        </p:nvSpPr>
        <p:spPr>
          <a:xfrm>
            <a:off x="6023580" y="1497596"/>
            <a:ext cx="253592" cy="253592"/>
          </a:xfrm>
          <a:prstGeom prst="mathMultiply">
            <a:avLst/>
          </a:prstGeom>
          <a:solidFill>
            <a:srgbClr val="FFC00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除算記号 58">
            <a:extLst>
              <a:ext uri="{FF2B5EF4-FFF2-40B4-BE49-F238E27FC236}">
                <a16:creationId xmlns:a16="http://schemas.microsoft.com/office/drawing/2014/main" id="{888D65F8-FE3A-4DAC-B746-6F07AA1452FB}"/>
              </a:ext>
            </a:extLst>
          </p:cNvPr>
          <p:cNvSpPr/>
          <p:nvPr/>
        </p:nvSpPr>
        <p:spPr>
          <a:xfrm>
            <a:off x="6306605" y="1483032"/>
            <a:ext cx="282721" cy="282721"/>
          </a:xfrm>
          <a:prstGeom prst="mathDivide">
            <a:avLst/>
          </a:prstGeom>
          <a:solidFill>
            <a:srgbClr val="00B050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D27A2556-06B0-47B8-A7FF-C03FD3878BA7}"/>
              </a:ext>
            </a:extLst>
          </p:cNvPr>
          <p:cNvGrpSpPr/>
          <p:nvPr/>
        </p:nvGrpSpPr>
        <p:grpSpPr>
          <a:xfrm>
            <a:off x="85723" y="2553729"/>
            <a:ext cx="2359818" cy="293721"/>
            <a:chOff x="47626" y="2665145"/>
            <a:chExt cx="2359818" cy="293721"/>
          </a:xfrm>
        </p:grpSpPr>
        <p:sp>
          <p:nvSpPr>
            <p:cNvPr id="14" name="四角形: 角を丸くする 13">
              <a:extLst>
                <a:ext uri="{FF2B5EF4-FFF2-40B4-BE49-F238E27FC236}">
                  <a16:creationId xmlns:a16="http://schemas.microsoft.com/office/drawing/2014/main" id="{664963D5-1B8A-4B92-AEFF-DA9B0FD55C9A}"/>
                </a:ext>
              </a:extLst>
            </p:cNvPr>
            <p:cNvSpPr/>
            <p:nvPr/>
          </p:nvSpPr>
          <p:spPr>
            <a:xfrm>
              <a:off x="47626" y="2665145"/>
              <a:ext cx="2185988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65658B28-A4AF-4B0D-8541-2059594EDBD5}"/>
                </a:ext>
              </a:extLst>
            </p:cNvPr>
            <p:cNvSpPr/>
            <p:nvPr/>
          </p:nvSpPr>
          <p:spPr>
            <a:xfrm>
              <a:off x="88110" y="2697708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Ⅰ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50CC7B08-F0DA-4807-8E73-6666D1D698B8}"/>
                </a:ext>
              </a:extLst>
            </p:cNvPr>
            <p:cNvSpPr txBox="1"/>
            <p:nvPr/>
          </p:nvSpPr>
          <p:spPr>
            <a:xfrm>
              <a:off x="316706" y="2665145"/>
              <a:ext cx="2090738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問いをもつ段階</a:t>
              </a:r>
            </a:p>
          </p:txBody>
        </p:sp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48A65648-75DF-49E8-BED4-95AA5393393C}"/>
                </a:ext>
              </a:extLst>
            </p:cNvPr>
            <p:cNvGrpSpPr/>
            <p:nvPr/>
          </p:nvGrpSpPr>
          <p:grpSpPr>
            <a:xfrm>
              <a:off x="1499747" y="2684440"/>
              <a:ext cx="714375" cy="255130"/>
              <a:chOff x="1652587" y="2689222"/>
              <a:chExt cx="714375" cy="255130"/>
            </a:xfrm>
          </p:grpSpPr>
          <p:sp>
            <p:nvSpPr>
              <p:cNvPr id="17" name="四角形: 角を丸くする 16">
                <a:extLst>
                  <a:ext uri="{FF2B5EF4-FFF2-40B4-BE49-F238E27FC236}">
                    <a16:creationId xmlns:a16="http://schemas.microsoft.com/office/drawing/2014/main" id="{127DD166-5269-4084-B234-77C3B3A0745F}"/>
                  </a:ext>
                </a:extLst>
              </p:cNvPr>
              <p:cNvSpPr/>
              <p:nvPr/>
            </p:nvSpPr>
            <p:spPr>
              <a:xfrm>
                <a:off x="1652587" y="2689222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目的意識</a:t>
                </a:r>
              </a:p>
            </p:txBody>
          </p:sp>
          <p:sp>
            <p:nvSpPr>
              <p:cNvPr id="18" name="四角形: 角を丸くする 17">
                <a:extLst>
                  <a:ext uri="{FF2B5EF4-FFF2-40B4-BE49-F238E27FC236}">
                    <a16:creationId xmlns:a16="http://schemas.microsoft.com/office/drawing/2014/main" id="{1BE107DE-E184-46B2-B8ED-47875C9963D2}"/>
                  </a:ext>
                </a:extLst>
              </p:cNvPr>
              <p:cNvSpPr/>
              <p:nvPr/>
            </p:nvSpPr>
            <p:spPr>
              <a:xfrm>
                <a:off x="1652587" y="2816555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発見・蓄積</a:t>
                </a:r>
              </a:p>
            </p:txBody>
          </p:sp>
        </p:grp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77728A95-171C-48A0-A0A9-C243D9FB8023}"/>
              </a:ext>
            </a:extLst>
          </p:cNvPr>
          <p:cNvGrpSpPr/>
          <p:nvPr/>
        </p:nvGrpSpPr>
        <p:grpSpPr>
          <a:xfrm>
            <a:off x="3378825" y="2553729"/>
            <a:ext cx="2955305" cy="293721"/>
            <a:chOff x="-4484068" y="950799"/>
            <a:chExt cx="2955305" cy="293721"/>
          </a:xfrm>
        </p:grpSpPr>
        <p:sp>
          <p:nvSpPr>
            <p:cNvPr id="51" name="四角形: 角を丸くする 50">
              <a:extLst>
                <a:ext uri="{FF2B5EF4-FFF2-40B4-BE49-F238E27FC236}">
                  <a16:creationId xmlns:a16="http://schemas.microsoft.com/office/drawing/2014/main" id="{DD1FE078-5E5D-456E-B4F3-4C0DD4219143}"/>
                </a:ext>
              </a:extLst>
            </p:cNvPr>
            <p:cNvSpPr/>
            <p:nvPr/>
          </p:nvSpPr>
          <p:spPr>
            <a:xfrm>
              <a:off x="-4484068" y="950799"/>
              <a:ext cx="2955305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楕円 52">
              <a:extLst>
                <a:ext uri="{FF2B5EF4-FFF2-40B4-BE49-F238E27FC236}">
                  <a16:creationId xmlns:a16="http://schemas.microsoft.com/office/drawing/2014/main" id="{F5558185-B5BF-47FF-A815-4081AD6BF8C8}"/>
                </a:ext>
              </a:extLst>
            </p:cNvPr>
            <p:cNvSpPr/>
            <p:nvPr/>
          </p:nvSpPr>
          <p:spPr>
            <a:xfrm>
              <a:off x="-4443583" y="983362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Ⅱ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E1EEA81D-A851-4316-A75B-C08F4A22A81E}"/>
                </a:ext>
              </a:extLst>
            </p:cNvPr>
            <p:cNvSpPr txBox="1"/>
            <p:nvPr/>
          </p:nvSpPr>
          <p:spPr>
            <a:xfrm>
              <a:off x="-4214987" y="950799"/>
              <a:ext cx="2090738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多様な考えを生み出す段階</a:t>
              </a:r>
            </a:p>
          </p:txBody>
        </p:sp>
        <p:sp>
          <p:nvSpPr>
            <p:cNvPr id="62" name="四角形: 角を丸くする 61">
              <a:extLst>
                <a:ext uri="{FF2B5EF4-FFF2-40B4-BE49-F238E27FC236}">
                  <a16:creationId xmlns:a16="http://schemas.microsoft.com/office/drawing/2014/main" id="{E5B6EE1D-FB0F-4A34-A3A9-490DAC9E4A4A}"/>
                </a:ext>
              </a:extLst>
            </p:cNvPr>
            <p:cNvSpPr/>
            <p:nvPr/>
          </p:nvSpPr>
          <p:spPr>
            <a:xfrm>
              <a:off x="-2265725" y="1033761"/>
              <a:ext cx="714375" cy="127797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18000" rtlCol="0" anchor="ctr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分析・整理</a:t>
              </a:r>
              <a:endParaRPr kumimoji="1" lang="en-US" altLang="ja-JP" sz="8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endParaRPr>
            </a:p>
          </p:txBody>
        </p:sp>
      </p:grp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5BB1BDC7-12E3-4DE7-9465-9A5843EFA965}"/>
              </a:ext>
            </a:extLst>
          </p:cNvPr>
          <p:cNvGrpSpPr/>
          <p:nvPr/>
        </p:nvGrpSpPr>
        <p:grpSpPr>
          <a:xfrm>
            <a:off x="3398921" y="5159112"/>
            <a:ext cx="2507629" cy="293721"/>
            <a:chOff x="-4484067" y="1270624"/>
            <a:chExt cx="2507629" cy="293721"/>
          </a:xfrm>
        </p:grpSpPr>
        <p:sp>
          <p:nvSpPr>
            <p:cNvPr id="64" name="四角形: 角を丸くする 63">
              <a:extLst>
                <a:ext uri="{FF2B5EF4-FFF2-40B4-BE49-F238E27FC236}">
                  <a16:creationId xmlns:a16="http://schemas.microsoft.com/office/drawing/2014/main" id="{77BE095A-ABA2-42BF-95C8-D6040C0EBCD5}"/>
                </a:ext>
              </a:extLst>
            </p:cNvPr>
            <p:cNvSpPr/>
            <p:nvPr/>
          </p:nvSpPr>
          <p:spPr>
            <a:xfrm>
              <a:off x="-4484067" y="1270624"/>
              <a:ext cx="2507629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5" name="楕円 64">
              <a:extLst>
                <a:ext uri="{FF2B5EF4-FFF2-40B4-BE49-F238E27FC236}">
                  <a16:creationId xmlns:a16="http://schemas.microsoft.com/office/drawing/2014/main" id="{131C4818-8995-4750-9E4D-C517BBB18866}"/>
                </a:ext>
              </a:extLst>
            </p:cNvPr>
            <p:cNvSpPr/>
            <p:nvPr/>
          </p:nvSpPr>
          <p:spPr>
            <a:xfrm>
              <a:off x="-4443583" y="1303187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Ⅲ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71024F64-BACA-4D8F-B09E-BDB54A7A8BDA}"/>
                </a:ext>
              </a:extLst>
            </p:cNvPr>
            <p:cNvSpPr txBox="1"/>
            <p:nvPr/>
          </p:nvSpPr>
          <p:spPr>
            <a:xfrm>
              <a:off x="-4214987" y="1270624"/>
              <a:ext cx="1501725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考えを共有する段階</a:t>
              </a:r>
            </a:p>
          </p:txBody>
        </p:sp>
        <p:grpSp>
          <p:nvGrpSpPr>
            <p:cNvPr id="67" name="グループ化 66">
              <a:extLst>
                <a:ext uri="{FF2B5EF4-FFF2-40B4-BE49-F238E27FC236}">
                  <a16:creationId xmlns:a16="http://schemas.microsoft.com/office/drawing/2014/main" id="{BB75FFFB-5594-44D2-86B8-132653FFFF9B}"/>
                </a:ext>
              </a:extLst>
            </p:cNvPr>
            <p:cNvGrpSpPr/>
            <p:nvPr/>
          </p:nvGrpSpPr>
          <p:grpSpPr>
            <a:xfrm>
              <a:off x="-2714234" y="1289919"/>
              <a:ext cx="714375" cy="255130"/>
              <a:chOff x="1652587" y="2689222"/>
              <a:chExt cx="714375" cy="255130"/>
            </a:xfrm>
          </p:grpSpPr>
          <p:sp>
            <p:nvSpPr>
              <p:cNvPr id="68" name="四角形: 角を丸くする 67">
                <a:extLst>
                  <a:ext uri="{FF2B5EF4-FFF2-40B4-BE49-F238E27FC236}">
                    <a16:creationId xmlns:a16="http://schemas.microsoft.com/office/drawing/2014/main" id="{7F34838A-C3A5-4853-BD9C-F0D869AB4295}"/>
                  </a:ext>
                </a:extLst>
              </p:cNvPr>
              <p:cNvSpPr/>
              <p:nvPr/>
            </p:nvSpPr>
            <p:spPr>
              <a:xfrm>
                <a:off x="1652587" y="2689222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分析・整理</a:t>
                </a:r>
              </a:p>
            </p:txBody>
          </p:sp>
          <p:sp>
            <p:nvSpPr>
              <p:cNvPr id="69" name="四角形: 角を丸くする 68">
                <a:extLst>
                  <a:ext uri="{FF2B5EF4-FFF2-40B4-BE49-F238E27FC236}">
                    <a16:creationId xmlns:a16="http://schemas.microsoft.com/office/drawing/2014/main" id="{96E96BB3-C815-4457-BFED-B5F7D5EF1453}"/>
                  </a:ext>
                </a:extLst>
              </p:cNvPr>
              <p:cNvSpPr/>
              <p:nvPr/>
            </p:nvSpPr>
            <p:spPr>
              <a:xfrm>
                <a:off x="1652587" y="2816555"/>
                <a:ext cx="714375" cy="127797"/>
              </a:xfrm>
              <a:prstGeom prst="round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6000" tIns="36000" rIns="36000" bIns="18000" rtlCol="0" anchor="ctr"/>
              <a:lstStyle/>
              <a:p>
                <a:pPr algn="ctr"/>
                <a:r>
                  <a:rPr kumimoji="1" lang="ja-JP" altLang="en-US" sz="800" dirty="0">
                    <a:solidFill>
                      <a:schemeClr val="tx1"/>
                    </a:solidFill>
                    <a:latin typeface="UD Digi Kyokasho NP-R" panose="02020400000000000000" pitchFamily="18" charset="-128"/>
                    <a:ea typeface="UD Digi Kyokasho NP-R" panose="02020400000000000000" pitchFamily="18" charset="-128"/>
                  </a:rPr>
                  <a:t>再構築</a:t>
                </a:r>
              </a:p>
            </p:txBody>
          </p:sp>
        </p:grp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3068FA7D-BD0E-462E-B25D-5A877D5A5BFE}"/>
              </a:ext>
            </a:extLst>
          </p:cNvPr>
          <p:cNvGrpSpPr/>
          <p:nvPr/>
        </p:nvGrpSpPr>
        <p:grpSpPr>
          <a:xfrm>
            <a:off x="6668010" y="2553729"/>
            <a:ext cx="2805287" cy="293721"/>
            <a:chOff x="-4484068" y="1601081"/>
            <a:chExt cx="2805287" cy="293721"/>
          </a:xfrm>
        </p:grpSpPr>
        <p:sp>
          <p:nvSpPr>
            <p:cNvPr id="71" name="四角形: 角を丸くする 70">
              <a:extLst>
                <a:ext uri="{FF2B5EF4-FFF2-40B4-BE49-F238E27FC236}">
                  <a16:creationId xmlns:a16="http://schemas.microsoft.com/office/drawing/2014/main" id="{9466211D-E909-4425-B998-4218A6098831}"/>
                </a:ext>
              </a:extLst>
            </p:cNvPr>
            <p:cNvSpPr/>
            <p:nvPr/>
          </p:nvSpPr>
          <p:spPr>
            <a:xfrm>
              <a:off x="-4484068" y="1601081"/>
              <a:ext cx="2805287" cy="293721"/>
            </a:xfrm>
            <a:prstGeom prst="roundRect">
              <a:avLst>
                <a:gd name="adj" fmla="val 10787"/>
              </a:avLst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2" name="楕円 71">
              <a:extLst>
                <a:ext uri="{FF2B5EF4-FFF2-40B4-BE49-F238E27FC236}">
                  <a16:creationId xmlns:a16="http://schemas.microsoft.com/office/drawing/2014/main" id="{F59F35EB-8CC5-447F-A041-E8B7334697AE}"/>
                </a:ext>
              </a:extLst>
            </p:cNvPr>
            <p:cNvSpPr/>
            <p:nvPr/>
          </p:nvSpPr>
          <p:spPr>
            <a:xfrm>
              <a:off x="-4443583" y="1633644"/>
              <a:ext cx="228595" cy="228595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/>
            <a:lstStyle/>
            <a:p>
              <a:pPr algn="ctr"/>
              <a:r>
                <a:rPr kumimoji="1" lang="en-US" altLang="ja-JP" sz="1200" dirty="0">
                  <a:solidFill>
                    <a:schemeClr val="tx1"/>
                  </a:solidFill>
                </a:rPr>
                <a:t>Ⅳ</a:t>
              </a:r>
              <a:endParaRPr kumimoji="1" lang="ja-JP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3" name="テキスト ボックス 72">
              <a:extLst>
                <a:ext uri="{FF2B5EF4-FFF2-40B4-BE49-F238E27FC236}">
                  <a16:creationId xmlns:a16="http://schemas.microsoft.com/office/drawing/2014/main" id="{2D265C3C-4EFE-42A8-8DB6-0C123661581A}"/>
                </a:ext>
              </a:extLst>
            </p:cNvPr>
            <p:cNvSpPr txBox="1"/>
            <p:nvPr/>
          </p:nvSpPr>
          <p:spPr>
            <a:xfrm>
              <a:off x="-4214987" y="1601081"/>
              <a:ext cx="1821658" cy="293721"/>
            </a:xfrm>
            <a:prstGeom prst="rect">
              <a:avLst/>
            </a:prstGeom>
            <a:noFill/>
          </p:spPr>
          <p:txBody>
            <a:bodyPr wrap="square" lIns="36000" tIns="72000" rIns="36000" bIns="36000" rtlCol="0">
              <a:spAutoFit/>
            </a:bodyPr>
            <a:lstStyle/>
            <a:p>
              <a:r>
                <a:rPr kumimoji="1" lang="ja-JP" altLang="en-US" sz="1200" dirty="0"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解決過程を振り返る段階</a:t>
              </a:r>
            </a:p>
          </p:txBody>
        </p:sp>
        <p:sp>
          <p:nvSpPr>
            <p:cNvPr id="74" name="四角形: 角を丸くする 73">
              <a:extLst>
                <a:ext uri="{FF2B5EF4-FFF2-40B4-BE49-F238E27FC236}">
                  <a16:creationId xmlns:a16="http://schemas.microsoft.com/office/drawing/2014/main" id="{D8A9B49A-EEFD-41E9-B635-BA8C2ABE2903}"/>
                </a:ext>
              </a:extLst>
            </p:cNvPr>
            <p:cNvSpPr/>
            <p:nvPr/>
          </p:nvSpPr>
          <p:spPr>
            <a:xfrm>
              <a:off x="-2415493" y="1684043"/>
              <a:ext cx="714375" cy="127797"/>
            </a:xfrm>
            <a:prstGeom prst="round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18000" rtlCol="0" anchor="ctr"/>
            <a:lstStyle/>
            <a:p>
              <a:pPr algn="ctr"/>
              <a:r>
                <a:rPr kumimoji="1" lang="ja-JP" altLang="en-US" sz="800" dirty="0">
                  <a:solidFill>
                    <a:schemeClr val="tx1"/>
                  </a:solidFill>
                  <a:latin typeface="UD Digi Kyokasho NP-R" panose="02020400000000000000" pitchFamily="18" charset="-128"/>
                  <a:ea typeface="UD Digi Kyokasho NP-R" panose="02020400000000000000" pitchFamily="18" charset="-128"/>
                </a:rPr>
                <a:t>再構築</a:t>
              </a:r>
              <a:endParaRPr kumimoji="1" lang="en-US" altLang="ja-JP" sz="8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endParaRPr>
            </a:p>
          </p:txBody>
        </p:sp>
      </p:grp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36232462-5CD8-44C5-B2E2-F1780F9CCC67}"/>
              </a:ext>
            </a:extLst>
          </p:cNvPr>
          <p:cNvSpPr/>
          <p:nvPr/>
        </p:nvSpPr>
        <p:spPr>
          <a:xfrm>
            <a:off x="-40627" y="126292"/>
            <a:ext cx="3459936" cy="6572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altLang="en-US" sz="3200" kern="0" spc="2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授業構想シート</a:t>
            </a:r>
            <a:r>
              <a:rPr lang="en-US" altLang="ja-JP" sz="3200" kern="0" spc="20" dirty="0">
                <a:solidFill>
                  <a:srgbClr val="00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Ⅱ</a:t>
            </a:r>
            <a:endParaRPr lang="ja-JP" altLang="en-US" sz="12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  <a:p>
            <a:pPr algn="ctr"/>
            <a:r>
              <a:rPr lang="en-US" sz="1200" kern="100" dirty="0">
                <a:latin typeface="BIZ UDゴシック" panose="020B0400000000000000" pitchFamily="49" charset="-128"/>
                <a:ea typeface="BIZ UDゴシック" panose="020B0400000000000000" pitchFamily="49" charset="-128"/>
                <a:cs typeface="Times New Roman" panose="02020603050405020304" pitchFamily="18" charset="0"/>
              </a:rPr>
              <a:t> </a:t>
            </a:r>
            <a:endParaRPr lang="ja-JP" altLang="en-US" sz="1200" kern="100" dirty="0">
              <a:latin typeface="BIZ UDゴシック" panose="020B0400000000000000" pitchFamily="49" charset="-128"/>
              <a:ea typeface="BIZ UDゴシック" panose="020B0400000000000000" pitchFamily="49" charset="-128"/>
              <a:cs typeface="Times New Roman" panose="02020603050405020304" pitchFamily="18" charset="0"/>
            </a:endParaRPr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6680BB9E-5178-4302-8986-D18468221D85}"/>
              </a:ext>
            </a:extLst>
          </p:cNvPr>
          <p:cNvSpPr/>
          <p:nvPr/>
        </p:nvSpPr>
        <p:spPr>
          <a:xfrm>
            <a:off x="-5689601" y="9778"/>
            <a:ext cx="5511455" cy="43693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dirty="0"/>
              <a:t>ここからコピー＆ペイストしてお使いください</a:t>
            </a: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B86599E2-8BE2-4496-8C96-CAC79FBFE9B0}"/>
              </a:ext>
            </a:extLst>
          </p:cNvPr>
          <p:cNvSpPr/>
          <p:nvPr/>
        </p:nvSpPr>
        <p:spPr>
          <a:xfrm>
            <a:off x="-5393988" y="1329159"/>
            <a:ext cx="3227767" cy="2934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問題：</a:t>
            </a:r>
            <a:endParaRPr kumimoji="1" lang="ja-JP" altLang="en-US" sz="1200" dirty="0">
              <a:solidFill>
                <a:schemeClr val="tx1"/>
              </a:solidFill>
              <a:latin typeface="UD Digi Kyokasho NP-R" panose="02020400000000000000" pitchFamily="18" charset="-128"/>
              <a:ea typeface="UD Digi Kyokasho NP-R" panose="02020400000000000000" pitchFamily="18" charset="-128"/>
            </a:endParaRPr>
          </a:p>
        </p:txBody>
      </p:sp>
      <p:sp>
        <p:nvSpPr>
          <p:cNvPr id="99" name="四角形: 角を丸くする 98">
            <a:extLst>
              <a:ext uri="{FF2B5EF4-FFF2-40B4-BE49-F238E27FC236}">
                <a16:creationId xmlns:a16="http://schemas.microsoft.com/office/drawing/2014/main" id="{C6382A85-B112-46EA-9316-2240FBC58D6B}"/>
              </a:ext>
            </a:extLst>
          </p:cNvPr>
          <p:cNvSpPr/>
          <p:nvPr/>
        </p:nvSpPr>
        <p:spPr>
          <a:xfrm>
            <a:off x="-5393987" y="749057"/>
            <a:ext cx="3227767" cy="4752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C77B21EF-EC33-4D8A-8836-A1548C629327}"/>
              </a:ext>
            </a:extLst>
          </p:cNvPr>
          <p:cNvSpPr/>
          <p:nvPr/>
        </p:nvSpPr>
        <p:spPr>
          <a:xfrm>
            <a:off x="-5393988" y="1727531"/>
            <a:ext cx="3227767" cy="34967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めあて：</a:t>
            </a:r>
          </a:p>
        </p:txBody>
      </p:sp>
      <p:sp>
        <p:nvSpPr>
          <p:cNvPr id="101" name="四角形: 角を丸くする 100">
            <a:extLst>
              <a:ext uri="{FF2B5EF4-FFF2-40B4-BE49-F238E27FC236}">
                <a16:creationId xmlns:a16="http://schemas.microsoft.com/office/drawing/2014/main" id="{BB595ECE-EDD6-4CBF-AE80-672BF70F8669}"/>
              </a:ext>
            </a:extLst>
          </p:cNvPr>
          <p:cNvSpPr/>
          <p:nvPr/>
        </p:nvSpPr>
        <p:spPr>
          <a:xfrm>
            <a:off x="-1966354" y="1900417"/>
            <a:ext cx="531020" cy="2434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18000"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rPr>
              <a:t>見通し</a:t>
            </a: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9A56A52A-40CB-4113-ABC2-76777FA2FE37}"/>
              </a:ext>
            </a:extLst>
          </p:cNvPr>
          <p:cNvSpPr/>
          <p:nvPr/>
        </p:nvSpPr>
        <p:spPr>
          <a:xfrm>
            <a:off x="-5393988" y="2235299"/>
            <a:ext cx="3227767" cy="56740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まとめ：</a:t>
            </a: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EAF44F31-57D9-4DD6-98CE-3FA854148744}"/>
              </a:ext>
            </a:extLst>
          </p:cNvPr>
          <p:cNvSpPr/>
          <p:nvPr/>
        </p:nvSpPr>
        <p:spPr>
          <a:xfrm>
            <a:off x="-5407723" y="2980998"/>
            <a:ext cx="3227767" cy="121904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適用問題：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式　</a:t>
            </a:r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en-US" altLang="ja-JP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                       </a:t>
            </a:r>
            <a:r>
              <a:rPr kumimoji="1" lang="en-US" altLang="ja-JP" sz="1200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A.</a:t>
            </a:r>
            <a:r>
              <a:rPr kumimoji="1" lang="ja-JP" altLang="en-US" sz="1200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</a:t>
            </a:r>
            <a:endParaRPr kumimoji="1" lang="ja-JP" altLang="en-US" sz="1400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pic>
        <p:nvPicPr>
          <p:cNvPr id="104" name="図 103">
            <a:extLst>
              <a:ext uri="{FF2B5EF4-FFF2-40B4-BE49-F238E27FC236}">
                <a16:creationId xmlns:a16="http://schemas.microsoft.com/office/drawing/2014/main" id="{E464DEA5-3A2F-4278-B655-DF68181E5E4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77780" y="555793"/>
            <a:ext cx="374285" cy="386528"/>
          </a:xfrm>
          <a:prstGeom prst="rect">
            <a:avLst/>
          </a:prstGeom>
        </p:spPr>
      </p:pic>
      <p:pic>
        <p:nvPicPr>
          <p:cNvPr id="105" name="図 104">
            <a:extLst>
              <a:ext uri="{FF2B5EF4-FFF2-40B4-BE49-F238E27FC236}">
                <a16:creationId xmlns:a16="http://schemas.microsoft.com/office/drawing/2014/main" id="{B35C5D5F-0CFF-44D0-884C-791E6A7B1D7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25380" y="708193"/>
            <a:ext cx="374285" cy="386528"/>
          </a:xfrm>
          <a:prstGeom prst="rect">
            <a:avLst/>
          </a:prstGeom>
        </p:spPr>
      </p:pic>
      <p:pic>
        <p:nvPicPr>
          <p:cNvPr id="106" name="図 105">
            <a:extLst>
              <a:ext uri="{FF2B5EF4-FFF2-40B4-BE49-F238E27FC236}">
                <a16:creationId xmlns:a16="http://schemas.microsoft.com/office/drawing/2014/main" id="{967AFAF7-50C5-4395-BC4C-D3C9BCD9C08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72980" y="860593"/>
            <a:ext cx="374285" cy="386528"/>
          </a:xfrm>
          <a:prstGeom prst="rect">
            <a:avLst/>
          </a:prstGeom>
        </p:spPr>
      </p:pic>
      <p:pic>
        <p:nvPicPr>
          <p:cNvPr id="107" name="図 106">
            <a:extLst>
              <a:ext uri="{FF2B5EF4-FFF2-40B4-BE49-F238E27FC236}">
                <a16:creationId xmlns:a16="http://schemas.microsoft.com/office/drawing/2014/main" id="{3C6B8719-B261-4A4A-9FA0-A2A663F2CEE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20580" y="1012993"/>
            <a:ext cx="374285" cy="386528"/>
          </a:xfrm>
          <a:prstGeom prst="rect">
            <a:avLst/>
          </a:prstGeom>
        </p:spPr>
      </p:pic>
      <p:pic>
        <p:nvPicPr>
          <p:cNvPr id="108" name="図 107">
            <a:extLst>
              <a:ext uri="{FF2B5EF4-FFF2-40B4-BE49-F238E27FC236}">
                <a16:creationId xmlns:a16="http://schemas.microsoft.com/office/drawing/2014/main" id="{CBE90DA6-82BC-465A-A07D-25F807E57A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68180" y="1165393"/>
            <a:ext cx="374285" cy="386528"/>
          </a:xfrm>
          <a:prstGeom prst="rect">
            <a:avLst/>
          </a:prstGeom>
        </p:spPr>
      </p:pic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C55EFEB8-64DE-43F4-9B74-C5D0E88FC6A3}"/>
              </a:ext>
            </a:extLst>
          </p:cNvPr>
          <p:cNvSpPr/>
          <p:nvPr/>
        </p:nvSpPr>
        <p:spPr>
          <a:xfrm>
            <a:off x="57150" y="4145021"/>
            <a:ext cx="3227767" cy="71381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問題：</a:t>
            </a:r>
            <a:endParaRPr kumimoji="1" lang="ja-JP" altLang="en-US" sz="1200" dirty="0">
              <a:solidFill>
                <a:schemeClr val="tx1"/>
              </a:solidFill>
              <a:latin typeface="UD Digi Kyokasho NP-R" panose="02020400000000000000" pitchFamily="18" charset="-128"/>
              <a:ea typeface="UD Digi Kyokasho NP-R" panose="02020400000000000000" pitchFamily="18" charset="-128"/>
            </a:endParaRP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56D35958-2AFC-4260-B8CF-CF164AC75387}"/>
              </a:ext>
            </a:extLst>
          </p:cNvPr>
          <p:cNvSpPr/>
          <p:nvPr/>
        </p:nvSpPr>
        <p:spPr>
          <a:xfrm>
            <a:off x="57150" y="4947806"/>
            <a:ext cx="3227767" cy="44878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めあて：</a:t>
            </a: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0A98533A-57A2-4B1A-B69A-CB2FC0B77E9E}"/>
              </a:ext>
            </a:extLst>
          </p:cNvPr>
          <p:cNvSpPr/>
          <p:nvPr/>
        </p:nvSpPr>
        <p:spPr>
          <a:xfrm>
            <a:off x="6617977" y="4234667"/>
            <a:ext cx="3227767" cy="628052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まとめ：</a:t>
            </a:r>
          </a:p>
        </p:txBody>
      </p:sp>
      <p:sp>
        <p:nvSpPr>
          <p:cNvPr id="86" name="四角形: 角を丸くする 85">
            <a:extLst>
              <a:ext uri="{FF2B5EF4-FFF2-40B4-BE49-F238E27FC236}">
                <a16:creationId xmlns:a16="http://schemas.microsoft.com/office/drawing/2014/main" id="{5CCB875E-9B98-4F5C-92EE-072C34FEFBF4}"/>
              </a:ext>
            </a:extLst>
          </p:cNvPr>
          <p:cNvSpPr/>
          <p:nvPr/>
        </p:nvSpPr>
        <p:spPr>
          <a:xfrm>
            <a:off x="57150" y="2909597"/>
            <a:ext cx="3227767" cy="47522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50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88" name="四角形: 角を丸くする 87">
            <a:extLst>
              <a:ext uri="{FF2B5EF4-FFF2-40B4-BE49-F238E27FC236}">
                <a16:creationId xmlns:a16="http://schemas.microsoft.com/office/drawing/2014/main" id="{40C6AFAB-92FD-4A65-8E42-B4560E822BCE}"/>
              </a:ext>
            </a:extLst>
          </p:cNvPr>
          <p:cNvSpPr/>
          <p:nvPr/>
        </p:nvSpPr>
        <p:spPr>
          <a:xfrm>
            <a:off x="85723" y="5436595"/>
            <a:ext cx="531020" cy="24348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18000" rtlCol="0" anchor="ctr"/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UD Digi Kyokasho NP-R" panose="02020400000000000000" pitchFamily="18" charset="-128"/>
                <a:ea typeface="UD Digi Kyokasho NP-R" panose="02020400000000000000" pitchFamily="18" charset="-128"/>
              </a:rPr>
              <a:t>見通し</a:t>
            </a: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5E92FBCD-AEA2-4094-9931-A1CED9AF0F87}"/>
              </a:ext>
            </a:extLst>
          </p:cNvPr>
          <p:cNvSpPr/>
          <p:nvPr/>
        </p:nvSpPr>
        <p:spPr>
          <a:xfrm>
            <a:off x="6617541" y="4949495"/>
            <a:ext cx="3227767" cy="79464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適用問題：</a:t>
            </a:r>
            <a:r>
              <a:rPr kumimoji="1" lang="ja-JP" altLang="en-US" sz="1200" u="sng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</a:t>
            </a:r>
            <a:endParaRPr kumimoji="1" lang="ja-JP" altLang="en-US" sz="1400" u="sng" dirty="0">
              <a:solidFill>
                <a:schemeClr val="tx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5885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169</Words>
  <Application>Microsoft Office PowerPoint</Application>
  <PresentationFormat>A4 210 x 297 mm</PresentationFormat>
  <Paragraphs>114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BIZ UDゴシック</vt:lpstr>
      <vt:lpstr>UD Digi Kyokasho NP-R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2025-02-12T05:24:01Z</dcterms:created>
  <dcterms:modified xsi:type="dcterms:W3CDTF">2025-02-12T05:24:05Z</dcterms:modified>
</cp:coreProperties>
</file>