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76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9030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4903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57355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8994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47916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8022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125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493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473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852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7288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465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7B50FA9F-8A07-4376-98C7-80284CB168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007414"/>
              </p:ext>
            </p:extLst>
          </p:nvPr>
        </p:nvGraphicFramePr>
        <p:xfrm>
          <a:off x="25401" y="89534"/>
          <a:ext cx="9855200" cy="6708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5067">
                  <a:extLst>
                    <a:ext uri="{9D8B030D-6E8A-4147-A177-3AD203B41FA5}">
                      <a16:colId xmlns:a16="http://schemas.microsoft.com/office/drawing/2014/main" val="2668126574"/>
                    </a:ext>
                  </a:extLst>
                </a:gridCol>
                <a:gridCol w="1181360">
                  <a:extLst>
                    <a:ext uri="{9D8B030D-6E8A-4147-A177-3AD203B41FA5}">
                      <a16:colId xmlns:a16="http://schemas.microsoft.com/office/drawing/2014/main" val="419470268"/>
                    </a:ext>
                  </a:extLst>
                </a:gridCol>
                <a:gridCol w="2103706">
                  <a:extLst>
                    <a:ext uri="{9D8B030D-6E8A-4147-A177-3AD203B41FA5}">
                      <a16:colId xmlns:a16="http://schemas.microsoft.com/office/drawing/2014/main" val="807710321"/>
                    </a:ext>
                  </a:extLst>
                </a:gridCol>
                <a:gridCol w="792691">
                  <a:extLst>
                    <a:ext uri="{9D8B030D-6E8A-4147-A177-3AD203B41FA5}">
                      <a16:colId xmlns:a16="http://schemas.microsoft.com/office/drawing/2014/main" val="1585005844"/>
                    </a:ext>
                  </a:extLst>
                </a:gridCol>
                <a:gridCol w="2492376">
                  <a:extLst>
                    <a:ext uri="{9D8B030D-6E8A-4147-A177-3AD203B41FA5}">
                      <a16:colId xmlns:a16="http://schemas.microsoft.com/office/drawing/2014/main" val="1068828974"/>
                    </a:ext>
                  </a:extLst>
                </a:gridCol>
              </a:tblGrid>
              <a:tr h="298701">
                <a:tc rowSpan="2"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54359" marB="5435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学年「単元名」</a:t>
                      </a:r>
                    </a:p>
                  </a:txBody>
                  <a:tcPr marL="108717" marR="108717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第５学年「割合」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啓林館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UD Digi Kyokasho NP-R" panose="02020400000000000000" pitchFamily="18" charset="-128"/>
                        <a:ea typeface="UD Digi Kyokasho NP-R" panose="02020400000000000000" pitchFamily="18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第　４　時　／　全　４　時</a:t>
                      </a:r>
                    </a:p>
                  </a:txBody>
                  <a:tcPr marL="108717" marR="108717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9292851"/>
                  </a:ext>
                </a:extLst>
              </a:tr>
              <a:tr h="29870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ja-JP" sz="1050" kern="1200" dirty="0">
                          <a:solidFill>
                            <a:schemeClr val="dk1"/>
                          </a:solidFill>
                          <a:effectLst/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  <a:cs typeface="+mn-cs"/>
                        </a:rPr>
                        <a:t>関係図を基に全体の何倍になっているかをまとめて</a:t>
                      </a:r>
                      <a:r>
                        <a:rPr kumimoji="1" lang="ja-JP" altLang="en-US" sz="1050" kern="1200" dirty="0">
                          <a:solidFill>
                            <a:schemeClr val="dk1"/>
                          </a:solidFill>
                          <a:effectLst/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  <a:cs typeface="+mn-cs"/>
                        </a:rPr>
                        <a:t>求めることができる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。</a:t>
                      </a: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28120"/>
                  </a:ext>
                </a:extLst>
              </a:tr>
              <a:tr h="298701">
                <a:tc rowSpan="4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54359" marB="543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本時のめあて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★４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】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数学的に表現する姿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★３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】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987775"/>
                  </a:ext>
                </a:extLst>
              </a:tr>
              <a:tr h="4800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全体の何倍になっているかを考えよう。</a:t>
                      </a: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計算の仕方を言葉や図、式等を用いて表現する。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・問題場面を言葉や図等を用いて表している姿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目的意識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】【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発見・蓄積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】</a:t>
                      </a: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・計算の仕方を言葉や図、式等を用いて考えたり、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説明したりしている姿　　　　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分析・整理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】</a:t>
                      </a: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・まとめて計算できることに気付いたり、その計算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方法を説明したりしている姿　　　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再構築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】</a:t>
                      </a: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143654"/>
                  </a:ext>
                </a:extLst>
              </a:tr>
              <a:tr h="29870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働かせたい数学的な見方・考え方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★２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】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 sz="2100" dirty="0"/>
                    </a:p>
                  </a:txBody>
                  <a:tcPr marL="108717" marR="108717" marT="54359" marB="543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595708"/>
                  </a:ext>
                </a:extLst>
              </a:tr>
              <a:tr h="7501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93663" indent="-93663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・小数倍で表された数量関係を言葉や図、式等を用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93663" indent="-93663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いて整理しながら捉える。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93663" indent="-93663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・言葉や図、式等を用いて計算の仕方を考える。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9169485"/>
                  </a:ext>
                </a:extLst>
              </a:tr>
              <a:tr h="4283529"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60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◎割合を表す数量関係や図、言葉を確認する。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・割合、もとにする量、比べる量、関係図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30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◎各自で考えるため、必要に応じて板書する。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◎問題場面について確認する。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・割合：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0.4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倍、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0.8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倍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・もとにする量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１とみる量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：全体の面積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2000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㎡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　　　　　　　　　　　  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広場の面積□㎡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・くらべる量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  <a:sym typeface="Wingdings" panose="05000000000000000000" pitchFamily="2" charset="2"/>
                        </a:rPr>
                        <a:t>：</a:t>
                      </a:r>
                      <a:r>
                        <a:rPr kumimoji="1" lang="ja-JP" altLang="en-US" sz="1050" dirty="0" err="1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しばふの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面積□㎡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  <a:sym typeface="Wingdings" panose="05000000000000000000" pitchFamily="2" charset="2"/>
                        </a:rPr>
                        <a:t>(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  <a:sym typeface="Wingdings" panose="05000000000000000000" pitchFamily="2" charset="2"/>
                        </a:rPr>
                        <a:t>広場の面積□㎡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  <a:sym typeface="Wingdings" panose="05000000000000000000" pitchFamily="2" charset="2"/>
                        </a:rPr>
                        <a:t>)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・関係図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◎「クラス・ログ」にこれまでの関係図等が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入っていることを確認する。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54359" marB="543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◎図を基に考えたり説明したりできるようにする。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〈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順番に考えてる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〉</a:t>
                      </a: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　　　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0.4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倍　　　　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0.8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倍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2000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㎡　　　　　□㎡　　　　　□㎡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      式 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2000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 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×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 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0.4 × 0.8 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＝ 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800 × 0.8</a:t>
                      </a: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　　　　 　　　　　　　   ＝ 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640</a:t>
                      </a: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　　　　　　　　　　　　           </a:t>
                      </a:r>
                      <a:r>
                        <a:rPr kumimoji="1" lang="en-US" altLang="ja-JP" sz="1050" u="sng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A.640</a:t>
                      </a:r>
                      <a:r>
                        <a:rPr kumimoji="1" lang="ja-JP" altLang="en-US" sz="1050" u="sng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㎡</a:t>
                      </a:r>
                      <a:endParaRPr kumimoji="1" lang="en-US" altLang="ja-JP" sz="1050" u="sng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en-US" altLang="ja-JP" sz="1050" u="none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〈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まとめて考える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　　　　　　　　 □倍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         </a:t>
                      </a:r>
                      <a:r>
                        <a:rPr kumimoji="1" lang="en-US" altLang="ja-JP" sz="6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  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0.4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倍　　　　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0.8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倍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2000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㎡　　　　　　　　　　　　□㎡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　式 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2000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 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×(0.4 × 0.8) 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＝ 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2000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 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×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 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0.32</a:t>
                      </a: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　　　　 　　　　　　　  ＝ 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640</a:t>
                      </a: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　　　　　　　　　　　　           </a:t>
                      </a:r>
                      <a:r>
                        <a:rPr kumimoji="1" lang="en-US" altLang="ja-JP" sz="1050" u="sng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A.640</a:t>
                      </a:r>
                      <a:r>
                        <a:rPr kumimoji="1" lang="ja-JP" altLang="en-US" sz="1050" u="sng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㎡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  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　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◎それぞれの考えについて全体で共有する際には、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互いの考え方を理解しているか確認する。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◎どちらの考え方も同じ答えになることを確認する。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◎よりすっきり簡単に求められる考え方を意識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して全体で共有できるようにする。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54359" marB="54359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◎関係図を基に、それぞれの考え方の共通点や相違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点を確認する。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→図に表すと問題場面を整理しやすい。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→順番に考えても、まとめて考えても求めることが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できる。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◎今日学んだことを班で共有できるようにする。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◎解決過程を振り返り、学びを共有できるように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して、「クラス・ログ」に蓄積する。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・自分の解決過程を振り返り、自分の学びを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整理して「マイ・ログ」に蓄積する。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54359" marB="54359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392059"/>
                  </a:ext>
                </a:extLst>
              </a:tr>
            </a:tbl>
          </a:graphicData>
        </a:graphic>
      </p:graphicFrame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D0FF82F-8D76-47C2-BA3D-90B7F06995EA}"/>
              </a:ext>
            </a:extLst>
          </p:cNvPr>
          <p:cNvGrpSpPr/>
          <p:nvPr/>
        </p:nvGrpSpPr>
        <p:grpSpPr>
          <a:xfrm>
            <a:off x="40390" y="698623"/>
            <a:ext cx="3244527" cy="1771416"/>
            <a:chOff x="25400" y="587323"/>
            <a:chExt cx="3244527" cy="1771416"/>
          </a:xfrm>
        </p:grpSpPr>
        <p:sp>
          <p:nvSpPr>
            <p:cNvPr id="4" name="テキスト ボックス 38">
              <a:extLst>
                <a:ext uri="{FF2B5EF4-FFF2-40B4-BE49-F238E27FC236}">
                  <a16:creationId xmlns:a16="http://schemas.microsoft.com/office/drawing/2014/main" id="{E5A7C1A0-9848-48F9-847C-863695454654}"/>
                </a:ext>
              </a:extLst>
            </p:cNvPr>
            <p:cNvSpPr txBox="1"/>
            <p:nvPr/>
          </p:nvSpPr>
          <p:spPr>
            <a:xfrm>
              <a:off x="112474" y="1974186"/>
              <a:ext cx="3080237" cy="384553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ja-JP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算数・数学の問題発見</a:t>
              </a:r>
              <a:r>
                <a:rPr lang="ja-JP" altLang="en-US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・</a:t>
              </a:r>
              <a:r>
                <a:rPr lang="ja-JP" altLang="ja-JP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解決の過程の中における四つの段階と、</a:t>
              </a:r>
              <a:endParaRPr lang="en-US" altLang="ja-JP" sz="800" dirty="0">
                <a:solidFill>
                  <a:schemeClr val="dk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endParaRPr>
            </a:p>
            <a:p>
              <a:r>
                <a:rPr lang="ja-JP" altLang="ja-JP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「読み解く力」の視点との関係性を示した図</a:t>
              </a:r>
              <a:endPara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296B6DC5-9DA6-4544-9354-FE154359277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4825" b="-1"/>
            <a:stretch/>
          </p:blipFill>
          <p:spPr>
            <a:xfrm>
              <a:off x="25400" y="587323"/>
              <a:ext cx="3244527" cy="1425465"/>
            </a:xfrm>
            <a:prstGeom prst="rect">
              <a:avLst/>
            </a:prstGeom>
          </p:spPr>
        </p:pic>
      </p:grp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2D4EB9EB-31BF-4CAB-A255-63B1E7A4CC1A}"/>
              </a:ext>
            </a:extLst>
          </p:cNvPr>
          <p:cNvSpPr/>
          <p:nvPr/>
        </p:nvSpPr>
        <p:spPr>
          <a:xfrm>
            <a:off x="57150" y="3625194"/>
            <a:ext cx="3227767" cy="8145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問題：全体の面積が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2000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㎡の公園があり、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公園全体の面積の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0.4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倍が広場の面積、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広場の面積の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0.8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倍がし</a:t>
            </a:r>
            <a:r>
              <a:rPr kumimoji="1" lang="ja-JP" altLang="en-US" sz="1200" dirty="0" err="1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ばふの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面積で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す。</a:t>
            </a:r>
            <a:r>
              <a:rPr kumimoji="1" lang="ja-JP" altLang="en-US" sz="1200" dirty="0" err="1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しばふの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面積は㎡ですか。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5F5331C0-ABF5-40AF-BCA9-6F7F52A59D97}"/>
              </a:ext>
            </a:extLst>
          </p:cNvPr>
          <p:cNvSpPr/>
          <p:nvPr/>
        </p:nvSpPr>
        <p:spPr>
          <a:xfrm>
            <a:off x="85723" y="4507427"/>
            <a:ext cx="2942254" cy="38574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めあて：全体の何倍になっているかを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en-US" altLang="ja-JP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★４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考えよう。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5F6BCA45-5367-47E4-938C-54B1635A3B52}"/>
              </a:ext>
            </a:extLst>
          </p:cNvPr>
          <p:cNvSpPr/>
          <p:nvPr/>
        </p:nvSpPr>
        <p:spPr>
          <a:xfrm>
            <a:off x="6665411" y="5348075"/>
            <a:ext cx="3146905" cy="5518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t"/>
          <a:lstStyle/>
          <a:p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適用問題：公園で遊んでいる人数を調べると、全体の</a:t>
            </a:r>
            <a:r>
              <a:rPr kumimoji="1" lang="en-US" altLang="ja-JP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0.7</a:t>
            </a: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倍が広場</a:t>
            </a:r>
            <a:endParaRPr kumimoji="1" lang="en-US" altLang="ja-JP" sz="8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　にいる人数、広場の</a:t>
            </a:r>
            <a:r>
              <a:rPr kumimoji="1" lang="en-US" altLang="ja-JP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0.5</a:t>
            </a: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倍がし</a:t>
            </a:r>
            <a:r>
              <a:rPr kumimoji="1" lang="ja-JP" altLang="en-US" sz="800" dirty="0" err="1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ばふに</a:t>
            </a: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いる人数でした。</a:t>
            </a:r>
            <a:endParaRPr kumimoji="1" lang="en-US" altLang="ja-JP" sz="8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　①全体が</a:t>
            </a:r>
            <a:r>
              <a:rPr kumimoji="1" lang="en-US" altLang="ja-JP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60</a:t>
            </a: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人だと、</a:t>
            </a:r>
            <a:r>
              <a:rPr kumimoji="1" lang="ja-JP" altLang="en-US" sz="800" dirty="0" err="1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しばふは</a:t>
            </a: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何人？</a:t>
            </a:r>
            <a:endParaRPr kumimoji="1" lang="en-US" altLang="ja-JP" sz="800" u="sng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　②</a:t>
            </a:r>
            <a:r>
              <a:rPr kumimoji="1" lang="ja-JP" altLang="en-US" sz="800" dirty="0" err="1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しばふ</a:t>
            </a: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が</a:t>
            </a:r>
            <a:r>
              <a:rPr kumimoji="1" lang="en-US" altLang="ja-JP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14</a:t>
            </a: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人だと、全体は何人？</a:t>
            </a:r>
            <a:endParaRPr kumimoji="1" lang="en-US" altLang="ja-JP" sz="8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48" name="四角形: 対角を丸める 47">
            <a:extLst>
              <a:ext uri="{FF2B5EF4-FFF2-40B4-BE49-F238E27FC236}">
                <a16:creationId xmlns:a16="http://schemas.microsoft.com/office/drawing/2014/main" id="{783DFEB9-7090-4CDA-9FF7-6A284F179E5E}"/>
              </a:ext>
            </a:extLst>
          </p:cNvPr>
          <p:cNvSpPr/>
          <p:nvPr/>
        </p:nvSpPr>
        <p:spPr>
          <a:xfrm>
            <a:off x="25399" y="85978"/>
            <a:ext cx="3252532" cy="563245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03ED804A-65EA-4A30-89EF-3611CC68BBD4}"/>
              </a:ext>
            </a:extLst>
          </p:cNvPr>
          <p:cNvSpPr/>
          <p:nvPr/>
        </p:nvSpPr>
        <p:spPr>
          <a:xfrm>
            <a:off x="70294" y="5119229"/>
            <a:ext cx="531020" cy="2434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18000"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rPr>
              <a:t>見通し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27A2556-06B0-47B8-A7FF-C03FD3878BA7}"/>
              </a:ext>
            </a:extLst>
          </p:cNvPr>
          <p:cNvGrpSpPr/>
          <p:nvPr/>
        </p:nvGrpSpPr>
        <p:grpSpPr>
          <a:xfrm>
            <a:off x="85723" y="2553729"/>
            <a:ext cx="2359818" cy="293721"/>
            <a:chOff x="47626" y="2665145"/>
            <a:chExt cx="2359818" cy="293721"/>
          </a:xfrm>
        </p:grpSpPr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664963D5-1B8A-4B92-AEFF-DA9B0FD55C9A}"/>
                </a:ext>
              </a:extLst>
            </p:cNvPr>
            <p:cNvSpPr/>
            <p:nvPr/>
          </p:nvSpPr>
          <p:spPr>
            <a:xfrm>
              <a:off x="47626" y="2665145"/>
              <a:ext cx="2185988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65658B28-A4AF-4B0D-8541-2059594EDBD5}"/>
                </a:ext>
              </a:extLst>
            </p:cNvPr>
            <p:cNvSpPr/>
            <p:nvPr/>
          </p:nvSpPr>
          <p:spPr>
            <a:xfrm>
              <a:off x="88110" y="2697708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Ⅰ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50CC7B08-F0DA-4807-8E73-6666D1D698B8}"/>
                </a:ext>
              </a:extLst>
            </p:cNvPr>
            <p:cNvSpPr txBox="1"/>
            <p:nvPr/>
          </p:nvSpPr>
          <p:spPr>
            <a:xfrm>
              <a:off x="316706" y="2665145"/>
              <a:ext cx="2090738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問いをもつ段階</a:t>
              </a: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48A65648-75DF-49E8-BED4-95AA5393393C}"/>
                </a:ext>
              </a:extLst>
            </p:cNvPr>
            <p:cNvGrpSpPr/>
            <p:nvPr/>
          </p:nvGrpSpPr>
          <p:grpSpPr>
            <a:xfrm>
              <a:off x="1499747" y="2684440"/>
              <a:ext cx="714375" cy="255130"/>
              <a:chOff x="1652587" y="2689222"/>
              <a:chExt cx="714375" cy="255130"/>
            </a:xfrm>
          </p:grpSpPr>
          <p:sp>
            <p:nvSpPr>
              <p:cNvPr id="17" name="四角形: 角を丸くする 16">
                <a:extLst>
                  <a:ext uri="{FF2B5EF4-FFF2-40B4-BE49-F238E27FC236}">
                    <a16:creationId xmlns:a16="http://schemas.microsoft.com/office/drawing/2014/main" id="{127DD166-5269-4084-B234-77C3B3A0745F}"/>
                  </a:ext>
                </a:extLst>
              </p:cNvPr>
              <p:cNvSpPr/>
              <p:nvPr/>
            </p:nvSpPr>
            <p:spPr>
              <a:xfrm>
                <a:off x="1652587" y="2689222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目的意識</a:t>
                </a:r>
              </a:p>
            </p:txBody>
          </p:sp>
          <p:sp>
            <p:nvSpPr>
              <p:cNvPr id="18" name="四角形: 角を丸くする 17">
                <a:extLst>
                  <a:ext uri="{FF2B5EF4-FFF2-40B4-BE49-F238E27FC236}">
                    <a16:creationId xmlns:a16="http://schemas.microsoft.com/office/drawing/2014/main" id="{1BE107DE-E184-46B2-B8ED-47875C9963D2}"/>
                  </a:ext>
                </a:extLst>
              </p:cNvPr>
              <p:cNvSpPr/>
              <p:nvPr/>
            </p:nvSpPr>
            <p:spPr>
              <a:xfrm>
                <a:off x="1652587" y="2816555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発見・蓄積</a:t>
                </a:r>
              </a:p>
            </p:txBody>
          </p:sp>
        </p:grp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77728A95-171C-48A0-A0A9-C243D9FB8023}"/>
              </a:ext>
            </a:extLst>
          </p:cNvPr>
          <p:cNvGrpSpPr/>
          <p:nvPr/>
        </p:nvGrpSpPr>
        <p:grpSpPr>
          <a:xfrm>
            <a:off x="3378825" y="2553729"/>
            <a:ext cx="2955305" cy="293721"/>
            <a:chOff x="-4484068" y="950799"/>
            <a:chExt cx="2955305" cy="293721"/>
          </a:xfrm>
        </p:grpSpPr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DD1FE078-5E5D-456E-B4F3-4C0DD4219143}"/>
                </a:ext>
              </a:extLst>
            </p:cNvPr>
            <p:cNvSpPr/>
            <p:nvPr/>
          </p:nvSpPr>
          <p:spPr>
            <a:xfrm>
              <a:off x="-4484068" y="950799"/>
              <a:ext cx="2955305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楕円 52">
              <a:extLst>
                <a:ext uri="{FF2B5EF4-FFF2-40B4-BE49-F238E27FC236}">
                  <a16:creationId xmlns:a16="http://schemas.microsoft.com/office/drawing/2014/main" id="{F5558185-B5BF-47FF-A815-4081AD6BF8C8}"/>
                </a:ext>
              </a:extLst>
            </p:cNvPr>
            <p:cNvSpPr/>
            <p:nvPr/>
          </p:nvSpPr>
          <p:spPr>
            <a:xfrm>
              <a:off x="-4443583" y="983362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Ⅱ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E1EEA81D-A851-4316-A75B-C08F4A22A81E}"/>
                </a:ext>
              </a:extLst>
            </p:cNvPr>
            <p:cNvSpPr txBox="1"/>
            <p:nvPr/>
          </p:nvSpPr>
          <p:spPr>
            <a:xfrm>
              <a:off x="-4214987" y="950799"/>
              <a:ext cx="2090738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多様な考えを生み出す段階</a:t>
              </a:r>
            </a:p>
          </p:txBody>
        </p:sp>
        <p:sp>
          <p:nvSpPr>
            <p:cNvPr id="62" name="四角形: 角を丸くする 61">
              <a:extLst>
                <a:ext uri="{FF2B5EF4-FFF2-40B4-BE49-F238E27FC236}">
                  <a16:creationId xmlns:a16="http://schemas.microsoft.com/office/drawing/2014/main" id="{E5B6EE1D-FB0F-4A34-A3A9-490DAC9E4A4A}"/>
                </a:ext>
              </a:extLst>
            </p:cNvPr>
            <p:cNvSpPr/>
            <p:nvPr/>
          </p:nvSpPr>
          <p:spPr>
            <a:xfrm>
              <a:off x="-2265725" y="1033761"/>
              <a:ext cx="714375" cy="127797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18000" rtlCol="0" anchor="ctr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分析・整理</a:t>
              </a:r>
              <a:endParaRPr kumimoji="1" lang="en-US" altLang="ja-JP" sz="8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endParaRP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5BB1BDC7-12E3-4DE7-9465-9A5843EFA965}"/>
              </a:ext>
            </a:extLst>
          </p:cNvPr>
          <p:cNvGrpSpPr/>
          <p:nvPr/>
        </p:nvGrpSpPr>
        <p:grpSpPr>
          <a:xfrm>
            <a:off x="3398921" y="5597418"/>
            <a:ext cx="2507629" cy="293721"/>
            <a:chOff x="-4484067" y="1270624"/>
            <a:chExt cx="2507629" cy="293721"/>
          </a:xfrm>
        </p:grpSpPr>
        <p:sp>
          <p:nvSpPr>
            <p:cNvPr id="64" name="四角形: 角を丸くする 63">
              <a:extLst>
                <a:ext uri="{FF2B5EF4-FFF2-40B4-BE49-F238E27FC236}">
                  <a16:creationId xmlns:a16="http://schemas.microsoft.com/office/drawing/2014/main" id="{77BE095A-ABA2-42BF-95C8-D6040C0EBCD5}"/>
                </a:ext>
              </a:extLst>
            </p:cNvPr>
            <p:cNvSpPr/>
            <p:nvPr/>
          </p:nvSpPr>
          <p:spPr>
            <a:xfrm>
              <a:off x="-4484067" y="1270624"/>
              <a:ext cx="2507629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楕円 64">
              <a:extLst>
                <a:ext uri="{FF2B5EF4-FFF2-40B4-BE49-F238E27FC236}">
                  <a16:creationId xmlns:a16="http://schemas.microsoft.com/office/drawing/2014/main" id="{131C4818-8995-4750-9E4D-C517BBB18866}"/>
                </a:ext>
              </a:extLst>
            </p:cNvPr>
            <p:cNvSpPr/>
            <p:nvPr/>
          </p:nvSpPr>
          <p:spPr>
            <a:xfrm>
              <a:off x="-4443583" y="1303187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Ⅲ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71024F64-BACA-4D8F-B09E-BDB54A7A8BDA}"/>
                </a:ext>
              </a:extLst>
            </p:cNvPr>
            <p:cNvSpPr txBox="1"/>
            <p:nvPr/>
          </p:nvSpPr>
          <p:spPr>
            <a:xfrm>
              <a:off x="-4214987" y="1270624"/>
              <a:ext cx="1501725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考えを共有する段階</a:t>
              </a:r>
            </a:p>
          </p:txBody>
        </p:sp>
        <p:grpSp>
          <p:nvGrpSpPr>
            <p:cNvPr id="67" name="グループ化 66">
              <a:extLst>
                <a:ext uri="{FF2B5EF4-FFF2-40B4-BE49-F238E27FC236}">
                  <a16:creationId xmlns:a16="http://schemas.microsoft.com/office/drawing/2014/main" id="{BB75FFFB-5594-44D2-86B8-132653FFFF9B}"/>
                </a:ext>
              </a:extLst>
            </p:cNvPr>
            <p:cNvGrpSpPr/>
            <p:nvPr/>
          </p:nvGrpSpPr>
          <p:grpSpPr>
            <a:xfrm>
              <a:off x="-2714234" y="1289919"/>
              <a:ext cx="714375" cy="255130"/>
              <a:chOff x="1652587" y="2689222"/>
              <a:chExt cx="714375" cy="255130"/>
            </a:xfrm>
          </p:grpSpPr>
          <p:sp>
            <p:nvSpPr>
              <p:cNvPr id="68" name="四角形: 角を丸くする 67">
                <a:extLst>
                  <a:ext uri="{FF2B5EF4-FFF2-40B4-BE49-F238E27FC236}">
                    <a16:creationId xmlns:a16="http://schemas.microsoft.com/office/drawing/2014/main" id="{7F34838A-C3A5-4853-BD9C-F0D869AB4295}"/>
                  </a:ext>
                </a:extLst>
              </p:cNvPr>
              <p:cNvSpPr/>
              <p:nvPr/>
            </p:nvSpPr>
            <p:spPr>
              <a:xfrm>
                <a:off x="1652587" y="2689222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分析・整理</a:t>
                </a:r>
              </a:p>
            </p:txBody>
          </p:sp>
          <p:sp>
            <p:nvSpPr>
              <p:cNvPr id="69" name="四角形: 角を丸くする 68">
                <a:extLst>
                  <a:ext uri="{FF2B5EF4-FFF2-40B4-BE49-F238E27FC236}">
                    <a16:creationId xmlns:a16="http://schemas.microsoft.com/office/drawing/2014/main" id="{96E96BB3-C815-4457-BFED-B5F7D5EF1453}"/>
                  </a:ext>
                </a:extLst>
              </p:cNvPr>
              <p:cNvSpPr/>
              <p:nvPr/>
            </p:nvSpPr>
            <p:spPr>
              <a:xfrm>
                <a:off x="1652587" y="2816555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再構築</a:t>
                </a:r>
              </a:p>
            </p:txBody>
          </p:sp>
        </p:grp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3068FA7D-BD0E-462E-B25D-5A877D5A5BFE}"/>
              </a:ext>
            </a:extLst>
          </p:cNvPr>
          <p:cNvGrpSpPr/>
          <p:nvPr/>
        </p:nvGrpSpPr>
        <p:grpSpPr>
          <a:xfrm>
            <a:off x="6668010" y="2553729"/>
            <a:ext cx="2805287" cy="293721"/>
            <a:chOff x="-4484068" y="1601081"/>
            <a:chExt cx="2805287" cy="293721"/>
          </a:xfrm>
        </p:grpSpPr>
        <p:sp>
          <p:nvSpPr>
            <p:cNvPr id="71" name="四角形: 角を丸くする 70">
              <a:extLst>
                <a:ext uri="{FF2B5EF4-FFF2-40B4-BE49-F238E27FC236}">
                  <a16:creationId xmlns:a16="http://schemas.microsoft.com/office/drawing/2014/main" id="{9466211D-E909-4425-B998-4218A6098831}"/>
                </a:ext>
              </a:extLst>
            </p:cNvPr>
            <p:cNvSpPr/>
            <p:nvPr/>
          </p:nvSpPr>
          <p:spPr>
            <a:xfrm>
              <a:off x="-4484068" y="1601081"/>
              <a:ext cx="2805287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楕円 71">
              <a:extLst>
                <a:ext uri="{FF2B5EF4-FFF2-40B4-BE49-F238E27FC236}">
                  <a16:creationId xmlns:a16="http://schemas.microsoft.com/office/drawing/2014/main" id="{F59F35EB-8CC5-447F-A041-E8B7334697AE}"/>
                </a:ext>
              </a:extLst>
            </p:cNvPr>
            <p:cNvSpPr/>
            <p:nvPr/>
          </p:nvSpPr>
          <p:spPr>
            <a:xfrm>
              <a:off x="-4443583" y="1633644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Ⅳ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2D265C3C-4EFE-42A8-8DB6-0C123661581A}"/>
                </a:ext>
              </a:extLst>
            </p:cNvPr>
            <p:cNvSpPr txBox="1"/>
            <p:nvPr/>
          </p:nvSpPr>
          <p:spPr>
            <a:xfrm>
              <a:off x="-4214987" y="1601081"/>
              <a:ext cx="1821658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解決過程を振り返る段階</a:t>
              </a:r>
            </a:p>
          </p:txBody>
        </p:sp>
        <p:sp>
          <p:nvSpPr>
            <p:cNvPr id="74" name="四角形: 角を丸くする 73">
              <a:extLst>
                <a:ext uri="{FF2B5EF4-FFF2-40B4-BE49-F238E27FC236}">
                  <a16:creationId xmlns:a16="http://schemas.microsoft.com/office/drawing/2014/main" id="{D8A9B49A-EEFD-41E9-B635-BA8C2ABE2903}"/>
                </a:ext>
              </a:extLst>
            </p:cNvPr>
            <p:cNvSpPr/>
            <p:nvPr/>
          </p:nvSpPr>
          <p:spPr>
            <a:xfrm>
              <a:off x="-2415493" y="1684043"/>
              <a:ext cx="714375" cy="127797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18000" rtlCol="0" anchor="ctr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再構築</a:t>
              </a:r>
              <a:endParaRPr kumimoji="1" lang="en-US" altLang="ja-JP" sz="8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endParaRPr>
            </a:p>
          </p:txBody>
        </p:sp>
      </p:grp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FC0F2294-267C-4CE0-81F3-1B4E025B40E2}"/>
              </a:ext>
            </a:extLst>
          </p:cNvPr>
          <p:cNvSpPr/>
          <p:nvPr/>
        </p:nvSpPr>
        <p:spPr>
          <a:xfrm>
            <a:off x="6722775" y="4948218"/>
            <a:ext cx="2826635" cy="36342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まとめ：全体の何倍になっているかを</a:t>
            </a:r>
            <a:endParaRPr kumimoji="1" lang="en-US" altLang="ja-JP" sz="105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05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まとめて考えることができる。</a:t>
            </a:r>
            <a:endParaRPr kumimoji="1" lang="en-US" altLang="ja-JP" sz="105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758EE2B-B956-40B7-B8D3-05DC1E7DD79F}"/>
              </a:ext>
            </a:extLst>
          </p:cNvPr>
          <p:cNvSpPr/>
          <p:nvPr/>
        </p:nvSpPr>
        <p:spPr>
          <a:xfrm>
            <a:off x="3431586" y="3303415"/>
            <a:ext cx="630315" cy="2070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全体</a:t>
            </a: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4F00A280-DFE5-4967-A791-51913B80E815}"/>
              </a:ext>
            </a:extLst>
          </p:cNvPr>
          <p:cNvSpPr/>
          <p:nvPr/>
        </p:nvSpPr>
        <p:spPr>
          <a:xfrm>
            <a:off x="4436542" y="3303415"/>
            <a:ext cx="630315" cy="2070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広場</a:t>
            </a: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B8994C4C-57CC-4B03-B532-7D44CBD605EC}"/>
              </a:ext>
            </a:extLst>
          </p:cNvPr>
          <p:cNvSpPr/>
          <p:nvPr/>
        </p:nvSpPr>
        <p:spPr>
          <a:xfrm>
            <a:off x="5441498" y="3303415"/>
            <a:ext cx="630315" cy="2070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しばふ</a:t>
            </a: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B27BB200-3550-4261-B3F2-17360ECD080B}"/>
              </a:ext>
            </a:extLst>
          </p:cNvPr>
          <p:cNvCxnSpPr>
            <a:cxnSpLocks/>
          </p:cNvCxnSpPr>
          <p:nvPr/>
        </p:nvCxnSpPr>
        <p:spPr>
          <a:xfrm>
            <a:off x="4061901" y="3406917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矢印コネクタ 82">
            <a:extLst>
              <a:ext uri="{FF2B5EF4-FFF2-40B4-BE49-F238E27FC236}">
                <a16:creationId xmlns:a16="http://schemas.microsoft.com/office/drawing/2014/main" id="{CCED2193-8D6A-4395-B51C-BA7B0E0DDE13}"/>
              </a:ext>
            </a:extLst>
          </p:cNvPr>
          <p:cNvCxnSpPr/>
          <p:nvPr/>
        </p:nvCxnSpPr>
        <p:spPr>
          <a:xfrm>
            <a:off x="5075799" y="3415734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左大かっこ 33">
            <a:extLst>
              <a:ext uri="{FF2B5EF4-FFF2-40B4-BE49-F238E27FC236}">
                <a16:creationId xmlns:a16="http://schemas.microsoft.com/office/drawing/2014/main" id="{6708B07B-1392-4638-982C-51E14180E98D}"/>
              </a:ext>
            </a:extLst>
          </p:cNvPr>
          <p:cNvSpPr/>
          <p:nvPr/>
        </p:nvSpPr>
        <p:spPr>
          <a:xfrm rot="5400000" flipV="1">
            <a:off x="4753669" y="3760928"/>
            <a:ext cx="108000" cy="1512000"/>
          </a:xfrm>
          <a:prstGeom prst="leftBracket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9E3BC2C0-5D78-4F21-858C-350C7C0DB27C}"/>
              </a:ext>
            </a:extLst>
          </p:cNvPr>
          <p:cNvSpPr/>
          <p:nvPr/>
        </p:nvSpPr>
        <p:spPr>
          <a:xfrm>
            <a:off x="6665411" y="2894932"/>
            <a:ext cx="3146905" cy="12436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問題：</a:t>
            </a: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大きさのちがうボールがあります。</a:t>
            </a:r>
            <a:endParaRPr kumimoji="1" lang="en-US" altLang="ja-JP" sz="8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白の直径の</a:t>
            </a:r>
            <a:r>
              <a:rPr kumimoji="1" lang="en-US" altLang="ja-JP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1.4</a:t>
            </a: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倍が青の直径、青の直径の</a:t>
            </a:r>
            <a:r>
              <a:rPr kumimoji="1" lang="en-US" altLang="ja-JP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2.5</a:t>
            </a: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倍が赤の直径</a:t>
            </a:r>
            <a:endParaRPr kumimoji="1" lang="en-US" altLang="ja-JP" sz="8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です。赤の直径が</a:t>
            </a:r>
            <a:r>
              <a:rPr kumimoji="1" lang="en-US" altLang="ja-JP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24.5cm</a:t>
            </a: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のとき、白の直径は？</a:t>
            </a:r>
            <a:endParaRPr kumimoji="1" lang="en-US" altLang="ja-JP" sz="8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lvl="0" defTabSz="914400">
              <a:defRPr/>
            </a:pPr>
            <a:r>
              <a:rPr kumimoji="1" lang="en-US" altLang="ja-JP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</a:t>
            </a:r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            □倍</a:t>
            </a:r>
            <a:endParaRPr kumimoji="1" lang="en-US" altLang="ja-JP" sz="8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lvl="0" defTabSz="914400">
              <a:defRPr/>
            </a:pP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　　　</a:t>
            </a:r>
            <a:r>
              <a:rPr kumimoji="1" lang="ja-JP" altLang="en-US" sz="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</a:t>
            </a:r>
            <a:r>
              <a:rPr kumimoji="1" lang="en-US" altLang="ja-JP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1.4</a:t>
            </a:r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倍          </a:t>
            </a: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 </a:t>
            </a:r>
            <a:r>
              <a:rPr kumimoji="1" lang="en-US" altLang="ja-JP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2.5</a:t>
            </a:r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倍</a:t>
            </a:r>
            <a:endParaRPr kumimoji="1" lang="en-US" altLang="ja-JP" sz="1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kumimoji="1" lang="en-US" altLang="ja-JP" sz="3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   □</a:t>
            </a:r>
            <a:r>
              <a:rPr kumimoji="1" lang="en-US" altLang="ja-JP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cm</a:t>
            </a:r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　　　　   　       </a:t>
            </a:r>
            <a:r>
              <a:rPr kumimoji="1" lang="en-US" altLang="ja-JP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24.5cm</a:t>
            </a:r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</a:t>
            </a:r>
            <a:endParaRPr kumimoji="1" lang="en-US" altLang="ja-JP" sz="1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式 </a:t>
            </a:r>
            <a:r>
              <a:rPr kumimoji="1" lang="en-US" altLang="ja-JP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24.5</a:t>
            </a:r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</a:t>
            </a:r>
            <a:r>
              <a:rPr kumimoji="1" lang="en-US" altLang="ja-JP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÷(1.4 × 2.5)</a:t>
            </a:r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＝ </a:t>
            </a:r>
            <a:r>
              <a:rPr kumimoji="1" lang="en-US" altLang="ja-JP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24.5</a:t>
            </a:r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</a:t>
            </a:r>
            <a:r>
              <a:rPr kumimoji="1" lang="en-US" altLang="ja-JP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÷</a:t>
            </a:r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</a:t>
            </a:r>
            <a:r>
              <a:rPr kumimoji="1" lang="en-US" altLang="ja-JP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3.5</a:t>
            </a:r>
          </a:p>
          <a:p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　 　　　　　　　 ＝ </a:t>
            </a:r>
            <a:r>
              <a:rPr kumimoji="1" lang="en-US" altLang="ja-JP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7</a:t>
            </a:r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 　　</a:t>
            </a:r>
            <a:r>
              <a:rPr kumimoji="1" lang="en-US" altLang="ja-JP" sz="10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A.7cm</a:t>
            </a:r>
            <a:r>
              <a:rPr kumimoji="1" lang="en-US" altLang="ja-JP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129D6C8E-F535-4739-92B8-9974E58AD665}"/>
              </a:ext>
            </a:extLst>
          </p:cNvPr>
          <p:cNvGrpSpPr/>
          <p:nvPr/>
        </p:nvGrpSpPr>
        <p:grpSpPr>
          <a:xfrm>
            <a:off x="6849998" y="3476793"/>
            <a:ext cx="2726530" cy="225132"/>
            <a:chOff x="6834756" y="3370868"/>
            <a:chExt cx="2591633" cy="225132"/>
          </a:xfrm>
        </p:grpSpPr>
        <p:sp>
          <p:nvSpPr>
            <p:cNvPr id="90" name="正方形/長方形 89">
              <a:extLst>
                <a:ext uri="{FF2B5EF4-FFF2-40B4-BE49-F238E27FC236}">
                  <a16:creationId xmlns:a16="http://schemas.microsoft.com/office/drawing/2014/main" id="{B0D051A3-E8B3-4B96-B205-25D4F6386261}"/>
                </a:ext>
              </a:extLst>
            </p:cNvPr>
            <p:cNvSpPr/>
            <p:nvPr/>
          </p:nvSpPr>
          <p:spPr>
            <a:xfrm>
              <a:off x="6834756" y="3422618"/>
              <a:ext cx="581721" cy="16582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50" dirty="0">
                  <a:solidFill>
                    <a:schemeClr val="tx1"/>
                  </a:solidFill>
                </a:rPr>
                <a:t>白</a:t>
              </a:r>
            </a:p>
          </p:txBody>
        </p:sp>
        <p:sp>
          <p:nvSpPr>
            <p:cNvPr id="91" name="正方形/長方形 90">
              <a:extLst>
                <a:ext uri="{FF2B5EF4-FFF2-40B4-BE49-F238E27FC236}">
                  <a16:creationId xmlns:a16="http://schemas.microsoft.com/office/drawing/2014/main" id="{3086E573-3F44-4384-A7E8-C3008CC5E506}"/>
                </a:ext>
              </a:extLst>
            </p:cNvPr>
            <p:cNvSpPr/>
            <p:nvPr/>
          </p:nvSpPr>
          <p:spPr>
            <a:xfrm>
              <a:off x="7839712" y="3430175"/>
              <a:ext cx="581721" cy="16582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50" dirty="0">
                  <a:solidFill>
                    <a:schemeClr val="tx1"/>
                  </a:solidFill>
                </a:rPr>
                <a:t>青</a:t>
              </a:r>
            </a:p>
          </p:txBody>
        </p:sp>
        <p:sp>
          <p:nvSpPr>
            <p:cNvPr id="92" name="正方形/長方形 91">
              <a:extLst>
                <a:ext uri="{FF2B5EF4-FFF2-40B4-BE49-F238E27FC236}">
                  <a16:creationId xmlns:a16="http://schemas.microsoft.com/office/drawing/2014/main" id="{14609017-20A1-4D5C-8A44-1941929C5A67}"/>
                </a:ext>
              </a:extLst>
            </p:cNvPr>
            <p:cNvSpPr/>
            <p:nvPr/>
          </p:nvSpPr>
          <p:spPr>
            <a:xfrm>
              <a:off x="8844668" y="3422618"/>
              <a:ext cx="581721" cy="16582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50" dirty="0">
                  <a:solidFill>
                    <a:schemeClr val="tx1"/>
                  </a:solidFill>
                </a:rPr>
                <a:t>赤</a:t>
              </a:r>
            </a:p>
          </p:txBody>
        </p:sp>
        <p:cxnSp>
          <p:nvCxnSpPr>
            <p:cNvPr id="93" name="直線矢印コネクタ 92">
              <a:extLst>
                <a:ext uri="{FF2B5EF4-FFF2-40B4-BE49-F238E27FC236}">
                  <a16:creationId xmlns:a16="http://schemas.microsoft.com/office/drawing/2014/main" id="{5C2B5F84-853E-4A08-94D0-CC47FC3F1834}"/>
                </a:ext>
              </a:extLst>
            </p:cNvPr>
            <p:cNvCxnSpPr>
              <a:cxnSpLocks/>
            </p:cNvCxnSpPr>
            <p:nvPr/>
          </p:nvCxnSpPr>
          <p:spPr>
            <a:xfrm>
              <a:off x="7407605" y="3511006"/>
              <a:ext cx="41062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矢印コネクタ 93">
              <a:extLst>
                <a:ext uri="{FF2B5EF4-FFF2-40B4-BE49-F238E27FC236}">
                  <a16:creationId xmlns:a16="http://schemas.microsoft.com/office/drawing/2014/main" id="{D5741D26-0D76-4D32-A3C4-F105CF167371}"/>
                </a:ext>
              </a:extLst>
            </p:cNvPr>
            <p:cNvCxnSpPr/>
            <p:nvPr/>
          </p:nvCxnSpPr>
          <p:spPr>
            <a:xfrm>
              <a:off x="8421502" y="3519823"/>
              <a:ext cx="41062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左大かっこ 94">
              <a:extLst>
                <a:ext uri="{FF2B5EF4-FFF2-40B4-BE49-F238E27FC236}">
                  <a16:creationId xmlns:a16="http://schemas.microsoft.com/office/drawing/2014/main" id="{65B13E10-FA8C-48A3-B28D-0D9F194A864D}"/>
                </a:ext>
              </a:extLst>
            </p:cNvPr>
            <p:cNvSpPr/>
            <p:nvPr/>
          </p:nvSpPr>
          <p:spPr>
            <a:xfrm rot="5400000" flipV="1">
              <a:off x="8113960" y="2640913"/>
              <a:ext cx="45719" cy="1505630"/>
            </a:xfrm>
            <a:prstGeom prst="leftBracket">
              <a:avLst/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36232462-5CD8-44C5-B2E2-F1780F9CCC67}"/>
              </a:ext>
            </a:extLst>
          </p:cNvPr>
          <p:cNvSpPr/>
          <p:nvPr/>
        </p:nvSpPr>
        <p:spPr>
          <a:xfrm>
            <a:off x="-40627" y="126292"/>
            <a:ext cx="3459936" cy="657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3200" kern="0" spc="2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授業構想シート</a:t>
            </a:r>
            <a:r>
              <a:rPr lang="en-US" altLang="ja-JP" sz="3200" kern="0" spc="2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Ⅱ</a:t>
            </a:r>
            <a:endParaRPr lang="ja-JP" altLang="en-US" sz="12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en-US" sz="12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 </a:t>
            </a:r>
            <a:endParaRPr lang="ja-JP" altLang="en-US" sz="12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sp>
        <p:nvSpPr>
          <p:cNvPr id="70" name="四角形: 角を丸くする 69">
            <a:extLst>
              <a:ext uri="{FF2B5EF4-FFF2-40B4-BE49-F238E27FC236}">
                <a16:creationId xmlns:a16="http://schemas.microsoft.com/office/drawing/2014/main" id="{931A072D-FFC3-53DC-1A92-41A3FEEBCBC1}"/>
              </a:ext>
            </a:extLst>
          </p:cNvPr>
          <p:cNvSpPr/>
          <p:nvPr/>
        </p:nvSpPr>
        <p:spPr>
          <a:xfrm>
            <a:off x="40390" y="2905421"/>
            <a:ext cx="3227767" cy="36525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前時までの学習を振り返り、既習の割合の</a:t>
            </a:r>
            <a:endParaRPr kumimoji="1" lang="en-US" altLang="ja-JP" sz="105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05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関係について想起する。</a:t>
            </a:r>
            <a:endParaRPr kumimoji="1" lang="en-US" altLang="ja-JP" sz="105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pic>
        <p:nvPicPr>
          <p:cNvPr id="76" name="図 75">
            <a:extLst>
              <a:ext uri="{FF2B5EF4-FFF2-40B4-BE49-F238E27FC236}">
                <a16:creationId xmlns:a16="http://schemas.microsoft.com/office/drawing/2014/main" id="{D6D9AE8F-DC7E-44C1-B475-EF2B241F48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523" y="2915277"/>
            <a:ext cx="374285" cy="386528"/>
          </a:xfrm>
          <a:prstGeom prst="rect">
            <a:avLst/>
          </a:prstGeom>
        </p:spPr>
      </p:pic>
      <p:pic>
        <p:nvPicPr>
          <p:cNvPr id="78" name="図 77">
            <a:extLst>
              <a:ext uri="{FF2B5EF4-FFF2-40B4-BE49-F238E27FC236}">
                <a16:creationId xmlns:a16="http://schemas.microsoft.com/office/drawing/2014/main" id="{BD1AF0FB-77B5-4512-B39E-6699A706FB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540" y="6404645"/>
            <a:ext cx="374285" cy="386528"/>
          </a:xfrm>
          <a:prstGeom prst="rect">
            <a:avLst/>
          </a:prstGeom>
        </p:spPr>
      </p:pic>
      <p:pic>
        <p:nvPicPr>
          <p:cNvPr id="79" name="図 78">
            <a:extLst>
              <a:ext uri="{FF2B5EF4-FFF2-40B4-BE49-F238E27FC236}">
                <a16:creationId xmlns:a16="http://schemas.microsoft.com/office/drawing/2014/main" id="{E894578B-4E8F-4D7C-A7F8-F9597A7720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712" y="3075025"/>
            <a:ext cx="374285" cy="386528"/>
          </a:xfrm>
          <a:prstGeom prst="rect">
            <a:avLst/>
          </a:prstGeom>
        </p:spPr>
      </p:pic>
      <p:pic>
        <p:nvPicPr>
          <p:cNvPr id="96" name="図 95">
            <a:extLst>
              <a:ext uri="{FF2B5EF4-FFF2-40B4-BE49-F238E27FC236}">
                <a16:creationId xmlns:a16="http://schemas.microsoft.com/office/drawing/2014/main" id="{0ED00E6D-FF6E-45F5-B050-EA81C7BFA8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2390" y="6402702"/>
            <a:ext cx="374285" cy="386528"/>
          </a:xfrm>
          <a:prstGeom prst="rect">
            <a:avLst/>
          </a:prstGeom>
        </p:spPr>
      </p:pic>
      <p:pic>
        <p:nvPicPr>
          <p:cNvPr id="97" name="図 96">
            <a:extLst>
              <a:ext uri="{FF2B5EF4-FFF2-40B4-BE49-F238E27FC236}">
                <a16:creationId xmlns:a16="http://schemas.microsoft.com/office/drawing/2014/main" id="{32D83D36-45A9-4441-8E35-B42A1D6A3D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1200" y="6216045"/>
            <a:ext cx="374285" cy="386528"/>
          </a:xfrm>
          <a:prstGeom prst="rect">
            <a:avLst/>
          </a:prstGeom>
        </p:spPr>
      </p:pic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097C1EE3-442A-46C3-8EBC-8730D58DB4B5}"/>
              </a:ext>
            </a:extLst>
          </p:cNvPr>
          <p:cNvSpPr/>
          <p:nvPr/>
        </p:nvSpPr>
        <p:spPr>
          <a:xfrm>
            <a:off x="3378825" y="433684"/>
            <a:ext cx="1193175" cy="2183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712788" algn="l"/>
              </a:tabLst>
            </a:pPr>
            <a:r>
              <a:rPr kumimoji="1" lang="ja-JP" altLang="en-US" sz="105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目指す児童の姿</a:t>
            </a:r>
            <a:r>
              <a:rPr kumimoji="1" lang="en-US" altLang="ja-JP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★５</a:t>
            </a:r>
            <a:r>
              <a:rPr kumimoji="1" lang="en-US" altLang="ja-JP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  <a:endParaRPr kumimoji="1" lang="ja-JP" altLang="en-US" sz="1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EA45CCBD-AF9C-4365-80F2-32A5EFE08241}"/>
              </a:ext>
            </a:extLst>
          </p:cNvPr>
          <p:cNvSpPr/>
          <p:nvPr/>
        </p:nvSpPr>
        <p:spPr>
          <a:xfrm>
            <a:off x="3432846" y="4581808"/>
            <a:ext cx="630315" cy="2070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全体</a:t>
            </a: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6F669EC6-B8E1-44F4-9A35-FD39AF0A5DF3}"/>
              </a:ext>
            </a:extLst>
          </p:cNvPr>
          <p:cNvSpPr/>
          <p:nvPr/>
        </p:nvSpPr>
        <p:spPr>
          <a:xfrm>
            <a:off x="4437802" y="4581808"/>
            <a:ext cx="630315" cy="2070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広場</a:t>
            </a: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A2526B2D-BD09-4702-B390-F56C226EDC23}"/>
              </a:ext>
            </a:extLst>
          </p:cNvPr>
          <p:cNvSpPr/>
          <p:nvPr/>
        </p:nvSpPr>
        <p:spPr>
          <a:xfrm>
            <a:off x="5442758" y="4581808"/>
            <a:ext cx="630315" cy="2070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しばふ</a:t>
            </a:r>
          </a:p>
        </p:txBody>
      </p:sp>
      <p:cxnSp>
        <p:nvCxnSpPr>
          <p:cNvPr id="100" name="直線矢印コネクタ 99">
            <a:extLst>
              <a:ext uri="{FF2B5EF4-FFF2-40B4-BE49-F238E27FC236}">
                <a16:creationId xmlns:a16="http://schemas.microsoft.com/office/drawing/2014/main" id="{1CB38F29-102F-4B98-B8AA-D7DEC1B3649B}"/>
              </a:ext>
            </a:extLst>
          </p:cNvPr>
          <p:cNvCxnSpPr>
            <a:cxnSpLocks/>
          </p:cNvCxnSpPr>
          <p:nvPr/>
        </p:nvCxnSpPr>
        <p:spPr>
          <a:xfrm>
            <a:off x="4063161" y="4685310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矢印コネクタ 100">
            <a:extLst>
              <a:ext uri="{FF2B5EF4-FFF2-40B4-BE49-F238E27FC236}">
                <a16:creationId xmlns:a16="http://schemas.microsoft.com/office/drawing/2014/main" id="{45BDB030-931F-4F43-85EF-A2491FBC4AB7}"/>
              </a:ext>
            </a:extLst>
          </p:cNvPr>
          <p:cNvCxnSpPr/>
          <p:nvPr/>
        </p:nvCxnSpPr>
        <p:spPr>
          <a:xfrm>
            <a:off x="5077059" y="4694127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885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1078</Words>
  <Application>Microsoft Office PowerPoint</Application>
  <PresentationFormat>A4 210 x 297 mm</PresentationFormat>
  <Paragraphs>151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UDゴシック</vt:lpstr>
      <vt:lpstr>UD Digi Kyokasho NP-R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Times New Roman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2025-03-27T00:39:01Z</dcterms:created>
  <dcterms:modified xsi:type="dcterms:W3CDTF">2025-03-27T00:39:31Z</dcterms:modified>
</cp:coreProperties>
</file>