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4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4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030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903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7355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899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4791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802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12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493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473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852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728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465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B50FA9F-8A07-4376-98C7-80284CB16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153575"/>
              </p:ext>
            </p:extLst>
          </p:nvPr>
        </p:nvGraphicFramePr>
        <p:xfrm>
          <a:off x="25401" y="26034"/>
          <a:ext cx="9855200" cy="6765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5067">
                  <a:extLst>
                    <a:ext uri="{9D8B030D-6E8A-4147-A177-3AD203B41FA5}">
                      <a16:colId xmlns:a16="http://schemas.microsoft.com/office/drawing/2014/main" val="2668126574"/>
                    </a:ext>
                  </a:extLst>
                </a:gridCol>
                <a:gridCol w="1311774">
                  <a:extLst>
                    <a:ext uri="{9D8B030D-6E8A-4147-A177-3AD203B41FA5}">
                      <a16:colId xmlns:a16="http://schemas.microsoft.com/office/drawing/2014/main" val="419470268"/>
                    </a:ext>
                  </a:extLst>
                </a:gridCol>
                <a:gridCol w="1973292">
                  <a:extLst>
                    <a:ext uri="{9D8B030D-6E8A-4147-A177-3AD203B41FA5}">
                      <a16:colId xmlns:a16="http://schemas.microsoft.com/office/drawing/2014/main" val="807710321"/>
                    </a:ext>
                  </a:extLst>
                </a:gridCol>
                <a:gridCol w="792691">
                  <a:extLst>
                    <a:ext uri="{9D8B030D-6E8A-4147-A177-3AD203B41FA5}">
                      <a16:colId xmlns:a16="http://schemas.microsoft.com/office/drawing/2014/main" val="1585005844"/>
                    </a:ext>
                  </a:extLst>
                </a:gridCol>
                <a:gridCol w="2492376">
                  <a:extLst>
                    <a:ext uri="{9D8B030D-6E8A-4147-A177-3AD203B41FA5}">
                      <a16:colId xmlns:a16="http://schemas.microsoft.com/office/drawing/2014/main" val="1068828974"/>
                    </a:ext>
                  </a:extLst>
                </a:gridCol>
              </a:tblGrid>
              <a:tr h="302170">
                <a:tc rowSpan="2"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学年「単元名」</a:t>
                      </a:r>
                    </a:p>
                  </a:txBody>
                  <a:tcPr marL="108717" marR="108717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第５学年「面積」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啓林館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UD Digi Kyokasho NP-R" panose="02020400000000000000" pitchFamily="18" charset="-128"/>
                        <a:ea typeface="UD Digi Kyokasho NP-R" panose="02020400000000000000" pitchFamily="18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第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12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時　／　全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14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時</a:t>
                      </a:r>
                    </a:p>
                  </a:txBody>
                  <a:tcPr marL="108717" marR="108717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292851"/>
                  </a:ext>
                </a:extLst>
              </a:tr>
              <a:tr h="30217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既習事項を生かして、多角形の面積の求め方を考えようとしている。</a:t>
                      </a: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28120"/>
                  </a:ext>
                </a:extLst>
              </a:tr>
              <a:tr h="163446">
                <a:tc rowSpan="4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本時のめあて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★４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数学的に表現する姿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★３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987775"/>
                  </a:ext>
                </a:extLst>
              </a:tr>
              <a:tr h="38379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多角形の面積の求め方を考えよう。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多角形の面積の求め方を、言葉とともに図や式等を用いて表現する。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・多角形を求積できる図形として捉えている姿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目的意識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発見・蓄積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・図や式を用いて面積の求め方を考えたり、説明し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たりしている姿　　　　　　　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分析・整理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・多角形を三角形や四角形の複合図形として捉えて、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面積の求め方を説明している姿　　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再構築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</a:p>
                  </a:txBody>
                  <a:tcPr marL="108717" marR="108717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143654"/>
                  </a:ext>
                </a:extLst>
              </a:tr>
              <a:tr h="19492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働かせたい数学的な見方・考え方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★２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 sz="2100" dirty="0"/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595708"/>
                  </a:ext>
                </a:extLst>
              </a:tr>
              <a:tr h="75888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93663" marR="0" lvl="0" indent="-93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・四角形や五角形をこれまでに学習してきた図形が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93663" marR="0" lvl="0" indent="-93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組み合わさった図形として捉える。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93663" marR="0" lvl="0" indent="-93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・これまでに学習した面積を求めることができる図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93663" marR="0" lvl="0" indent="-93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形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に変形して考える。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93663" marR="0" lvl="0" indent="-93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「わける」「うつす」「たしてひく」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169485"/>
                  </a:ext>
                </a:extLst>
              </a:tr>
              <a:tr h="4333279"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・考え方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わける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うつす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たしてひく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・これまでに学習した面積の公式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★４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◎各自で考えるため、必要の応じて板書する。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◎既習の求積できる図形を確認する。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必要に応じて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・長方形　　　・正方形　　・三角形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・平行四辺形　・台形　　　・ひし形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◎「クラス・ログ」に考え方が入っていること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を確認する。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◎図をもとに考えたり説明したりできるようにする。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〈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四角形の求め方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〉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　　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式６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２＋６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３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２＝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15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二つの三角形に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わける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式５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６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２＝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15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大きな長方形の半分とみる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〈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五角形の求め方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〉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式５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２＋５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２＋３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４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２＝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16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三つの三角形に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わける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式５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２＋４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１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２＋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５＋４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=16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二つの三角形と台形に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わける①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式５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２＋１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２＋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２＋３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)×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４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÷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=16</a:t>
                      </a: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二つの三角形と台形に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わける②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180975" indent="-180975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◎「クラス・ログ」を活用して、全員の考え方を共有できるようにする。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◎自分とは違う考え方を見つけられるように伝える。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◎よりすっきり簡単に求められる考え方を意識して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全体で共有できるようにする。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◎対角線で三角形に分けていることを確認する。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◎三角形と台形に分けていることを確認する。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→求積できる図形に分ければ面積を求められる。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◎まとめは必要に応じて板書する。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◎今日学んだことを班で共有できるようにする。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◎解決過程を振り返り、学びを共有できるように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して、「クラス・ログ」に蓄積する。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・自分の解決過程を振り返り、自分の学びを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　整理して「マイ・ログ」に蓄積する。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392059"/>
                  </a:ext>
                </a:extLst>
              </a:tr>
            </a:tbl>
          </a:graphicData>
        </a:graphic>
      </p:graphicFrame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D0FF82F-8D76-47C2-BA3D-90B7F06995EA}"/>
              </a:ext>
            </a:extLst>
          </p:cNvPr>
          <p:cNvGrpSpPr/>
          <p:nvPr/>
        </p:nvGrpSpPr>
        <p:grpSpPr>
          <a:xfrm>
            <a:off x="40390" y="698623"/>
            <a:ext cx="3244527" cy="1771416"/>
            <a:chOff x="25400" y="587323"/>
            <a:chExt cx="3244527" cy="1771416"/>
          </a:xfrm>
        </p:grpSpPr>
        <p:sp>
          <p:nvSpPr>
            <p:cNvPr id="4" name="テキスト ボックス 38">
              <a:extLst>
                <a:ext uri="{FF2B5EF4-FFF2-40B4-BE49-F238E27FC236}">
                  <a16:creationId xmlns:a16="http://schemas.microsoft.com/office/drawing/2014/main" id="{E5A7C1A0-9848-48F9-847C-863695454654}"/>
                </a:ext>
              </a:extLst>
            </p:cNvPr>
            <p:cNvSpPr txBox="1"/>
            <p:nvPr/>
          </p:nvSpPr>
          <p:spPr>
            <a:xfrm>
              <a:off x="111970" y="1974186"/>
              <a:ext cx="3069182" cy="384553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算数・数学の問題発見</a:t>
              </a:r>
              <a:r>
                <a:rPr lang="ja-JP" altLang="en-US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・</a:t>
              </a:r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解決の過程の中における四つの段階と、</a:t>
              </a:r>
              <a:endParaRPr lang="en-US" altLang="ja-JP" sz="800" dirty="0">
                <a:solidFill>
                  <a:schemeClr val="dk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endParaRPr>
            </a:p>
            <a:p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「読み解く力」の視点との関係性を示した図</a:t>
              </a:r>
              <a:endPara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296B6DC5-9DA6-4544-9354-FE15435927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825" b="-1"/>
            <a:stretch/>
          </p:blipFill>
          <p:spPr>
            <a:xfrm>
              <a:off x="25400" y="587323"/>
              <a:ext cx="3244527" cy="1425465"/>
            </a:xfrm>
            <a:prstGeom prst="rect">
              <a:avLst/>
            </a:prstGeom>
          </p:spPr>
        </p:pic>
      </p:grpSp>
      <p:sp>
        <p:nvSpPr>
          <p:cNvPr id="48" name="四角形: 対角を丸める 47">
            <a:extLst>
              <a:ext uri="{FF2B5EF4-FFF2-40B4-BE49-F238E27FC236}">
                <a16:creationId xmlns:a16="http://schemas.microsoft.com/office/drawing/2014/main" id="{783DFEB9-7090-4CDA-9FF7-6A284F179E5E}"/>
              </a:ext>
            </a:extLst>
          </p:cNvPr>
          <p:cNvSpPr/>
          <p:nvPr/>
        </p:nvSpPr>
        <p:spPr>
          <a:xfrm>
            <a:off x="25399" y="9778"/>
            <a:ext cx="3252532" cy="563245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27A2556-06B0-47B8-A7FF-C03FD3878BA7}"/>
              </a:ext>
            </a:extLst>
          </p:cNvPr>
          <p:cNvGrpSpPr/>
          <p:nvPr/>
        </p:nvGrpSpPr>
        <p:grpSpPr>
          <a:xfrm>
            <a:off x="85723" y="2515629"/>
            <a:ext cx="2359818" cy="293721"/>
            <a:chOff x="47626" y="2665145"/>
            <a:chExt cx="2359818" cy="293721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664963D5-1B8A-4B92-AEFF-DA9B0FD55C9A}"/>
                </a:ext>
              </a:extLst>
            </p:cNvPr>
            <p:cNvSpPr/>
            <p:nvPr/>
          </p:nvSpPr>
          <p:spPr>
            <a:xfrm>
              <a:off x="47626" y="2665145"/>
              <a:ext cx="2185988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65658B28-A4AF-4B0D-8541-2059594EDBD5}"/>
                </a:ext>
              </a:extLst>
            </p:cNvPr>
            <p:cNvSpPr/>
            <p:nvPr/>
          </p:nvSpPr>
          <p:spPr>
            <a:xfrm>
              <a:off x="88110" y="2697708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Ⅰ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50CC7B08-F0DA-4807-8E73-6666D1D698B8}"/>
                </a:ext>
              </a:extLst>
            </p:cNvPr>
            <p:cNvSpPr txBox="1"/>
            <p:nvPr/>
          </p:nvSpPr>
          <p:spPr>
            <a:xfrm>
              <a:off x="316706" y="2665145"/>
              <a:ext cx="209073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問いをもつ段階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8A65648-75DF-49E8-BED4-95AA5393393C}"/>
                </a:ext>
              </a:extLst>
            </p:cNvPr>
            <p:cNvGrpSpPr/>
            <p:nvPr/>
          </p:nvGrpSpPr>
          <p:grpSpPr>
            <a:xfrm>
              <a:off x="1499747" y="2684440"/>
              <a:ext cx="714375" cy="255130"/>
              <a:chOff x="1652587" y="2689222"/>
              <a:chExt cx="714375" cy="255130"/>
            </a:xfrm>
          </p:grpSpPr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127DD166-5269-4084-B234-77C3B3A0745F}"/>
                  </a:ext>
                </a:extLst>
              </p:cNvPr>
              <p:cNvSpPr/>
              <p:nvPr/>
            </p:nvSpPr>
            <p:spPr>
              <a:xfrm>
                <a:off x="1652587" y="2689222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目的意識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1BE107DE-E184-46B2-B8ED-47875C9963D2}"/>
                  </a:ext>
                </a:extLst>
              </p:cNvPr>
              <p:cNvSpPr/>
              <p:nvPr/>
            </p:nvSpPr>
            <p:spPr>
              <a:xfrm>
                <a:off x="1652587" y="2816555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発見・蓄積</a:t>
                </a:r>
              </a:p>
            </p:txBody>
          </p:sp>
        </p:grp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7728A95-171C-48A0-A0A9-C243D9FB8023}"/>
              </a:ext>
            </a:extLst>
          </p:cNvPr>
          <p:cNvGrpSpPr/>
          <p:nvPr/>
        </p:nvGrpSpPr>
        <p:grpSpPr>
          <a:xfrm>
            <a:off x="3378825" y="2515629"/>
            <a:ext cx="2955305" cy="293721"/>
            <a:chOff x="-4484068" y="950799"/>
            <a:chExt cx="2955305" cy="293721"/>
          </a:xfrm>
        </p:grpSpPr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DD1FE078-5E5D-456E-B4F3-4C0DD4219143}"/>
                </a:ext>
              </a:extLst>
            </p:cNvPr>
            <p:cNvSpPr/>
            <p:nvPr/>
          </p:nvSpPr>
          <p:spPr>
            <a:xfrm>
              <a:off x="-4484068" y="950799"/>
              <a:ext cx="2955305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3" name="楕円 52">
              <a:extLst>
                <a:ext uri="{FF2B5EF4-FFF2-40B4-BE49-F238E27FC236}">
                  <a16:creationId xmlns:a16="http://schemas.microsoft.com/office/drawing/2014/main" id="{F5558185-B5BF-47FF-A815-4081AD6BF8C8}"/>
                </a:ext>
              </a:extLst>
            </p:cNvPr>
            <p:cNvSpPr/>
            <p:nvPr/>
          </p:nvSpPr>
          <p:spPr>
            <a:xfrm>
              <a:off x="-4443583" y="983362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Ⅱ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E1EEA81D-A851-4316-A75B-C08F4A22A81E}"/>
                </a:ext>
              </a:extLst>
            </p:cNvPr>
            <p:cNvSpPr txBox="1"/>
            <p:nvPr/>
          </p:nvSpPr>
          <p:spPr>
            <a:xfrm>
              <a:off x="-4214987" y="950799"/>
              <a:ext cx="209073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多様な考えを生み出す段階</a:t>
              </a:r>
            </a:p>
          </p:txBody>
        </p:sp>
        <p:sp>
          <p:nvSpPr>
            <p:cNvPr id="62" name="四角形: 角を丸くする 61">
              <a:extLst>
                <a:ext uri="{FF2B5EF4-FFF2-40B4-BE49-F238E27FC236}">
                  <a16:creationId xmlns:a16="http://schemas.microsoft.com/office/drawing/2014/main" id="{E5B6EE1D-FB0F-4A34-A3A9-490DAC9E4A4A}"/>
                </a:ext>
              </a:extLst>
            </p:cNvPr>
            <p:cNvSpPr/>
            <p:nvPr/>
          </p:nvSpPr>
          <p:spPr>
            <a:xfrm>
              <a:off x="-2265725" y="1033761"/>
              <a:ext cx="714375" cy="12779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18000"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分析・整理</a:t>
              </a:r>
              <a:endParaRPr kumimoji="1" lang="en-US" altLang="ja-JP" sz="8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5BB1BDC7-12E3-4DE7-9465-9A5843EFA965}"/>
              </a:ext>
            </a:extLst>
          </p:cNvPr>
          <p:cNvGrpSpPr/>
          <p:nvPr/>
        </p:nvGrpSpPr>
        <p:grpSpPr>
          <a:xfrm>
            <a:off x="3378825" y="5517704"/>
            <a:ext cx="2507629" cy="293721"/>
            <a:chOff x="-4484067" y="1270624"/>
            <a:chExt cx="2507629" cy="293721"/>
          </a:xfrm>
        </p:grpSpPr>
        <p:sp>
          <p:nvSpPr>
            <p:cNvPr id="64" name="四角形: 角を丸くする 63">
              <a:extLst>
                <a:ext uri="{FF2B5EF4-FFF2-40B4-BE49-F238E27FC236}">
                  <a16:creationId xmlns:a16="http://schemas.microsoft.com/office/drawing/2014/main" id="{77BE095A-ABA2-42BF-95C8-D6040C0EBCD5}"/>
                </a:ext>
              </a:extLst>
            </p:cNvPr>
            <p:cNvSpPr/>
            <p:nvPr/>
          </p:nvSpPr>
          <p:spPr>
            <a:xfrm>
              <a:off x="-4484067" y="1270624"/>
              <a:ext cx="2507629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5" name="楕円 64">
              <a:extLst>
                <a:ext uri="{FF2B5EF4-FFF2-40B4-BE49-F238E27FC236}">
                  <a16:creationId xmlns:a16="http://schemas.microsoft.com/office/drawing/2014/main" id="{131C4818-8995-4750-9E4D-C517BBB18866}"/>
                </a:ext>
              </a:extLst>
            </p:cNvPr>
            <p:cNvSpPr/>
            <p:nvPr/>
          </p:nvSpPr>
          <p:spPr>
            <a:xfrm>
              <a:off x="-4443583" y="1303187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Ⅲ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71024F64-BACA-4D8F-B09E-BDB54A7A8BDA}"/>
                </a:ext>
              </a:extLst>
            </p:cNvPr>
            <p:cNvSpPr txBox="1"/>
            <p:nvPr/>
          </p:nvSpPr>
          <p:spPr>
            <a:xfrm>
              <a:off x="-4214987" y="1270624"/>
              <a:ext cx="1501725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考えを共有する段階</a:t>
              </a:r>
            </a:p>
          </p:txBody>
        </p:sp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BB75FFFB-5594-44D2-86B8-132653FFFF9B}"/>
                </a:ext>
              </a:extLst>
            </p:cNvPr>
            <p:cNvGrpSpPr/>
            <p:nvPr/>
          </p:nvGrpSpPr>
          <p:grpSpPr>
            <a:xfrm>
              <a:off x="-2714234" y="1289919"/>
              <a:ext cx="714375" cy="255130"/>
              <a:chOff x="1652587" y="2689222"/>
              <a:chExt cx="714375" cy="255130"/>
            </a:xfrm>
          </p:grpSpPr>
          <p:sp>
            <p:nvSpPr>
              <p:cNvPr id="68" name="四角形: 角を丸くする 67">
                <a:extLst>
                  <a:ext uri="{FF2B5EF4-FFF2-40B4-BE49-F238E27FC236}">
                    <a16:creationId xmlns:a16="http://schemas.microsoft.com/office/drawing/2014/main" id="{7F34838A-C3A5-4853-BD9C-F0D869AB4295}"/>
                  </a:ext>
                </a:extLst>
              </p:cNvPr>
              <p:cNvSpPr/>
              <p:nvPr/>
            </p:nvSpPr>
            <p:spPr>
              <a:xfrm>
                <a:off x="1652587" y="2689222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分析・整理</a:t>
                </a:r>
              </a:p>
            </p:txBody>
          </p:sp>
          <p:sp>
            <p:nvSpPr>
              <p:cNvPr id="69" name="四角形: 角を丸くする 68">
                <a:extLst>
                  <a:ext uri="{FF2B5EF4-FFF2-40B4-BE49-F238E27FC236}">
                    <a16:creationId xmlns:a16="http://schemas.microsoft.com/office/drawing/2014/main" id="{96E96BB3-C815-4457-BFED-B5F7D5EF1453}"/>
                  </a:ext>
                </a:extLst>
              </p:cNvPr>
              <p:cNvSpPr/>
              <p:nvPr/>
            </p:nvSpPr>
            <p:spPr>
              <a:xfrm>
                <a:off x="1652587" y="2816555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再構築</a:t>
                </a:r>
              </a:p>
            </p:txBody>
          </p:sp>
        </p:grp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3068FA7D-BD0E-462E-B25D-5A877D5A5BFE}"/>
              </a:ext>
            </a:extLst>
          </p:cNvPr>
          <p:cNvGrpSpPr/>
          <p:nvPr/>
        </p:nvGrpSpPr>
        <p:grpSpPr>
          <a:xfrm>
            <a:off x="6668010" y="2515629"/>
            <a:ext cx="2805287" cy="293721"/>
            <a:chOff x="-4484068" y="1601081"/>
            <a:chExt cx="2805287" cy="293721"/>
          </a:xfrm>
        </p:grpSpPr>
        <p:sp>
          <p:nvSpPr>
            <p:cNvPr id="71" name="四角形: 角を丸くする 70">
              <a:extLst>
                <a:ext uri="{FF2B5EF4-FFF2-40B4-BE49-F238E27FC236}">
                  <a16:creationId xmlns:a16="http://schemas.microsoft.com/office/drawing/2014/main" id="{9466211D-E909-4425-B998-4218A6098831}"/>
                </a:ext>
              </a:extLst>
            </p:cNvPr>
            <p:cNvSpPr/>
            <p:nvPr/>
          </p:nvSpPr>
          <p:spPr>
            <a:xfrm>
              <a:off x="-4484068" y="1601081"/>
              <a:ext cx="2805287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楕円 71">
              <a:extLst>
                <a:ext uri="{FF2B5EF4-FFF2-40B4-BE49-F238E27FC236}">
                  <a16:creationId xmlns:a16="http://schemas.microsoft.com/office/drawing/2014/main" id="{F59F35EB-8CC5-447F-A041-E8B7334697AE}"/>
                </a:ext>
              </a:extLst>
            </p:cNvPr>
            <p:cNvSpPr/>
            <p:nvPr/>
          </p:nvSpPr>
          <p:spPr>
            <a:xfrm>
              <a:off x="-4443583" y="1633644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Ⅳ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2D265C3C-4EFE-42A8-8DB6-0C123661581A}"/>
                </a:ext>
              </a:extLst>
            </p:cNvPr>
            <p:cNvSpPr txBox="1"/>
            <p:nvPr/>
          </p:nvSpPr>
          <p:spPr>
            <a:xfrm>
              <a:off x="-4214987" y="1601081"/>
              <a:ext cx="182165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解決過程を振り返る段階</a:t>
              </a:r>
            </a:p>
          </p:txBody>
        </p:sp>
        <p:sp>
          <p:nvSpPr>
            <p:cNvPr id="74" name="四角形: 角を丸くする 73">
              <a:extLst>
                <a:ext uri="{FF2B5EF4-FFF2-40B4-BE49-F238E27FC236}">
                  <a16:creationId xmlns:a16="http://schemas.microsoft.com/office/drawing/2014/main" id="{D8A9B49A-EEFD-41E9-B635-BA8C2ABE2903}"/>
                </a:ext>
              </a:extLst>
            </p:cNvPr>
            <p:cNvSpPr/>
            <p:nvPr/>
          </p:nvSpPr>
          <p:spPr>
            <a:xfrm>
              <a:off x="-2415493" y="1684043"/>
              <a:ext cx="714375" cy="12779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18000"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再構築</a:t>
              </a:r>
              <a:endParaRPr kumimoji="1" lang="en-US" altLang="ja-JP" sz="8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endParaRPr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2205F03-5FC9-4CB8-8872-E2E0CDEDBA67}"/>
              </a:ext>
            </a:extLst>
          </p:cNvPr>
          <p:cNvSpPr/>
          <p:nvPr/>
        </p:nvSpPr>
        <p:spPr>
          <a:xfrm>
            <a:off x="-5689601" y="9778"/>
            <a:ext cx="5511455" cy="4369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dirty="0"/>
              <a:t>ここからコピー＆ペイストしてお使いください</a:t>
            </a: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2F493224-81A7-4269-ADF3-CA0D37751456}"/>
              </a:ext>
            </a:extLst>
          </p:cNvPr>
          <p:cNvSpPr/>
          <p:nvPr/>
        </p:nvSpPr>
        <p:spPr>
          <a:xfrm>
            <a:off x="-5393988" y="1329159"/>
            <a:ext cx="3227767" cy="2934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問題：</a:t>
            </a:r>
            <a:endParaRPr kumimoji="1" lang="ja-JP" altLang="en-US" sz="1200" dirty="0">
              <a:solidFill>
                <a:schemeClr val="tx1"/>
              </a:solidFill>
              <a:latin typeface="UD Digi Kyokasho NP-R" panose="02020400000000000000" pitchFamily="18" charset="-128"/>
              <a:ea typeface="UD Digi Kyokasho NP-R" panose="02020400000000000000" pitchFamily="18" charset="-128"/>
            </a:endParaRPr>
          </a:p>
        </p:txBody>
      </p:sp>
      <p:sp>
        <p:nvSpPr>
          <p:cNvPr id="85" name="四角形: 角を丸くする 84">
            <a:extLst>
              <a:ext uri="{FF2B5EF4-FFF2-40B4-BE49-F238E27FC236}">
                <a16:creationId xmlns:a16="http://schemas.microsoft.com/office/drawing/2014/main" id="{76F34DC2-0E28-4347-A133-19236613E894}"/>
              </a:ext>
            </a:extLst>
          </p:cNvPr>
          <p:cNvSpPr/>
          <p:nvPr/>
        </p:nvSpPr>
        <p:spPr>
          <a:xfrm>
            <a:off x="-5393987" y="749057"/>
            <a:ext cx="3227767" cy="4752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04D29088-2115-4E90-A30A-24F85DAFA7C7}"/>
              </a:ext>
            </a:extLst>
          </p:cNvPr>
          <p:cNvSpPr/>
          <p:nvPr/>
        </p:nvSpPr>
        <p:spPr>
          <a:xfrm>
            <a:off x="-5393988" y="1727531"/>
            <a:ext cx="3227767" cy="3496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めあて：</a:t>
            </a:r>
          </a:p>
        </p:txBody>
      </p:sp>
      <p:sp>
        <p:nvSpPr>
          <p:cNvPr id="87" name="四角形: 角を丸くする 86">
            <a:extLst>
              <a:ext uri="{FF2B5EF4-FFF2-40B4-BE49-F238E27FC236}">
                <a16:creationId xmlns:a16="http://schemas.microsoft.com/office/drawing/2014/main" id="{578FFB44-CBFB-49EC-9700-592E587F3DFD}"/>
              </a:ext>
            </a:extLst>
          </p:cNvPr>
          <p:cNvSpPr/>
          <p:nvPr/>
        </p:nvSpPr>
        <p:spPr>
          <a:xfrm>
            <a:off x="-1966354" y="1900417"/>
            <a:ext cx="531020" cy="2434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18000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rPr>
              <a:t>見通し</a:t>
            </a:r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A39DC9AF-6959-4FF5-8EC5-11E1A4BD57BE}"/>
              </a:ext>
            </a:extLst>
          </p:cNvPr>
          <p:cNvSpPr/>
          <p:nvPr/>
        </p:nvSpPr>
        <p:spPr>
          <a:xfrm>
            <a:off x="-5393988" y="2235299"/>
            <a:ext cx="3227767" cy="56740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まとめ：</a:t>
            </a: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3E4E6A1C-8C64-4035-8E63-1CC7346A383A}"/>
              </a:ext>
            </a:extLst>
          </p:cNvPr>
          <p:cNvSpPr/>
          <p:nvPr/>
        </p:nvSpPr>
        <p:spPr>
          <a:xfrm>
            <a:off x="-5407723" y="2980998"/>
            <a:ext cx="3227767" cy="1219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適用問題：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式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             </a:t>
            </a:r>
            <a:r>
              <a:rPr kumimoji="1" lang="en-US" altLang="ja-JP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A.</a:t>
            </a:r>
            <a:r>
              <a:rPr kumimoji="1" lang="ja-JP" altLang="en-US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</a:t>
            </a:r>
            <a:endParaRPr kumimoji="1" lang="ja-JP" altLang="en-US" sz="1400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31A072D-FFC3-53DC-1A92-41A3FEEBCBC1}"/>
              </a:ext>
            </a:extLst>
          </p:cNvPr>
          <p:cNvSpPr/>
          <p:nvPr/>
        </p:nvSpPr>
        <p:spPr>
          <a:xfrm>
            <a:off x="47623" y="2920319"/>
            <a:ext cx="3227767" cy="3652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前時までの学習を振り返り、既習の求積方法について想起する。</a:t>
            </a:r>
            <a:r>
              <a:rPr kumimoji="1" lang="en-US" altLang="ja-JP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(</a:t>
            </a:r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必要に応じて</a:t>
            </a:r>
            <a:r>
              <a:rPr kumimoji="1" lang="en-US" altLang="ja-JP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)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7C6CC2A-814D-779D-473F-DA44D661A10E}"/>
              </a:ext>
            </a:extLst>
          </p:cNvPr>
          <p:cNvSpPr/>
          <p:nvPr/>
        </p:nvSpPr>
        <p:spPr>
          <a:xfrm>
            <a:off x="57150" y="3846199"/>
            <a:ext cx="3227767" cy="5133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問題：四角形や五角形の面積を求めましょ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う。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C4CDAA4E-4BD7-48B5-28F3-C2442DC47294}"/>
              </a:ext>
            </a:extLst>
          </p:cNvPr>
          <p:cNvSpPr/>
          <p:nvPr/>
        </p:nvSpPr>
        <p:spPr>
          <a:xfrm>
            <a:off x="118154" y="4419713"/>
            <a:ext cx="3138948" cy="68635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めあて：多角形の面積の求め方を考えよう。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A5DA5F26-2E43-23C1-95E7-7CA2A20B45A1}"/>
              </a:ext>
            </a:extLst>
          </p:cNvPr>
          <p:cNvSpPr/>
          <p:nvPr/>
        </p:nvSpPr>
        <p:spPr>
          <a:xfrm>
            <a:off x="107867" y="5257403"/>
            <a:ext cx="531020" cy="2434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18000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rPr>
              <a:t>見通し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71701CF-A650-D3BF-96AE-43A0F14246E4}"/>
              </a:ext>
            </a:extLst>
          </p:cNvPr>
          <p:cNvSpPr/>
          <p:nvPr/>
        </p:nvSpPr>
        <p:spPr>
          <a:xfrm>
            <a:off x="6653788" y="3589019"/>
            <a:ext cx="3107769" cy="7539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5475" indent="-625475"/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まとめ：多角形の面積は、今まで習った形に変形すれば、求められる。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D488536-F3DF-2DAC-1877-4DCDEB985386}"/>
              </a:ext>
            </a:extLst>
          </p:cNvPr>
          <p:cNvSpPr/>
          <p:nvPr/>
        </p:nvSpPr>
        <p:spPr>
          <a:xfrm>
            <a:off x="6654370" y="4454317"/>
            <a:ext cx="3138949" cy="12190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適用問題：次の面積を求めましょう。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①　　　　　　　　　②</a:t>
            </a:r>
            <a:endParaRPr kumimoji="1" lang="ja-JP" altLang="en-US" sz="14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C84189D8-F590-44DC-9519-6C808492BF2B}"/>
              </a:ext>
            </a:extLst>
          </p:cNvPr>
          <p:cNvSpPr/>
          <p:nvPr/>
        </p:nvSpPr>
        <p:spPr>
          <a:xfrm>
            <a:off x="-40627" y="26020"/>
            <a:ext cx="3459936" cy="657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3200" kern="0" spc="2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授業構想シート</a:t>
            </a:r>
            <a:r>
              <a:rPr lang="en-US" altLang="ja-JP" sz="3200" kern="0" spc="2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Ⅱ</a:t>
            </a:r>
            <a:endParaRPr lang="ja-JP" altLang="en-US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 </a:t>
            </a:r>
            <a:endParaRPr lang="ja-JP" altLang="en-US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70" name="図 69">
            <a:extLst>
              <a:ext uri="{FF2B5EF4-FFF2-40B4-BE49-F238E27FC236}">
                <a16:creationId xmlns:a16="http://schemas.microsoft.com/office/drawing/2014/main" id="{D6D9AE8F-DC7E-44C1-B475-EF2B241F48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68" y="3297302"/>
            <a:ext cx="374285" cy="386528"/>
          </a:xfrm>
          <a:prstGeom prst="rect">
            <a:avLst/>
          </a:prstGeom>
        </p:spPr>
      </p:pic>
      <p:pic>
        <p:nvPicPr>
          <p:cNvPr id="75" name="図 74">
            <a:extLst>
              <a:ext uri="{FF2B5EF4-FFF2-40B4-BE49-F238E27FC236}">
                <a16:creationId xmlns:a16="http://schemas.microsoft.com/office/drawing/2014/main" id="{A46E0A2F-0203-4480-9A8E-E8C56D3A80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985" y="6392778"/>
            <a:ext cx="374285" cy="386528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AFAAFA01-6D8C-4278-9BB6-DA19FBFB94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265" y="2992538"/>
            <a:ext cx="374285" cy="386528"/>
          </a:xfrm>
          <a:prstGeom prst="rect">
            <a:avLst/>
          </a:prstGeom>
        </p:spPr>
      </p:pic>
      <p:pic>
        <p:nvPicPr>
          <p:cNvPr id="77" name="図 76">
            <a:extLst>
              <a:ext uri="{FF2B5EF4-FFF2-40B4-BE49-F238E27FC236}">
                <a16:creationId xmlns:a16="http://schemas.microsoft.com/office/drawing/2014/main" id="{2B513025-8FA4-444F-8EA6-E3F4AC49B4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899" y="6462367"/>
            <a:ext cx="374285" cy="386528"/>
          </a:xfrm>
          <a:prstGeom prst="rect">
            <a:avLst/>
          </a:prstGeom>
        </p:spPr>
      </p:pic>
      <p:pic>
        <p:nvPicPr>
          <p:cNvPr id="78" name="図 77">
            <a:extLst>
              <a:ext uri="{FF2B5EF4-FFF2-40B4-BE49-F238E27FC236}">
                <a16:creationId xmlns:a16="http://schemas.microsoft.com/office/drawing/2014/main" id="{AD83470E-128B-40BA-80BF-EB4637540F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9816" y="6395007"/>
            <a:ext cx="374285" cy="386528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BF7AF586-F8B0-449C-BE33-F23D04DC51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4231" y="4715988"/>
            <a:ext cx="1093435" cy="872380"/>
          </a:xfrm>
          <a:prstGeom prst="rect">
            <a:avLst/>
          </a:prstGeom>
        </p:spPr>
      </p:pic>
      <p:pic>
        <p:nvPicPr>
          <p:cNvPr id="79" name="図 78">
            <a:extLst>
              <a:ext uri="{FF2B5EF4-FFF2-40B4-BE49-F238E27FC236}">
                <a16:creationId xmlns:a16="http://schemas.microsoft.com/office/drawing/2014/main" id="{CEE97C2B-B527-4A6F-B8AA-DCE95B843F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5251" y="4730866"/>
            <a:ext cx="1198216" cy="914043"/>
          </a:xfrm>
          <a:prstGeom prst="rect">
            <a:avLst/>
          </a:prstGeom>
        </p:spPr>
      </p:pic>
      <p:pic>
        <p:nvPicPr>
          <p:cNvPr id="80" name="図 79">
            <a:extLst>
              <a:ext uri="{FF2B5EF4-FFF2-40B4-BE49-F238E27FC236}">
                <a16:creationId xmlns:a16="http://schemas.microsoft.com/office/drawing/2014/main" id="{FB525120-EA6A-4E86-A859-1CFAED925D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77780" y="555793"/>
            <a:ext cx="374285" cy="386528"/>
          </a:xfrm>
          <a:prstGeom prst="rect">
            <a:avLst/>
          </a:prstGeom>
        </p:spPr>
      </p:pic>
      <p:pic>
        <p:nvPicPr>
          <p:cNvPr id="81" name="図 80">
            <a:extLst>
              <a:ext uri="{FF2B5EF4-FFF2-40B4-BE49-F238E27FC236}">
                <a16:creationId xmlns:a16="http://schemas.microsoft.com/office/drawing/2014/main" id="{5D1DB812-B106-4751-866F-B98E1E5684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5380" y="708193"/>
            <a:ext cx="374285" cy="386528"/>
          </a:xfrm>
          <a:prstGeom prst="rect">
            <a:avLst/>
          </a:prstGeom>
        </p:spPr>
      </p:pic>
      <p:pic>
        <p:nvPicPr>
          <p:cNvPr id="82" name="図 81">
            <a:extLst>
              <a:ext uri="{FF2B5EF4-FFF2-40B4-BE49-F238E27FC236}">
                <a16:creationId xmlns:a16="http://schemas.microsoft.com/office/drawing/2014/main" id="{CC80A3DB-7813-44DF-9F4C-58591ECC75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2980" y="860593"/>
            <a:ext cx="374285" cy="386528"/>
          </a:xfrm>
          <a:prstGeom prst="rect">
            <a:avLst/>
          </a:prstGeom>
        </p:spPr>
      </p:pic>
      <p:pic>
        <p:nvPicPr>
          <p:cNvPr id="83" name="図 82">
            <a:extLst>
              <a:ext uri="{FF2B5EF4-FFF2-40B4-BE49-F238E27FC236}">
                <a16:creationId xmlns:a16="http://schemas.microsoft.com/office/drawing/2014/main" id="{929397B6-B0E0-4DCC-BD2B-4F32AD219C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20580" y="1012993"/>
            <a:ext cx="374285" cy="386528"/>
          </a:xfrm>
          <a:prstGeom prst="rect">
            <a:avLst/>
          </a:prstGeom>
        </p:spPr>
      </p:pic>
      <p:pic>
        <p:nvPicPr>
          <p:cNvPr id="94" name="図 93">
            <a:extLst>
              <a:ext uri="{FF2B5EF4-FFF2-40B4-BE49-F238E27FC236}">
                <a16:creationId xmlns:a16="http://schemas.microsoft.com/office/drawing/2014/main" id="{B53A1C93-744E-4945-A8CF-DAAC1316FC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180" y="1165393"/>
            <a:ext cx="374285" cy="386528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319BDB6-FACD-443D-9C29-E53C56570E4E}"/>
              </a:ext>
            </a:extLst>
          </p:cNvPr>
          <p:cNvSpPr/>
          <p:nvPr/>
        </p:nvSpPr>
        <p:spPr>
          <a:xfrm>
            <a:off x="3378825" y="373396"/>
            <a:ext cx="1193175" cy="2183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712788" algn="l"/>
              </a:tabLst>
            </a:pPr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目指す児童の姿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★５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  <a:endParaRPr kumimoji="1" lang="ja-JP" altLang="en-US" sz="1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3747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833</Words>
  <Application>Microsoft Office PowerPoint</Application>
  <PresentationFormat>A4 210 x 297 mm</PresentationFormat>
  <Paragraphs>136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UDゴシック</vt:lpstr>
      <vt:lpstr>UD Digi Kyokasho NP-R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2025-02-12T05:24:51Z</dcterms:created>
  <dcterms:modified xsi:type="dcterms:W3CDTF">2025-02-12T05:24:56Z</dcterms:modified>
</cp:coreProperties>
</file>