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6811" autoAdjust="0"/>
  </p:normalViewPr>
  <p:slideViewPr>
    <p:cSldViewPr snapToGrid="0">
      <p:cViewPr varScale="1">
        <p:scale>
          <a:sx n="120" d="100"/>
          <a:sy n="120" d="100"/>
        </p:scale>
        <p:origin x="177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5F459D46-46B3-4503-B54A-2AF4E62DD27C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84C2798C-5002-4336-92CF-614947BB47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943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2798C-5002-4336-92CF-614947BB479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73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30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03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35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99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91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02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2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93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7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52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28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A244-07CD-4494-B2F7-EDB1A5FE397B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6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3.pn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表 5">
                <a:extLst>
                  <a:ext uri="{FF2B5EF4-FFF2-40B4-BE49-F238E27FC236}">
                    <a16:creationId xmlns:a16="http://schemas.microsoft.com/office/drawing/2014/main" id="{7B50FA9F-8A07-4376-98C7-80284CB168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31606614"/>
                  </p:ext>
                </p:extLst>
              </p:nvPr>
            </p:nvGraphicFramePr>
            <p:xfrm>
              <a:off x="25401" y="26034"/>
              <a:ext cx="9855200" cy="67640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85067">
                      <a:extLst>
                        <a:ext uri="{9D8B030D-6E8A-4147-A177-3AD203B41FA5}">
                          <a16:colId xmlns:a16="http://schemas.microsoft.com/office/drawing/2014/main" val="2668126574"/>
                        </a:ext>
                      </a:extLst>
                    </a:gridCol>
                    <a:gridCol w="1181360">
                      <a:extLst>
                        <a:ext uri="{9D8B030D-6E8A-4147-A177-3AD203B41FA5}">
                          <a16:colId xmlns:a16="http://schemas.microsoft.com/office/drawing/2014/main" val="419470268"/>
                        </a:ext>
                      </a:extLst>
                    </a:gridCol>
                    <a:gridCol w="2103706">
                      <a:extLst>
                        <a:ext uri="{9D8B030D-6E8A-4147-A177-3AD203B41FA5}">
                          <a16:colId xmlns:a16="http://schemas.microsoft.com/office/drawing/2014/main" val="807710321"/>
                        </a:ext>
                      </a:extLst>
                    </a:gridCol>
                    <a:gridCol w="792691">
                      <a:extLst>
                        <a:ext uri="{9D8B030D-6E8A-4147-A177-3AD203B41FA5}">
                          <a16:colId xmlns:a16="http://schemas.microsoft.com/office/drawing/2014/main" val="1585005844"/>
                        </a:ext>
                      </a:extLst>
                    </a:gridCol>
                    <a:gridCol w="2492376">
                      <a:extLst>
                        <a:ext uri="{9D8B030D-6E8A-4147-A177-3AD203B41FA5}">
                          <a16:colId xmlns:a16="http://schemas.microsoft.com/office/drawing/2014/main" val="1068828974"/>
                        </a:ext>
                      </a:extLst>
                    </a:gridCol>
                  </a:tblGrid>
                  <a:tr h="289535">
                    <a:tc rowSpan="2">
                      <a:txBody>
                        <a:bodyPr/>
                        <a:lstStyle/>
                        <a:p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学年「単元名」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第６学年「比例と反比例」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教育出版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Digi Kyokasho NP-R" panose="02020400000000000000" pitchFamily="18" charset="-128"/>
                            <a:ea typeface="UD Digi Kyokasho NP-R" panose="02020400000000000000" pitchFamily="18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　８　時　／　全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13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時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9292851"/>
                      </a:ext>
                    </a:extLst>
                  </a:tr>
                  <a:tr h="404652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二つの数量の関係を表に表して、比例の関係と比較しながら調べて、その違いについて考えている。</a:t>
                          </a: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528120"/>
                      </a:ext>
                    </a:extLst>
                  </a:tr>
                  <a:tr h="289535">
                    <a:tc rowSpan="4">
                      <a:txBody>
                        <a:bodyPr/>
                        <a:lstStyle/>
                        <a:p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本時のめあて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★４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数学的に表現する姿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★３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2987775"/>
                      </a:ext>
                    </a:extLst>
                  </a:tr>
                  <a:tr h="465358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二つの数量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縦と横の長さ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の変わり方のきまりを見つけよう。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rowSpan="3"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二つの数量の関係を、言葉とともに表や式等を用いて表現する。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・二つの数量の関係を表を用いて表している姿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algn="r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目的意識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発見・蓄積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・二つの数量の関係を表を用いて考えたり、説明し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たりしている姿　　　　　　　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分析・整理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・表や式を用いて反比例について説明している姿　　　　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　　　　　　　　　　　　　　　　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再構築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9143654"/>
                      </a:ext>
                    </a:extLst>
                  </a:tr>
                  <a:tr h="289535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働かせたい数学的な見方・考え方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★２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 sz="2100" dirty="0"/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7595708"/>
                      </a:ext>
                    </a:extLst>
                  </a:tr>
                  <a:tr h="733313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・二つの数量の関係を表に整理して、数量関係を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捉える。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・二つの数量の関係を、既習事項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比例の関係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と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比較しながら考える。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49169485"/>
                      </a:ext>
                    </a:extLst>
                  </a:tr>
                  <a:tr h="4184966">
                    <a:tc>
                      <a:txBody>
                        <a:bodyPr/>
                        <a:lstStyle/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60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◎表を縦や横に見ると関係を見いだせたことを確認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・ｘが２倍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３倍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,…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になると、ｙも２倍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３倍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,…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・決まった数＝ｙ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ｙ＝決まった数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◎縦と横の長さの関係を表に整理して確認する。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◎比例ではないことを確認する。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◎比例と比較しながら決まりを見つけられるように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伝える。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◎表をもとに考えたり説明したりできるようにする。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◎「クラス・ログ」を見ながら比例の関係を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確認できるようにする。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表を横に見ると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…〉</a:t>
                          </a: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表を縦に見ると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…〉</a:t>
                          </a: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◎それぞれの考えについて全体で共有する際には、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互いの考え方を理解しているか確認する。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◎他の児童の考え方や気付き等を整理しながら、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表にかき込んでいく。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◎表を縦や横に見たときの関係を、比例の関係を表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した表と見比べて比較できるようにする。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→ｘが２倍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３倍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,…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になると、ｙが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1" lang="en-US" altLang="ja-JP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</m:ctrlPr>
                                </m:fPr>
                                <m:num>
                                  <m:r>
                                    <a:rPr kumimoji="1" lang="ja-JP" altLang="en-US" sz="105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１</m:t>
                                  </m:r>
                                </m:num>
                                <m:den>
                                  <m:r>
                                    <a:rPr kumimoji="1" lang="ja-JP" altLang="en-US" sz="105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２</m:t>
                                  </m:r>
                                </m:den>
                              </m:f>
                            </m:oMath>
                          </a14:m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ea typeface="UD デジタル 教科書体 N-R" panose="02020400000000000000" pitchFamily="17" charset="-128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1" lang="en-US" altLang="ja-JP" sz="105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</m:ctrlPr>
                                </m:fPr>
                                <m:num>
                                  <m:r>
                                    <a:rPr kumimoji="1" lang="ja-JP" altLang="en-US" sz="105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１</m:t>
                                  </m:r>
                                </m:num>
                                <m:den>
                                  <m:r>
                                    <a:rPr kumimoji="1" lang="ja-JP" altLang="en-US" sz="105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UD デジタル 教科書体 N-R" panose="02020400000000000000" pitchFamily="17" charset="-128"/>
                                    </a:rPr>
                                    <m:t>３</m:t>
                                  </m:r>
                                </m:den>
                              </m:f>
                            </m:oMath>
                          </a14:m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,…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になる。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表を横に見る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→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ｙ＝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24(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きまった数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になる。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表を縦に見る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</a:p>
                        <a:p>
                          <a:pPr algn="l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◎反比例の関係と言葉を確認する。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30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◎解決過程を振り返り、学びを共有できるように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して「クラス・ログ」に蓄積する。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・自分の学びを振り返り、「マイ・ログ」に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蓄積する。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43920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表 5">
                <a:extLst>
                  <a:ext uri="{FF2B5EF4-FFF2-40B4-BE49-F238E27FC236}">
                    <a16:creationId xmlns:a16="http://schemas.microsoft.com/office/drawing/2014/main" id="{7B50FA9F-8A07-4376-98C7-80284CB1681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31606614"/>
                  </p:ext>
                </p:extLst>
              </p:nvPr>
            </p:nvGraphicFramePr>
            <p:xfrm>
              <a:off x="25401" y="26034"/>
              <a:ext cx="9855200" cy="67640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85067">
                      <a:extLst>
                        <a:ext uri="{9D8B030D-6E8A-4147-A177-3AD203B41FA5}">
                          <a16:colId xmlns:a16="http://schemas.microsoft.com/office/drawing/2014/main" val="2668126574"/>
                        </a:ext>
                      </a:extLst>
                    </a:gridCol>
                    <a:gridCol w="1181360">
                      <a:extLst>
                        <a:ext uri="{9D8B030D-6E8A-4147-A177-3AD203B41FA5}">
                          <a16:colId xmlns:a16="http://schemas.microsoft.com/office/drawing/2014/main" val="419470268"/>
                        </a:ext>
                      </a:extLst>
                    </a:gridCol>
                    <a:gridCol w="2103706">
                      <a:extLst>
                        <a:ext uri="{9D8B030D-6E8A-4147-A177-3AD203B41FA5}">
                          <a16:colId xmlns:a16="http://schemas.microsoft.com/office/drawing/2014/main" val="807710321"/>
                        </a:ext>
                      </a:extLst>
                    </a:gridCol>
                    <a:gridCol w="792691">
                      <a:extLst>
                        <a:ext uri="{9D8B030D-6E8A-4147-A177-3AD203B41FA5}">
                          <a16:colId xmlns:a16="http://schemas.microsoft.com/office/drawing/2014/main" val="1585005844"/>
                        </a:ext>
                      </a:extLst>
                    </a:gridCol>
                    <a:gridCol w="2492376">
                      <a:extLst>
                        <a:ext uri="{9D8B030D-6E8A-4147-A177-3AD203B41FA5}">
                          <a16:colId xmlns:a16="http://schemas.microsoft.com/office/drawing/2014/main" val="1068828974"/>
                        </a:ext>
                      </a:extLst>
                    </a:gridCol>
                  </a:tblGrid>
                  <a:tr h="289535">
                    <a:tc rowSpan="2">
                      <a:txBody>
                        <a:bodyPr/>
                        <a:lstStyle/>
                        <a:p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学年「単元名」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第６学年「比例と反比例」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教育出版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Digi Kyokasho NP-R" panose="02020400000000000000" pitchFamily="18" charset="-128"/>
                            <a:ea typeface="UD Digi Kyokasho NP-R" panose="02020400000000000000" pitchFamily="18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第　８　時　／　全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13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時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49292851"/>
                      </a:ext>
                    </a:extLst>
                  </a:tr>
                  <a:tr h="412800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r>
                            <a:rPr kumimoji="1" lang="ja-JP" altLang="en-US" sz="100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二つの数量の関係を表に表して、比例の関係と比較しながら調べて、その違いについて考えている。</a:t>
                          </a: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528120"/>
                      </a:ext>
                    </a:extLst>
                  </a:tr>
                  <a:tr h="289535">
                    <a:tc rowSpan="4">
                      <a:txBody>
                        <a:bodyPr/>
                        <a:lstStyle/>
                        <a:p>
                          <a:endParaRPr kumimoji="1" lang="ja-JP" altLang="en-US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本時のめあて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★４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数学的に表現する姿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★３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22987775"/>
                      </a:ext>
                    </a:extLst>
                  </a:tr>
                  <a:tr h="465358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二つの数量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縦と横の長さ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の変わり方のきまりを見つけよう。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rowSpan="3" gridSpan="2">
                      <a:txBody>
                        <a:bodyPr/>
                        <a:lstStyle/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二つの数量の関係を、言葉とともに表や式等を用いて表現する。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・二つの数量の関係を表を用いて表している姿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algn="r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目的意識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発見・蓄積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・二つの数量の関係を表を用いて考えたり、説明し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たりしている姿　　　　　　　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分析・整理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・表や式を用いて反比例について説明している姿　　　　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　　　　　　　　　　　　　　　　　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再構築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</a:p>
                      </a:txBody>
                      <a:tcPr marL="108717" marR="108717" marT="72000" marB="3600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09143654"/>
                      </a:ext>
                    </a:extLst>
                  </a:tr>
                  <a:tr h="289535">
                    <a:tc vMerge="1">
                      <a:txBody>
                        <a:bodyPr/>
                        <a:lstStyle/>
                        <a:p>
                          <a:endParaRPr kumimoji="1" lang="ja-JP" alt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働かせたい数学的な見方・考え方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【</a:t>
                          </a:r>
                          <a:r>
                            <a:rPr kumimoji="1" lang="ja-JP" altLang="en-US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★２</a:t>
                          </a:r>
                          <a:r>
                            <a:rPr kumimoji="1" lang="en-US" altLang="ja-JP" sz="1050" b="1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】</a:t>
                          </a:r>
                          <a:endParaRPr kumimoji="1" lang="ja-JP" altLang="en-US" sz="1050" b="1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 sz="2100" dirty="0"/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07595708"/>
                      </a:ext>
                    </a:extLst>
                  </a:tr>
                  <a:tr h="748080">
                    <a:tc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・二つの数量の関係を表に整理して、数量関係を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捉える。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・二つの数量の関係を、既習事項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比例の関係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と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93663" marR="0" lvl="0" indent="-93663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比較しながら考える。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72000" marB="3600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49169485"/>
                      </a:ext>
                    </a:extLst>
                  </a:tr>
                  <a:tr h="4269238">
                    <a:tc>
                      <a:txBody>
                        <a:bodyPr/>
                        <a:lstStyle/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60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◎表を縦や横に見ると関係を見いだせたことを確認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・ｘが２倍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３倍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,…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になると、ｙも２倍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３倍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,…</a:t>
                          </a: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・決まった数＝ｙ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÷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(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ｙ＝決まった数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×</a:t>
                          </a:r>
                          <a:r>
                            <a:rPr kumimoji="1" lang="ja-JP" altLang="en-US" sz="1050" dirty="0" err="1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ｘ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)</a:t>
                          </a: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◎縦と横の長さの関係を表に整理して確認する。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◎比例ではないことを確認する。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◎比例と比較しながら決まりを見つけられるように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伝える。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◎表をもとに考えたり説明したりできるようにする。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◎「クラス・ログ」を見ながら比例の関係を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確認できるようにする。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表を横に見ると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…〉</a:t>
                          </a: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〈</a:t>
                          </a:r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表を縦に見ると</a:t>
                          </a:r>
                          <a:r>
                            <a:rPr kumimoji="1" lang="en-US" altLang="ja-JP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…〉</a:t>
                          </a: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◎それぞれの考えについて全体で共有する際には、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互いの考え方を理解しているか確認する。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◎他の児童の考え方や気付き等を整理しながら、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  <a:p>
                          <a:pPr marL="0" indent="0"/>
                          <a:r>
                            <a:rPr kumimoji="1" lang="ja-JP" altLang="en-US" sz="1050" dirty="0">
                              <a:solidFill>
                                <a:schemeClr val="tx1"/>
                              </a:solidFill>
                              <a:latin typeface="UD デジタル 教科書体 N-R" panose="02020400000000000000" pitchFamily="17" charset="-128"/>
                              <a:ea typeface="UD デジタル 教科書体 N-R" panose="02020400000000000000" pitchFamily="17" charset="-128"/>
                            </a:rPr>
                            <a:t>　表にかき込んでいく。</a:t>
                          </a:r>
                          <a:endParaRPr kumimoji="1" lang="en-US" altLang="ja-JP" sz="1050" dirty="0">
                            <a:solidFill>
                              <a:schemeClr val="tx1"/>
                            </a:solidFill>
                            <a:latin typeface="UD デジタル 教科書体 N-R" panose="02020400000000000000" pitchFamily="17" charset="-128"/>
                            <a:ea typeface="UD デジタル 教科書体 N-R" panose="02020400000000000000" pitchFamily="17" charset="-128"/>
                          </a:endParaRPr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marL="108717" marR="108717" marT="54359" marB="54359">
                        <a:lnL w="12700" cap="flat" cmpd="sng" algn="ctr">
                          <a:solidFill>
                            <a:schemeClr val="tx1"/>
                          </a:solidFill>
                          <a:prstDash val="dot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186" t="-58488" r="-371" b="-57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kumimoji="1" lang="ja-JP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439205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D0FF82F-8D76-47C2-BA3D-90B7F06995EA}"/>
              </a:ext>
            </a:extLst>
          </p:cNvPr>
          <p:cNvGrpSpPr/>
          <p:nvPr/>
        </p:nvGrpSpPr>
        <p:grpSpPr>
          <a:xfrm>
            <a:off x="40390" y="698623"/>
            <a:ext cx="3244527" cy="1771416"/>
            <a:chOff x="25400" y="587323"/>
            <a:chExt cx="3244527" cy="1771416"/>
          </a:xfrm>
        </p:grpSpPr>
        <p:sp>
          <p:nvSpPr>
            <p:cNvPr id="4" name="テキスト ボックス 38">
              <a:extLst>
                <a:ext uri="{FF2B5EF4-FFF2-40B4-BE49-F238E27FC236}">
                  <a16:creationId xmlns:a16="http://schemas.microsoft.com/office/drawing/2014/main" id="{E5A7C1A0-9848-48F9-847C-863695454654}"/>
                </a:ext>
              </a:extLst>
            </p:cNvPr>
            <p:cNvSpPr txBox="1"/>
            <p:nvPr/>
          </p:nvSpPr>
          <p:spPr>
            <a:xfrm>
              <a:off x="109322" y="1974186"/>
              <a:ext cx="3087470" cy="38455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算数・数学の問題発見</a:t>
              </a:r>
              <a:r>
                <a:rPr lang="ja-JP" altLang="en-US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・</a:t>
              </a:r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解決の過程の中における四つの段階と、</a:t>
              </a:r>
              <a:endParaRPr lang="en-US" altLang="ja-JP" sz="800" dirty="0">
                <a:solidFill>
                  <a:schemeClr val="dk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「読み解く力」の視点との関係性を示した図</a:t>
              </a:r>
              <a:endPara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296B6DC5-9DA6-4544-9354-FE15435927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4825" b="-1"/>
            <a:stretch/>
          </p:blipFill>
          <p:spPr>
            <a:xfrm>
              <a:off x="25400" y="587323"/>
              <a:ext cx="3244527" cy="1425465"/>
            </a:xfrm>
            <a:prstGeom prst="rect">
              <a:avLst/>
            </a:prstGeom>
          </p:spPr>
        </p:pic>
      </p:grpSp>
      <p:sp>
        <p:nvSpPr>
          <p:cNvPr id="48" name="四角形: 対角を丸める 47">
            <a:extLst>
              <a:ext uri="{FF2B5EF4-FFF2-40B4-BE49-F238E27FC236}">
                <a16:creationId xmlns:a16="http://schemas.microsoft.com/office/drawing/2014/main" id="{783DFEB9-7090-4CDA-9FF7-6A284F179E5E}"/>
              </a:ext>
            </a:extLst>
          </p:cNvPr>
          <p:cNvSpPr/>
          <p:nvPr/>
        </p:nvSpPr>
        <p:spPr>
          <a:xfrm>
            <a:off x="25399" y="9778"/>
            <a:ext cx="3252532" cy="563245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27A2556-06B0-47B8-A7FF-C03FD3878BA7}"/>
              </a:ext>
            </a:extLst>
          </p:cNvPr>
          <p:cNvGrpSpPr/>
          <p:nvPr/>
        </p:nvGrpSpPr>
        <p:grpSpPr>
          <a:xfrm>
            <a:off x="85723" y="2587188"/>
            <a:ext cx="2359818" cy="293721"/>
            <a:chOff x="47626" y="2665145"/>
            <a:chExt cx="2359818" cy="293721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664963D5-1B8A-4B92-AEFF-DA9B0FD55C9A}"/>
                </a:ext>
              </a:extLst>
            </p:cNvPr>
            <p:cNvSpPr/>
            <p:nvPr/>
          </p:nvSpPr>
          <p:spPr>
            <a:xfrm>
              <a:off x="47626" y="2665145"/>
              <a:ext cx="2185988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65658B28-A4AF-4B0D-8541-2059594EDBD5}"/>
                </a:ext>
              </a:extLst>
            </p:cNvPr>
            <p:cNvSpPr/>
            <p:nvPr/>
          </p:nvSpPr>
          <p:spPr>
            <a:xfrm>
              <a:off x="88110" y="2697708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Ⅰ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CC7B08-F0DA-4807-8E73-6666D1D698B8}"/>
                </a:ext>
              </a:extLst>
            </p:cNvPr>
            <p:cNvSpPr txBox="1"/>
            <p:nvPr/>
          </p:nvSpPr>
          <p:spPr>
            <a:xfrm>
              <a:off x="316706" y="2665145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問いをもつ段階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8A65648-75DF-49E8-BED4-95AA5393393C}"/>
                </a:ext>
              </a:extLst>
            </p:cNvPr>
            <p:cNvGrpSpPr/>
            <p:nvPr/>
          </p:nvGrpSpPr>
          <p:grpSpPr>
            <a:xfrm>
              <a:off x="1499747" y="2684440"/>
              <a:ext cx="714375" cy="255130"/>
              <a:chOff x="1652587" y="2689222"/>
              <a:chExt cx="714375" cy="255130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127DD166-5269-4084-B234-77C3B3A0745F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目的意識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1BE107DE-E184-46B2-B8ED-47875C9963D2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発見・蓄積</a:t>
                </a: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7728A95-171C-48A0-A0A9-C243D9FB8023}"/>
              </a:ext>
            </a:extLst>
          </p:cNvPr>
          <p:cNvGrpSpPr/>
          <p:nvPr/>
        </p:nvGrpSpPr>
        <p:grpSpPr>
          <a:xfrm>
            <a:off x="3378825" y="2587188"/>
            <a:ext cx="2955305" cy="293721"/>
            <a:chOff x="-4484068" y="950799"/>
            <a:chExt cx="2955305" cy="293721"/>
          </a:xfrm>
        </p:grpSpPr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DD1FE078-5E5D-456E-B4F3-4C0DD4219143}"/>
                </a:ext>
              </a:extLst>
            </p:cNvPr>
            <p:cNvSpPr/>
            <p:nvPr/>
          </p:nvSpPr>
          <p:spPr>
            <a:xfrm>
              <a:off x="-4484068" y="950799"/>
              <a:ext cx="2955305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F5558185-B5BF-47FF-A815-4081AD6BF8C8}"/>
                </a:ext>
              </a:extLst>
            </p:cNvPr>
            <p:cNvSpPr/>
            <p:nvPr/>
          </p:nvSpPr>
          <p:spPr>
            <a:xfrm>
              <a:off x="-4443583" y="983362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Ⅱ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1EEA81D-A851-4316-A75B-C08F4A22A81E}"/>
                </a:ext>
              </a:extLst>
            </p:cNvPr>
            <p:cNvSpPr txBox="1"/>
            <p:nvPr/>
          </p:nvSpPr>
          <p:spPr>
            <a:xfrm>
              <a:off x="-4214987" y="950799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多様な考えを生み出す段階</a:t>
              </a:r>
            </a:p>
          </p:txBody>
        </p:sp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E5B6EE1D-FB0F-4A34-A3A9-490DAC9E4A4A}"/>
                </a:ext>
              </a:extLst>
            </p:cNvPr>
            <p:cNvSpPr/>
            <p:nvPr/>
          </p:nvSpPr>
          <p:spPr>
            <a:xfrm>
              <a:off x="-2265725" y="1033761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分析・整理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BB1BDC7-12E3-4DE7-9465-9A5843EFA965}"/>
              </a:ext>
            </a:extLst>
          </p:cNvPr>
          <p:cNvGrpSpPr/>
          <p:nvPr/>
        </p:nvGrpSpPr>
        <p:grpSpPr>
          <a:xfrm>
            <a:off x="3378825" y="5776963"/>
            <a:ext cx="2507629" cy="293721"/>
            <a:chOff x="-4484067" y="1270624"/>
            <a:chExt cx="2507629" cy="293721"/>
          </a:xfrm>
        </p:grpSpPr>
        <p:sp>
          <p:nvSpPr>
            <p:cNvPr id="64" name="四角形: 角を丸くする 63">
              <a:extLst>
                <a:ext uri="{FF2B5EF4-FFF2-40B4-BE49-F238E27FC236}">
                  <a16:creationId xmlns:a16="http://schemas.microsoft.com/office/drawing/2014/main" id="{77BE095A-ABA2-42BF-95C8-D6040C0EBCD5}"/>
                </a:ext>
              </a:extLst>
            </p:cNvPr>
            <p:cNvSpPr/>
            <p:nvPr/>
          </p:nvSpPr>
          <p:spPr>
            <a:xfrm>
              <a:off x="-4484067" y="1270624"/>
              <a:ext cx="2507629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131C4818-8995-4750-9E4D-C517BBB18866}"/>
                </a:ext>
              </a:extLst>
            </p:cNvPr>
            <p:cNvSpPr/>
            <p:nvPr/>
          </p:nvSpPr>
          <p:spPr>
            <a:xfrm>
              <a:off x="-4443583" y="1303187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Ⅲ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71024F64-BACA-4D8F-B09E-BDB54A7A8BDA}"/>
                </a:ext>
              </a:extLst>
            </p:cNvPr>
            <p:cNvSpPr txBox="1"/>
            <p:nvPr/>
          </p:nvSpPr>
          <p:spPr>
            <a:xfrm>
              <a:off x="-4214987" y="1270624"/>
              <a:ext cx="1501725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考えを共有する段階</a:t>
              </a:r>
            </a:p>
          </p:txBody>
        </p: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BB75FFFB-5594-44D2-86B8-132653FFFF9B}"/>
                </a:ext>
              </a:extLst>
            </p:cNvPr>
            <p:cNvGrpSpPr/>
            <p:nvPr/>
          </p:nvGrpSpPr>
          <p:grpSpPr>
            <a:xfrm>
              <a:off x="-2714234" y="1289919"/>
              <a:ext cx="714375" cy="255130"/>
              <a:chOff x="1652587" y="2689222"/>
              <a:chExt cx="714375" cy="255130"/>
            </a:xfrm>
          </p:grpSpPr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7F34838A-C3A5-4853-BD9C-F0D869AB4295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分析・整理</a:t>
                </a: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96E96BB3-C815-4457-BFED-B5F7D5EF1453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再構築</a:t>
                </a: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68FA7D-BD0E-462E-B25D-5A877D5A5BFE}"/>
              </a:ext>
            </a:extLst>
          </p:cNvPr>
          <p:cNvGrpSpPr/>
          <p:nvPr/>
        </p:nvGrpSpPr>
        <p:grpSpPr>
          <a:xfrm>
            <a:off x="6668010" y="2587188"/>
            <a:ext cx="2805287" cy="293721"/>
            <a:chOff x="-4484068" y="1601081"/>
            <a:chExt cx="2805287" cy="293721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9466211D-E909-4425-B998-4218A6098831}"/>
                </a:ext>
              </a:extLst>
            </p:cNvPr>
            <p:cNvSpPr/>
            <p:nvPr/>
          </p:nvSpPr>
          <p:spPr>
            <a:xfrm>
              <a:off x="-4484068" y="1601081"/>
              <a:ext cx="2805287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F59F35EB-8CC5-447F-A041-E8B7334697AE}"/>
                </a:ext>
              </a:extLst>
            </p:cNvPr>
            <p:cNvSpPr/>
            <p:nvPr/>
          </p:nvSpPr>
          <p:spPr>
            <a:xfrm>
              <a:off x="-4443583" y="1633644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Ⅳ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2D265C3C-4EFE-42A8-8DB6-0C123661581A}"/>
                </a:ext>
              </a:extLst>
            </p:cNvPr>
            <p:cNvSpPr txBox="1"/>
            <p:nvPr/>
          </p:nvSpPr>
          <p:spPr>
            <a:xfrm>
              <a:off x="-4214987" y="1601081"/>
              <a:ext cx="182165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解決過程を振り返る段階</a:t>
              </a:r>
            </a:p>
          </p:txBody>
        </p:sp>
        <p:sp>
          <p:nvSpPr>
            <p:cNvPr id="74" name="四角形: 角を丸くする 73">
              <a:extLst>
                <a:ext uri="{FF2B5EF4-FFF2-40B4-BE49-F238E27FC236}">
                  <a16:creationId xmlns:a16="http://schemas.microsoft.com/office/drawing/2014/main" id="{D8A9B49A-EEFD-41E9-B635-BA8C2ABE2903}"/>
                </a:ext>
              </a:extLst>
            </p:cNvPr>
            <p:cNvSpPr/>
            <p:nvPr/>
          </p:nvSpPr>
          <p:spPr>
            <a:xfrm>
              <a:off x="-2415493" y="1684043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再構築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31A072D-FFC3-53DC-1A92-41A3FEEBCBC1}"/>
              </a:ext>
            </a:extLst>
          </p:cNvPr>
          <p:cNvSpPr/>
          <p:nvPr/>
        </p:nvSpPr>
        <p:spPr>
          <a:xfrm>
            <a:off x="47623" y="2916562"/>
            <a:ext cx="3227767" cy="3652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前時までの学習を振り返り、比例の関係に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ついて想起する。</a:t>
            </a:r>
            <a:endParaRPr kumimoji="1"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7C6CC2A-814D-779D-473F-DA44D661A10E}"/>
              </a:ext>
            </a:extLst>
          </p:cNvPr>
          <p:cNvSpPr/>
          <p:nvPr/>
        </p:nvSpPr>
        <p:spPr>
          <a:xfrm>
            <a:off x="57150" y="4029074"/>
            <a:ext cx="3227767" cy="5133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問題：面積が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24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㎠の長方形について、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縦と横の長さの関係を考えよう。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4CDAA4E-4BD7-48B5-28F3-C2442DC47294}"/>
              </a:ext>
            </a:extLst>
          </p:cNvPr>
          <p:cNvSpPr/>
          <p:nvPr/>
        </p:nvSpPr>
        <p:spPr>
          <a:xfrm>
            <a:off x="136442" y="5458410"/>
            <a:ext cx="3138948" cy="39799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めあて：二つの数量の変わり方のきまりを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★４</a:t>
            </a:r>
            <a:r>
              <a: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みつけよう。</a:t>
            </a:r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A5DA5F26-2E43-23C1-95E7-7CA2A20B45A1}"/>
              </a:ext>
            </a:extLst>
          </p:cNvPr>
          <p:cNvSpPr/>
          <p:nvPr/>
        </p:nvSpPr>
        <p:spPr>
          <a:xfrm>
            <a:off x="123823" y="5943434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D71701CF-A650-D3BF-96AE-43A0F14246E4}"/>
                  </a:ext>
                </a:extLst>
              </p:cNvPr>
              <p:cNvSpPr/>
              <p:nvPr/>
            </p:nvSpPr>
            <p:spPr>
              <a:xfrm>
                <a:off x="6658560" y="3959904"/>
                <a:ext cx="3158486" cy="872831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まとめ：</a:t>
                </a:r>
                <a:r>
                  <a:rPr kumimoji="1" lang="ja-JP" altLang="en-US" sz="1200" dirty="0" err="1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ｘ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の値が２倍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,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３倍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,…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になると、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</a:t>
                </a:r>
                <a:r>
                  <a:rPr kumimoji="1" lang="ja-JP" altLang="en-US" sz="1200" dirty="0" err="1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ｙ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の値が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２</m:t>
                        </m:r>
                      </m:den>
                    </m:f>
                  </m:oMath>
                </a14:m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倍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,</a:t>
                </a:r>
                <a:r>
                  <a:rPr kumimoji="1" lang="en-US" altLang="ja-JP" sz="1200" dirty="0">
                    <a:solidFill>
                      <a:schemeClr val="tx1"/>
                    </a:solidFill>
                    <a:ea typeface="UD デジタル 教科書体 N-R" panose="02020400000000000000" pitchFamily="17" charset="-12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</m:ctrlPr>
                      </m:fPr>
                      <m:num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１</m:t>
                        </m:r>
                      </m:num>
                      <m:den>
                        <m:r>
                          <a:rPr kumimoji="1" lang="ja-JP" alt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UD デジタル 教科書体 N-R" panose="02020400000000000000" pitchFamily="17" charset="-128"/>
                          </a:rPr>
                          <m:t>３</m:t>
                        </m:r>
                      </m:den>
                    </m:f>
                  </m:oMath>
                </a14:m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倍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,…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になるとき、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ｙはｘに反比例する、という。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ｘ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×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ｙ＝きまった数</a:t>
                </a:r>
                <a:endPara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mc:Choice>
        <mc:Fallback xmlns=""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D71701CF-A650-D3BF-96AE-43A0F14246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8560" y="3959904"/>
                <a:ext cx="3158486" cy="872831"/>
              </a:xfrm>
              <a:prstGeom prst="rect">
                <a:avLst/>
              </a:prstGeom>
              <a:blipFill>
                <a:blip r:embed="rId5"/>
                <a:stretch>
                  <a:fillRect t="-4138" r="-4615" b="-8966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2EE38457-5954-6F4A-C834-295494BE46C4}"/>
              </a:ext>
            </a:extLst>
          </p:cNvPr>
          <p:cNvSpPr/>
          <p:nvPr/>
        </p:nvSpPr>
        <p:spPr>
          <a:xfrm>
            <a:off x="6650460" y="4880163"/>
            <a:ext cx="3167769" cy="11905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適用問題：それぞれ二つの数量が反比例している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</a:t>
            </a:r>
            <a:r>
              <a:rPr kumimoji="1" lang="ja-JP" altLang="en-US" sz="1050" dirty="0" err="1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</a:t>
            </a:r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どうか調べましょう。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sz="14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6431D25E-8208-439B-810E-25F5A0B2DF8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67" y="4781541"/>
            <a:ext cx="3007885" cy="439065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E490E3F6-CCB8-4DE5-BEF3-6A40ECA011B2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50966" y="4988595"/>
            <a:ext cx="2507629" cy="608046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D3323E91-30E6-42D2-A78A-F826FAAFE19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68285" y="5255814"/>
            <a:ext cx="2693796" cy="784324"/>
          </a:xfrm>
          <a:prstGeom prst="rect">
            <a:avLst/>
          </a:prstGeom>
        </p:spPr>
      </p:pic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E9BF3634-6560-49C4-AA94-43BD033DBE40}"/>
              </a:ext>
            </a:extLst>
          </p:cNvPr>
          <p:cNvSpPr/>
          <p:nvPr/>
        </p:nvSpPr>
        <p:spPr>
          <a:xfrm>
            <a:off x="-40627" y="26020"/>
            <a:ext cx="34599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授業構想シート</a:t>
            </a:r>
            <a:r>
              <a:rPr lang="en-US" altLang="ja-JP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Ⅱ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 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76" name="図 75">
            <a:extLst>
              <a:ext uri="{FF2B5EF4-FFF2-40B4-BE49-F238E27FC236}">
                <a16:creationId xmlns:a16="http://schemas.microsoft.com/office/drawing/2014/main" id="{4151A65F-7186-465E-A534-8320A74FA3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979" y="2925493"/>
            <a:ext cx="374285" cy="386528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90DD370A-ED6D-462A-9D2B-1D28ABB0AF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943" y="3026192"/>
            <a:ext cx="374285" cy="386528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A778C557-DCAA-4ED8-9739-6242BF3A1C3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786" y="6396526"/>
            <a:ext cx="374285" cy="386528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A58460FB-AE4C-47F2-B687-51A991AE9ED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2" y="6296399"/>
            <a:ext cx="374285" cy="386528"/>
          </a:xfrm>
          <a:prstGeom prst="rect">
            <a:avLst/>
          </a:prstGeom>
        </p:spPr>
      </p:pic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2946F689-6883-45F8-BF1A-43F657C113BA}"/>
              </a:ext>
            </a:extLst>
          </p:cNvPr>
          <p:cNvSpPr/>
          <p:nvPr/>
        </p:nvSpPr>
        <p:spPr>
          <a:xfrm>
            <a:off x="-5689601" y="9778"/>
            <a:ext cx="5511455" cy="4369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/>
              <a:t>ここからコピー＆ペイストしてお使いください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8CC1BE9-C25B-4388-9DC4-20577FF1B2DA}"/>
              </a:ext>
            </a:extLst>
          </p:cNvPr>
          <p:cNvSpPr/>
          <p:nvPr/>
        </p:nvSpPr>
        <p:spPr>
          <a:xfrm>
            <a:off x="-5393988" y="1329159"/>
            <a:ext cx="3227767" cy="293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問題：</a:t>
            </a:r>
            <a:endParaRPr kumimoji="1" lang="ja-JP" altLang="en-US" sz="1200" dirty="0">
              <a:solidFill>
                <a:schemeClr val="tx1"/>
              </a:solidFill>
              <a:latin typeface="UD Digi Kyokasho NP-R" panose="02020400000000000000" pitchFamily="18" charset="-128"/>
              <a:ea typeface="UD Digi Kyokasho NP-R" panose="02020400000000000000" pitchFamily="18" charset="-128"/>
            </a:endParaRP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FFD76D52-2399-4AE1-AE90-1A12D13C5A8E}"/>
              </a:ext>
            </a:extLst>
          </p:cNvPr>
          <p:cNvSpPr/>
          <p:nvPr/>
        </p:nvSpPr>
        <p:spPr>
          <a:xfrm>
            <a:off x="-5393987" y="749057"/>
            <a:ext cx="3227767" cy="4752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95AFE710-29AC-4DE7-BE74-FCEE036D018B}"/>
              </a:ext>
            </a:extLst>
          </p:cNvPr>
          <p:cNvSpPr/>
          <p:nvPr/>
        </p:nvSpPr>
        <p:spPr>
          <a:xfrm>
            <a:off x="-5393988" y="1727531"/>
            <a:ext cx="3227767" cy="349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めあて：</a:t>
            </a: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6D8B3A45-4417-4E5A-8AC4-8E3EDEB5D7FA}"/>
              </a:ext>
            </a:extLst>
          </p:cNvPr>
          <p:cNvSpPr/>
          <p:nvPr/>
        </p:nvSpPr>
        <p:spPr>
          <a:xfrm>
            <a:off x="-1966354" y="1900417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7F6EFC1C-049B-4D5B-888E-9DF0BB0053D8}"/>
              </a:ext>
            </a:extLst>
          </p:cNvPr>
          <p:cNvSpPr/>
          <p:nvPr/>
        </p:nvSpPr>
        <p:spPr>
          <a:xfrm>
            <a:off x="-5393988" y="2235299"/>
            <a:ext cx="3227767" cy="5674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まとめ：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40B72814-C330-48C0-9BB1-536FA292771A}"/>
              </a:ext>
            </a:extLst>
          </p:cNvPr>
          <p:cNvSpPr/>
          <p:nvPr/>
        </p:nvSpPr>
        <p:spPr>
          <a:xfrm>
            <a:off x="-5407723" y="2980998"/>
            <a:ext cx="3227767" cy="1219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適用問題：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式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          </a:t>
            </a:r>
            <a:r>
              <a:rPr kumimoji="1" lang="en-US" altLang="ja-JP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A.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kumimoji="1" lang="ja-JP" altLang="en-US" sz="14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98" name="図 97">
            <a:extLst>
              <a:ext uri="{FF2B5EF4-FFF2-40B4-BE49-F238E27FC236}">
                <a16:creationId xmlns:a16="http://schemas.microsoft.com/office/drawing/2014/main" id="{0382CACC-CD1C-46CC-AE7D-1DF357773E9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780" y="555793"/>
            <a:ext cx="374285" cy="386528"/>
          </a:xfrm>
          <a:prstGeom prst="rect">
            <a:avLst/>
          </a:prstGeom>
        </p:spPr>
      </p:pic>
      <p:pic>
        <p:nvPicPr>
          <p:cNvPr id="99" name="図 98">
            <a:extLst>
              <a:ext uri="{FF2B5EF4-FFF2-40B4-BE49-F238E27FC236}">
                <a16:creationId xmlns:a16="http://schemas.microsoft.com/office/drawing/2014/main" id="{86B10F91-EC70-463B-98F1-F87340EB7BF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5380" y="708193"/>
            <a:ext cx="374285" cy="386528"/>
          </a:xfrm>
          <a:prstGeom prst="rect">
            <a:avLst/>
          </a:prstGeom>
        </p:spPr>
      </p:pic>
      <p:pic>
        <p:nvPicPr>
          <p:cNvPr id="100" name="図 99">
            <a:extLst>
              <a:ext uri="{FF2B5EF4-FFF2-40B4-BE49-F238E27FC236}">
                <a16:creationId xmlns:a16="http://schemas.microsoft.com/office/drawing/2014/main" id="{7E6ED944-4C96-46A0-874C-BE5FD2181BA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2980" y="860593"/>
            <a:ext cx="374285" cy="386528"/>
          </a:xfrm>
          <a:prstGeom prst="rect">
            <a:avLst/>
          </a:prstGeom>
        </p:spPr>
      </p:pic>
      <p:pic>
        <p:nvPicPr>
          <p:cNvPr id="101" name="図 100">
            <a:extLst>
              <a:ext uri="{FF2B5EF4-FFF2-40B4-BE49-F238E27FC236}">
                <a16:creationId xmlns:a16="http://schemas.microsoft.com/office/drawing/2014/main" id="{4B36BE83-DF31-4785-BDD1-1312D5DC49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0580" y="1012993"/>
            <a:ext cx="374285" cy="386528"/>
          </a:xfrm>
          <a:prstGeom prst="rect">
            <a:avLst/>
          </a:prstGeom>
        </p:spPr>
      </p:pic>
      <p:pic>
        <p:nvPicPr>
          <p:cNvPr id="102" name="図 101">
            <a:extLst>
              <a:ext uri="{FF2B5EF4-FFF2-40B4-BE49-F238E27FC236}">
                <a16:creationId xmlns:a16="http://schemas.microsoft.com/office/drawing/2014/main" id="{A7EB7DFF-B2CA-4409-8128-9E1C2FB2567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80" y="1165393"/>
            <a:ext cx="374285" cy="386528"/>
          </a:xfrm>
          <a:prstGeom prst="rect">
            <a:avLst/>
          </a:prstGeom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AD8F2755-BE4F-4FE1-90C8-C20FA73CC146}"/>
              </a:ext>
            </a:extLst>
          </p:cNvPr>
          <p:cNvGrpSpPr/>
          <p:nvPr/>
        </p:nvGrpSpPr>
        <p:grpSpPr>
          <a:xfrm>
            <a:off x="3470985" y="3516477"/>
            <a:ext cx="3034230" cy="1281905"/>
            <a:chOff x="3470985" y="3484673"/>
            <a:chExt cx="3034230" cy="1281905"/>
          </a:xfrm>
        </p:grpSpPr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7F736591-EB23-42F4-BBAA-0936508CF9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470985" y="3484673"/>
              <a:ext cx="3015831" cy="1281905"/>
            </a:xfrm>
            <a:prstGeom prst="rect">
              <a:avLst/>
            </a:prstGeom>
          </p:spPr>
        </p:pic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25C1FC9E-4EA1-49DF-8FE6-9313D5905CBA}"/>
                </a:ext>
              </a:extLst>
            </p:cNvPr>
            <p:cNvSpPr/>
            <p:nvPr/>
          </p:nvSpPr>
          <p:spPr>
            <a:xfrm>
              <a:off x="6243428" y="4587226"/>
              <a:ext cx="261787" cy="17511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C319BDB6-FACD-443D-9C29-E53C56570E4E}"/>
              </a:ext>
            </a:extLst>
          </p:cNvPr>
          <p:cNvSpPr/>
          <p:nvPr/>
        </p:nvSpPr>
        <p:spPr>
          <a:xfrm>
            <a:off x="3309252" y="431797"/>
            <a:ext cx="1193175" cy="2183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tabLst>
                <a:tab pos="712788" algn="l"/>
              </a:tabLst>
            </a:pPr>
            <a:r>
              <a:rPr kumimoji="1" lang="ja-JP" altLang="en-US" sz="105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目指す児童の姿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★５</a:t>
            </a:r>
            <a:r>
              <a:rPr kumimoji="1" lang="en-US" altLang="ja-JP" sz="8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  <a:endParaRPr kumimoji="1" lang="ja-JP" altLang="en-US" sz="10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0190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802</Words>
  <Application>Microsoft Office PowerPoint</Application>
  <PresentationFormat>A4 210 x 297 mm</PresentationFormat>
  <Paragraphs>142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UD Digi Kyokasho NP-R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Cambria Math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2025-03-27T00:42:02Z</dcterms:created>
  <dcterms:modified xsi:type="dcterms:W3CDTF">2025-03-27T00:42:14Z</dcterms:modified>
</cp:coreProperties>
</file>