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9906000" cy="6858000" type="A4"/>
  <p:notesSz cx="6800850" cy="9932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6811" autoAdjust="0"/>
  </p:normalViewPr>
  <p:slideViewPr>
    <p:cSldViewPr snapToGrid="0">
      <p:cViewPr varScale="1">
        <p:scale>
          <a:sx n="120" d="100"/>
          <a:sy n="120" d="100"/>
        </p:scale>
        <p:origin x="18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30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03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35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99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91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02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2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93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7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52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28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6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表 5">
                <a:extLst>
                  <a:ext uri="{FF2B5EF4-FFF2-40B4-BE49-F238E27FC236}">
                    <a16:creationId xmlns:a16="http://schemas.microsoft.com/office/drawing/2014/main" id="{7B50FA9F-8A07-4376-98C7-80284CB168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7252939"/>
                  </p:ext>
                </p:extLst>
              </p:nvPr>
            </p:nvGraphicFramePr>
            <p:xfrm>
              <a:off x="25401" y="26034"/>
              <a:ext cx="9855200" cy="678796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85067">
                      <a:extLst>
                        <a:ext uri="{9D8B030D-6E8A-4147-A177-3AD203B41FA5}">
                          <a16:colId xmlns:a16="http://schemas.microsoft.com/office/drawing/2014/main" val="2668126574"/>
                        </a:ext>
                      </a:extLst>
                    </a:gridCol>
                    <a:gridCol w="1181360">
                      <a:extLst>
                        <a:ext uri="{9D8B030D-6E8A-4147-A177-3AD203B41FA5}">
                          <a16:colId xmlns:a16="http://schemas.microsoft.com/office/drawing/2014/main" val="419470268"/>
                        </a:ext>
                      </a:extLst>
                    </a:gridCol>
                    <a:gridCol w="2103706">
                      <a:extLst>
                        <a:ext uri="{9D8B030D-6E8A-4147-A177-3AD203B41FA5}">
                          <a16:colId xmlns:a16="http://schemas.microsoft.com/office/drawing/2014/main" val="807710321"/>
                        </a:ext>
                      </a:extLst>
                    </a:gridCol>
                    <a:gridCol w="792691">
                      <a:extLst>
                        <a:ext uri="{9D8B030D-6E8A-4147-A177-3AD203B41FA5}">
                          <a16:colId xmlns:a16="http://schemas.microsoft.com/office/drawing/2014/main" val="1585005844"/>
                        </a:ext>
                      </a:extLst>
                    </a:gridCol>
                    <a:gridCol w="2492376">
                      <a:extLst>
                        <a:ext uri="{9D8B030D-6E8A-4147-A177-3AD203B41FA5}">
                          <a16:colId xmlns:a16="http://schemas.microsoft.com/office/drawing/2014/main" val="1068828974"/>
                        </a:ext>
                      </a:extLst>
                    </a:gridCol>
                  </a:tblGrid>
                  <a:tr h="302170">
                    <a:tc rowSpan="2">
                      <a:txBody>
                        <a:bodyPr/>
                        <a:lstStyle/>
                        <a:p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学年「単元名」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第６学年　「分数のわり算」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教育出版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Digi Kyokasho NP-R" panose="02020400000000000000" pitchFamily="18" charset="-128"/>
                            <a:ea typeface="UD Digi Kyokasho NP-R" panose="02020400000000000000" pitchFamily="18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　２　時　／　全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12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時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9292851"/>
                      </a:ext>
                    </a:extLst>
                  </a:tr>
                  <a:tr h="302170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数直線図や図を基に既習事項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整数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と同じように捉え、計算の仕方を考えている。</a:t>
                          </a: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528120"/>
                      </a:ext>
                    </a:extLst>
                  </a:tr>
                  <a:tr h="302170">
                    <a:tc rowSpan="4">
                      <a:txBody>
                        <a:bodyPr/>
                        <a:lstStyle/>
                        <a:p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本時のめあて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★４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数学的に表現する姿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★３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2987775"/>
                      </a:ext>
                    </a:extLst>
                  </a:tr>
                  <a:tr h="485668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わる数が分数のときの計算のしかたを考えよう。</a:t>
                          </a: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rowSpan="3"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分数の計算の仕方を、言葉とともに図、数、式等を用いて表現する。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・数直線図や図をもとに立式している姿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algn="r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目的意識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発見・蓄積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・数直線図や図を活用して計算の仕方を考えたり、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説明したりしている姿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分析・整理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・既習事項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整数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を生かして計算できること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に気付いたり、その方法を説明したりしている姿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algn="r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再構築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9143654"/>
                      </a:ext>
                    </a:extLst>
                  </a:tr>
                  <a:tr h="302170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働かせたい数学的な見方・考え方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★２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 sz="2100" dirty="0"/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7595708"/>
                      </a:ext>
                    </a:extLst>
                  </a:tr>
                  <a:tr h="758883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分数の計算の仕方を数直線図や図に整理し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て、数量関係を捉える。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・わる数が単位分数のわり算は、かける数が整数の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かけ算に表して考える。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49169485"/>
                      </a:ext>
                    </a:extLst>
                  </a:tr>
                  <a:tr h="4333279">
                    <a:tc>
                      <a:txBody>
                        <a:bodyPr/>
                        <a:lstStyle/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◎立式の根拠となった数直線図や図を提示する。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1" lang="en-US" altLang="ja-JP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</m:ctrlPr>
                                </m:fPr>
                                <m:num>
                                  <m:r>
                                    <a:rPr kumimoji="1" lang="ja-JP" altLang="en-US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２</m:t>
                                  </m:r>
                                </m:num>
                                <m:den>
                                  <m:r>
                                    <a:rPr kumimoji="1" lang="ja-JP" altLang="en-US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５</m:t>
                                  </m:r>
                                </m:den>
                              </m:f>
                              <m:r>
                                <a:rPr kumimoji="1" lang="en-US" altLang="ja-JP" sz="105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UD デジタル 教科書体 N-R" panose="02020400000000000000" pitchFamily="17" charset="-128"/>
                                </a:rPr>
                                <m:t> </m:t>
                              </m:r>
                            </m:oMath>
                          </a14:m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1" lang="en-US" altLang="ja-JP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</m:ctrlPr>
                                </m:fPr>
                                <m:num>
                                  <m:r>
                                    <a:rPr kumimoji="1" lang="ja-JP" altLang="en-US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１</m:t>
                                  </m:r>
                                </m:num>
                                <m:den>
                                  <m:r>
                                    <a:rPr kumimoji="1" lang="ja-JP" altLang="en-US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４</m:t>
                                  </m:r>
                                </m:den>
                              </m:f>
                            </m:oMath>
                          </a14:m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◎今までの計算との違いに気付けるようにする。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・わる数も分数になっている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◎既習の分数の計算について想起できるようにし、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考え方や計算の仕方について確認する。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整数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整数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・数直線図に表す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・図に表す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◎「クラス・ログ」に考え方が入っていること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  を確認する。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◎自力解決が進まない児童には、「クラス・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ログ」にヒントとなる考え方がないか確認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◎必要に応じて、他の児童と考える時間を取る。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図作戦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数直線図作戦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　 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わる数を整数に変身作戦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◎それぞれの考え方について全体で共有する際には、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互いの考え方を理解しているか確認する。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変身作戦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が児童から出てこなかった場合は、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分数の計算の仕方を想起できるようにする。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◎それぞれの考え方の共通点に気付けるようにする。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→分数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分数と同じように図や数直線図をもとに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す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れば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計算できる。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→どれも分数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分数の式で表すことができる。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◎解決過程を振り返り、学びを共有できるように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して「クラス・ログ」に蓄積する。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・自分の学びを振り返り、「マイ・ログ」に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蓄積する。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43920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表 5">
                <a:extLst>
                  <a:ext uri="{FF2B5EF4-FFF2-40B4-BE49-F238E27FC236}">
                    <a16:creationId xmlns:a16="http://schemas.microsoft.com/office/drawing/2014/main" id="{7B50FA9F-8A07-4376-98C7-80284CB168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7252939"/>
                  </p:ext>
                </p:extLst>
              </p:nvPr>
            </p:nvGraphicFramePr>
            <p:xfrm>
              <a:off x="25401" y="26034"/>
              <a:ext cx="9855200" cy="678796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85067">
                      <a:extLst>
                        <a:ext uri="{9D8B030D-6E8A-4147-A177-3AD203B41FA5}">
                          <a16:colId xmlns:a16="http://schemas.microsoft.com/office/drawing/2014/main" val="2668126574"/>
                        </a:ext>
                      </a:extLst>
                    </a:gridCol>
                    <a:gridCol w="1181360">
                      <a:extLst>
                        <a:ext uri="{9D8B030D-6E8A-4147-A177-3AD203B41FA5}">
                          <a16:colId xmlns:a16="http://schemas.microsoft.com/office/drawing/2014/main" val="419470268"/>
                        </a:ext>
                      </a:extLst>
                    </a:gridCol>
                    <a:gridCol w="2103706">
                      <a:extLst>
                        <a:ext uri="{9D8B030D-6E8A-4147-A177-3AD203B41FA5}">
                          <a16:colId xmlns:a16="http://schemas.microsoft.com/office/drawing/2014/main" val="807710321"/>
                        </a:ext>
                      </a:extLst>
                    </a:gridCol>
                    <a:gridCol w="792691">
                      <a:extLst>
                        <a:ext uri="{9D8B030D-6E8A-4147-A177-3AD203B41FA5}">
                          <a16:colId xmlns:a16="http://schemas.microsoft.com/office/drawing/2014/main" val="1585005844"/>
                        </a:ext>
                      </a:extLst>
                    </a:gridCol>
                    <a:gridCol w="2492376">
                      <a:extLst>
                        <a:ext uri="{9D8B030D-6E8A-4147-A177-3AD203B41FA5}">
                          <a16:colId xmlns:a16="http://schemas.microsoft.com/office/drawing/2014/main" val="1068828974"/>
                        </a:ext>
                      </a:extLst>
                    </a:gridCol>
                  </a:tblGrid>
                  <a:tr h="302170">
                    <a:tc rowSpan="2">
                      <a:txBody>
                        <a:bodyPr/>
                        <a:lstStyle/>
                        <a:p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学年「単元名」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第６学年　「分数のわり算」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教育出版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Digi Kyokasho NP-R" panose="02020400000000000000" pitchFamily="18" charset="-128"/>
                            <a:ea typeface="UD Digi Kyokasho NP-R" panose="02020400000000000000" pitchFamily="18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　２　時　／　全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12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時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9292851"/>
                      </a:ext>
                    </a:extLst>
                  </a:tr>
                  <a:tr h="302170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数直線図や図を基に既習事項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整数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と同じように捉え、計算の仕方を考えている。</a:t>
                          </a: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528120"/>
                      </a:ext>
                    </a:extLst>
                  </a:tr>
                  <a:tr h="302170">
                    <a:tc rowSpan="4">
                      <a:txBody>
                        <a:bodyPr/>
                        <a:lstStyle/>
                        <a:p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本時のめあて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★４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数学的に表現する姿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★３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2987775"/>
                      </a:ext>
                    </a:extLst>
                  </a:tr>
                  <a:tr h="485668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わる数が分数のときの計算のしかたを考えよう。</a:t>
                          </a: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rowSpan="3"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分数の計算の仕方を、言葉とともに図、数、式等を用いて表現する。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・数直線図や図をもとに立式している姿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algn="r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目的意識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発見・蓄積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・数直線図や図を活用して計算の仕方を考えたり、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説明したりしている姿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分析・整理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・既習事項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整数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を生かして計算できること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に気付いたり、その方法を説明したりしている姿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algn="r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再構築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9143654"/>
                      </a:ext>
                    </a:extLst>
                  </a:tr>
                  <a:tr h="302170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働かせたい数学的な見方・考え方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★２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 sz="2100" dirty="0"/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7595708"/>
                      </a:ext>
                    </a:extLst>
                  </a:tr>
                  <a:tr h="760342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分数の計算の仕方を数直線図や図に整理し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て、数量関係を捉える。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・わる数が単位分数のわり算は、かける数が整数の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84138" indent="-84138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かけ算に表して考える。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49169485"/>
                      </a:ext>
                    </a:extLst>
                  </a:tr>
                  <a:tr h="4333279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6" t="-56821" r="-200371" b="-28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◎自力解決が進まない児童には、「クラス・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ログ」にヒントとなる考え方がないか確認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◎必要に応じて、他の児童と考える時間を取る。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図作戦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数直線図作戦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　 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わる数を整数に変身作戦</a:t>
                          </a:r>
                          <a:r>
                            <a:rPr kumimoji="1" lang="en-US" altLang="ja-JP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◎それぞれの考え方について全体で共有する際には、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互いの考え方を理解しているか確認する。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変身作戦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〉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が児童から出てこなかった場合は、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分数の計算の仕方を想起できるようにする。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分数の計算の仕方を確認する。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◎それぞれの考え方の共通点に気付けるようにする。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→分数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分数と同じように図や数直線図をもとに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す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れば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計算できる。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→どれも分数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分数の式で表すことができる。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◎解決過程を振り返り、学びを共有できるように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して「クラス・ログ」に蓄積する。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・自分の学びを振り返り、「マイ・ログ」に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蓄積する。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439205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D0FF82F-8D76-47C2-BA3D-90B7F06995EA}"/>
              </a:ext>
            </a:extLst>
          </p:cNvPr>
          <p:cNvGrpSpPr/>
          <p:nvPr/>
        </p:nvGrpSpPr>
        <p:grpSpPr>
          <a:xfrm>
            <a:off x="40390" y="698623"/>
            <a:ext cx="3244527" cy="1771416"/>
            <a:chOff x="25400" y="587323"/>
            <a:chExt cx="3244527" cy="1771416"/>
          </a:xfrm>
        </p:grpSpPr>
        <p:sp>
          <p:nvSpPr>
            <p:cNvPr id="4" name="テキスト ボックス 38">
              <a:extLst>
                <a:ext uri="{FF2B5EF4-FFF2-40B4-BE49-F238E27FC236}">
                  <a16:creationId xmlns:a16="http://schemas.microsoft.com/office/drawing/2014/main" id="{E5A7C1A0-9848-48F9-847C-863695454654}"/>
                </a:ext>
              </a:extLst>
            </p:cNvPr>
            <p:cNvSpPr txBox="1"/>
            <p:nvPr/>
          </p:nvSpPr>
          <p:spPr>
            <a:xfrm>
              <a:off x="117273" y="1974186"/>
              <a:ext cx="3073655" cy="38455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算数・数学の問題発見</a:t>
              </a:r>
              <a:r>
                <a:rPr lang="ja-JP" altLang="en-US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・</a:t>
              </a:r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解決の過程の中における四つの段階と、</a:t>
              </a:r>
              <a:endParaRPr lang="en-US" altLang="ja-JP" sz="800" dirty="0">
                <a:solidFill>
                  <a:schemeClr val="dk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「読み解く力」の視点との関係性を示した図</a:t>
              </a:r>
              <a:endPara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296B6DC5-9DA6-4544-9354-FE15435927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4825" b="-1"/>
            <a:stretch/>
          </p:blipFill>
          <p:spPr>
            <a:xfrm>
              <a:off x="25400" y="587323"/>
              <a:ext cx="3244527" cy="1425465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2D4EB9EB-31BF-4CAB-A255-63B1E7A4CC1A}"/>
                  </a:ext>
                </a:extLst>
              </p:cNvPr>
              <p:cNvSpPr/>
              <p:nvPr/>
            </p:nvSpPr>
            <p:spPr>
              <a:xfrm>
                <a:off x="57150" y="3619670"/>
                <a:ext cx="3227767" cy="40274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問題：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２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５</m:t>
                        </m:r>
                      </m:den>
                    </m:f>
                    <m:r>
                      <a:rPr kumimoji="1" lang="en-US" altLang="ja-JP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-R" panose="02020400000000000000" pitchFamily="17" charset="-128"/>
                      </a:rPr>
                      <m:t> </m:t>
                    </m:r>
                    <m:r>
                      <a:rPr kumimoji="1" lang="en-US" altLang="ja-JP" sz="1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-R" panose="02020400000000000000" pitchFamily="17" charset="-128"/>
                      </a:rPr>
                      <m:t>÷</m:t>
                    </m:r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４</m:t>
                        </m:r>
                      </m:den>
                    </m:f>
                  </m:oMath>
                </a14:m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の計算のしかたを考えよう。</a:t>
                </a:r>
              </a:p>
            </p:txBody>
          </p:sp>
        </mc:Choice>
        <mc:Fallback xmlns=""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2D4EB9EB-31BF-4CAB-A255-63B1E7A4CC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" y="3619670"/>
                <a:ext cx="3227767" cy="402747"/>
              </a:xfrm>
              <a:prstGeom prst="rect">
                <a:avLst/>
              </a:prstGeom>
              <a:blipFill>
                <a:blip r:embed="rId4"/>
                <a:stretch>
                  <a:fillRect b="-294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F5331C0-ABF5-40AF-BCA9-6F7F52A59D97}"/>
              </a:ext>
            </a:extLst>
          </p:cNvPr>
          <p:cNvSpPr/>
          <p:nvPr/>
        </p:nvSpPr>
        <p:spPr>
          <a:xfrm>
            <a:off x="97540" y="4396813"/>
            <a:ext cx="2826635" cy="349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めあて：わる数が分数のときの計算の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★４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しかたを考えよう。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5F6BCA45-5367-47E4-938C-54B1635A3B52}"/>
                  </a:ext>
                </a:extLst>
              </p:cNvPr>
              <p:cNvSpPr/>
              <p:nvPr/>
            </p:nvSpPr>
            <p:spPr>
              <a:xfrm>
                <a:off x="6620396" y="4311739"/>
                <a:ext cx="3227767" cy="16975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適用問題：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３</m:t>
                        </m:r>
                      </m:den>
                    </m:f>
                  </m:oMath>
                </a14:m>
                <a:r>
                  <a:rPr kumimoji="1" lang="ja-JP" altLang="en-US" sz="1200" dirty="0" err="1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ｍ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の重さが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３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７</m:t>
                        </m:r>
                      </m:den>
                    </m:f>
                    <m:r>
                      <a:rPr kumimoji="1" lang="ja-JP" altLang="en-US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-R" panose="02020400000000000000" pitchFamily="17" charset="-128"/>
                      </a:rPr>
                      <m:t> </m:t>
                    </m:r>
                  </m:oMath>
                </a14:m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kg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の棒があり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　ます。この棒１ｍの重さは何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kg</a:t>
                </a: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　になるでしょうか？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式　</a:t>
                </a:r>
                <a:r>
                  <a:rPr kumimoji="1" lang="en-US" altLang="ja-JP" sz="1200" dirty="0">
                    <a:solidFill>
                      <a:schemeClr val="tx1"/>
                    </a:solidFill>
                    <a:ea typeface="UD デジタル 教科書体 N-R" panose="02020400000000000000" pitchFamily="17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３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７</m:t>
                        </m:r>
                      </m:den>
                    </m:f>
                  </m:oMath>
                </a14:m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÷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３</m:t>
                        </m:r>
                      </m:den>
                    </m:f>
                    <m:r>
                      <a:rPr kumimoji="1" lang="ja-JP" altLang="en-US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-R" panose="02020400000000000000" pitchFamily="17" charset="-128"/>
                      </a:rPr>
                      <m:t>　</m:t>
                    </m:r>
                  </m:oMath>
                </a14:m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＝　</a:t>
                </a:r>
                <a:r>
                  <a:rPr kumimoji="1" lang="en-US" altLang="ja-JP" sz="1200" dirty="0">
                    <a:solidFill>
                      <a:schemeClr val="tx1"/>
                    </a:solidFill>
                    <a:ea typeface="UD デジタル 教科書体 N-R" panose="02020400000000000000" pitchFamily="17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３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７</m:t>
                        </m:r>
                      </m:den>
                    </m:f>
                  </m:oMath>
                </a14:m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×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３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　　　　　 ＝　</a:t>
                </a:r>
                <a:r>
                  <a:rPr kumimoji="1" lang="en-US" altLang="ja-JP" sz="1200" dirty="0">
                    <a:solidFill>
                      <a:schemeClr val="tx1"/>
                    </a:solidFill>
                    <a:ea typeface="UD デジタル 教科書体 N-R" panose="02020400000000000000" pitchFamily="17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９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７</m:t>
                        </m:r>
                      </m:den>
                    </m:f>
                    <m:r>
                      <a:rPr kumimoji="1" lang="ja-JP" altLang="en-US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-R" panose="02020400000000000000" pitchFamily="17" charset="-128"/>
                      </a:rPr>
                      <m:t> </m:t>
                    </m:r>
                  </m:oMath>
                </a14:m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                        A.</a:t>
                </a:r>
                <a:r>
                  <a:rPr kumimoji="1" lang="en-US" altLang="ja-JP" sz="1200" dirty="0">
                    <a:solidFill>
                      <a:schemeClr val="tx1"/>
                    </a:solidFill>
                    <a:ea typeface="UD デジタル 教科書体 N-R" panose="02020400000000000000" pitchFamily="17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９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７</m:t>
                        </m:r>
                      </m:den>
                    </m:f>
                    <m:r>
                      <a:rPr kumimoji="1" lang="ja-JP" altLang="en-US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-R" panose="02020400000000000000" pitchFamily="17" charset="-128"/>
                      </a:rPr>
                      <m:t> </m:t>
                    </m:r>
                  </m:oMath>
                </a14:m>
                <a:r>
                  <a:rPr kumimoji="1" lang="en-US" altLang="ja-JP" sz="14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kg</a:t>
                </a:r>
                <a:endPara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mc:Choice>
        <mc:Fallback xmlns=""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5F6BCA45-5367-47E4-938C-54B1635A3B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396" y="4311739"/>
                <a:ext cx="3227767" cy="1697523"/>
              </a:xfrm>
              <a:prstGeom prst="rect">
                <a:avLst/>
              </a:prstGeom>
              <a:blipFill>
                <a:blip r:embed="rId5"/>
                <a:stretch>
                  <a:fillRect b="-106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四角形: 対角を丸める 47">
            <a:extLst>
              <a:ext uri="{FF2B5EF4-FFF2-40B4-BE49-F238E27FC236}">
                <a16:creationId xmlns:a16="http://schemas.microsoft.com/office/drawing/2014/main" id="{783DFEB9-7090-4CDA-9FF7-6A284F179E5E}"/>
              </a:ext>
            </a:extLst>
          </p:cNvPr>
          <p:cNvSpPr/>
          <p:nvPr/>
        </p:nvSpPr>
        <p:spPr>
          <a:xfrm>
            <a:off x="25399" y="33631"/>
            <a:ext cx="3252532" cy="563245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ED804A-65EA-4A30-89EF-3611CC68BBD4}"/>
              </a:ext>
            </a:extLst>
          </p:cNvPr>
          <p:cNvSpPr/>
          <p:nvPr/>
        </p:nvSpPr>
        <p:spPr>
          <a:xfrm>
            <a:off x="87815" y="4780154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27A2556-06B0-47B8-A7FF-C03FD3878BA7}"/>
              </a:ext>
            </a:extLst>
          </p:cNvPr>
          <p:cNvGrpSpPr/>
          <p:nvPr/>
        </p:nvGrpSpPr>
        <p:grpSpPr>
          <a:xfrm>
            <a:off x="85723" y="2502929"/>
            <a:ext cx="2359818" cy="293721"/>
            <a:chOff x="47626" y="2665145"/>
            <a:chExt cx="2359818" cy="293721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664963D5-1B8A-4B92-AEFF-DA9B0FD55C9A}"/>
                </a:ext>
              </a:extLst>
            </p:cNvPr>
            <p:cNvSpPr/>
            <p:nvPr/>
          </p:nvSpPr>
          <p:spPr>
            <a:xfrm>
              <a:off x="47626" y="2665145"/>
              <a:ext cx="2185988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65658B28-A4AF-4B0D-8541-2059594EDBD5}"/>
                </a:ext>
              </a:extLst>
            </p:cNvPr>
            <p:cNvSpPr/>
            <p:nvPr/>
          </p:nvSpPr>
          <p:spPr>
            <a:xfrm>
              <a:off x="88110" y="2697708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Ⅰ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CC7B08-F0DA-4807-8E73-6666D1D698B8}"/>
                </a:ext>
              </a:extLst>
            </p:cNvPr>
            <p:cNvSpPr txBox="1"/>
            <p:nvPr/>
          </p:nvSpPr>
          <p:spPr>
            <a:xfrm>
              <a:off x="316706" y="2665145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問いをもつ段階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8A65648-75DF-49E8-BED4-95AA5393393C}"/>
                </a:ext>
              </a:extLst>
            </p:cNvPr>
            <p:cNvGrpSpPr/>
            <p:nvPr/>
          </p:nvGrpSpPr>
          <p:grpSpPr>
            <a:xfrm>
              <a:off x="1499747" y="2684440"/>
              <a:ext cx="714375" cy="255130"/>
              <a:chOff x="1652587" y="2689222"/>
              <a:chExt cx="714375" cy="255130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127DD166-5269-4084-B234-77C3B3A0745F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目的意識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1BE107DE-E184-46B2-B8ED-47875C9963D2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発見・蓄積</a:t>
                </a: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7728A95-171C-48A0-A0A9-C243D9FB8023}"/>
              </a:ext>
            </a:extLst>
          </p:cNvPr>
          <p:cNvGrpSpPr/>
          <p:nvPr/>
        </p:nvGrpSpPr>
        <p:grpSpPr>
          <a:xfrm>
            <a:off x="3378825" y="2502929"/>
            <a:ext cx="2955305" cy="293721"/>
            <a:chOff x="-4484068" y="950799"/>
            <a:chExt cx="2955305" cy="293721"/>
          </a:xfrm>
        </p:grpSpPr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DD1FE078-5E5D-456E-B4F3-4C0DD4219143}"/>
                </a:ext>
              </a:extLst>
            </p:cNvPr>
            <p:cNvSpPr/>
            <p:nvPr/>
          </p:nvSpPr>
          <p:spPr>
            <a:xfrm>
              <a:off x="-4484068" y="950799"/>
              <a:ext cx="2955305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F5558185-B5BF-47FF-A815-4081AD6BF8C8}"/>
                </a:ext>
              </a:extLst>
            </p:cNvPr>
            <p:cNvSpPr/>
            <p:nvPr/>
          </p:nvSpPr>
          <p:spPr>
            <a:xfrm>
              <a:off x="-4443583" y="983362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Ⅱ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1EEA81D-A851-4316-A75B-C08F4A22A81E}"/>
                </a:ext>
              </a:extLst>
            </p:cNvPr>
            <p:cNvSpPr txBox="1"/>
            <p:nvPr/>
          </p:nvSpPr>
          <p:spPr>
            <a:xfrm>
              <a:off x="-4214987" y="950799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多様な考えを生み出す段階</a:t>
              </a:r>
            </a:p>
          </p:txBody>
        </p:sp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E5B6EE1D-FB0F-4A34-A3A9-490DAC9E4A4A}"/>
                </a:ext>
              </a:extLst>
            </p:cNvPr>
            <p:cNvSpPr/>
            <p:nvPr/>
          </p:nvSpPr>
          <p:spPr>
            <a:xfrm>
              <a:off x="-2265725" y="1033761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分析・整理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BB1BDC7-12E3-4DE7-9465-9A5843EFA965}"/>
              </a:ext>
            </a:extLst>
          </p:cNvPr>
          <p:cNvGrpSpPr/>
          <p:nvPr/>
        </p:nvGrpSpPr>
        <p:grpSpPr>
          <a:xfrm>
            <a:off x="3378825" y="5709562"/>
            <a:ext cx="2507629" cy="293721"/>
            <a:chOff x="-4484067" y="1270624"/>
            <a:chExt cx="2507629" cy="293721"/>
          </a:xfrm>
        </p:grpSpPr>
        <p:sp>
          <p:nvSpPr>
            <p:cNvPr id="64" name="四角形: 角を丸くする 63">
              <a:extLst>
                <a:ext uri="{FF2B5EF4-FFF2-40B4-BE49-F238E27FC236}">
                  <a16:creationId xmlns:a16="http://schemas.microsoft.com/office/drawing/2014/main" id="{77BE095A-ABA2-42BF-95C8-D6040C0EBCD5}"/>
                </a:ext>
              </a:extLst>
            </p:cNvPr>
            <p:cNvSpPr/>
            <p:nvPr/>
          </p:nvSpPr>
          <p:spPr>
            <a:xfrm>
              <a:off x="-4484067" y="1270624"/>
              <a:ext cx="2507629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131C4818-8995-4750-9E4D-C517BBB18866}"/>
                </a:ext>
              </a:extLst>
            </p:cNvPr>
            <p:cNvSpPr/>
            <p:nvPr/>
          </p:nvSpPr>
          <p:spPr>
            <a:xfrm>
              <a:off x="-4443583" y="1303187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Ⅲ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71024F64-BACA-4D8F-B09E-BDB54A7A8BDA}"/>
                </a:ext>
              </a:extLst>
            </p:cNvPr>
            <p:cNvSpPr txBox="1"/>
            <p:nvPr/>
          </p:nvSpPr>
          <p:spPr>
            <a:xfrm>
              <a:off x="-4214987" y="1270624"/>
              <a:ext cx="1501725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考えを共有する段階</a:t>
              </a:r>
            </a:p>
          </p:txBody>
        </p: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BB75FFFB-5594-44D2-86B8-132653FFFF9B}"/>
                </a:ext>
              </a:extLst>
            </p:cNvPr>
            <p:cNvGrpSpPr/>
            <p:nvPr/>
          </p:nvGrpSpPr>
          <p:grpSpPr>
            <a:xfrm>
              <a:off x="-2714234" y="1289919"/>
              <a:ext cx="714375" cy="255130"/>
              <a:chOff x="1652587" y="2689222"/>
              <a:chExt cx="714375" cy="255130"/>
            </a:xfrm>
          </p:grpSpPr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7F34838A-C3A5-4853-BD9C-F0D869AB4295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分析・整理</a:t>
                </a: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96E96BB3-C815-4457-BFED-B5F7D5EF1453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再構築</a:t>
                </a: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68FA7D-BD0E-462E-B25D-5A877D5A5BFE}"/>
              </a:ext>
            </a:extLst>
          </p:cNvPr>
          <p:cNvGrpSpPr/>
          <p:nvPr/>
        </p:nvGrpSpPr>
        <p:grpSpPr>
          <a:xfrm>
            <a:off x="6668010" y="2502929"/>
            <a:ext cx="2805287" cy="293721"/>
            <a:chOff x="-4484068" y="1601081"/>
            <a:chExt cx="2805287" cy="293721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9466211D-E909-4425-B998-4218A6098831}"/>
                </a:ext>
              </a:extLst>
            </p:cNvPr>
            <p:cNvSpPr/>
            <p:nvPr/>
          </p:nvSpPr>
          <p:spPr>
            <a:xfrm>
              <a:off x="-4484068" y="1601081"/>
              <a:ext cx="2805287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F59F35EB-8CC5-447F-A041-E8B7334697AE}"/>
                </a:ext>
              </a:extLst>
            </p:cNvPr>
            <p:cNvSpPr/>
            <p:nvPr/>
          </p:nvSpPr>
          <p:spPr>
            <a:xfrm>
              <a:off x="-4443583" y="1633644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Ⅳ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2D265C3C-4EFE-42A8-8DB6-0C123661581A}"/>
                </a:ext>
              </a:extLst>
            </p:cNvPr>
            <p:cNvSpPr txBox="1"/>
            <p:nvPr/>
          </p:nvSpPr>
          <p:spPr>
            <a:xfrm>
              <a:off x="-4214987" y="1601081"/>
              <a:ext cx="182165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解決過程を振り返る段階</a:t>
              </a:r>
            </a:p>
          </p:txBody>
        </p:sp>
        <p:sp>
          <p:nvSpPr>
            <p:cNvPr id="74" name="四角形: 角を丸くする 73">
              <a:extLst>
                <a:ext uri="{FF2B5EF4-FFF2-40B4-BE49-F238E27FC236}">
                  <a16:creationId xmlns:a16="http://schemas.microsoft.com/office/drawing/2014/main" id="{D8A9B49A-EEFD-41E9-B635-BA8C2ABE2903}"/>
                </a:ext>
              </a:extLst>
            </p:cNvPr>
            <p:cNvSpPr/>
            <p:nvPr/>
          </p:nvSpPr>
          <p:spPr>
            <a:xfrm>
              <a:off x="-2415493" y="1684043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再構築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7C01A035-E718-4BF8-A244-7C6FF88DD7CB}"/>
              </a:ext>
            </a:extLst>
          </p:cNvPr>
          <p:cNvSpPr/>
          <p:nvPr/>
        </p:nvSpPr>
        <p:spPr>
          <a:xfrm>
            <a:off x="47623" y="2819738"/>
            <a:ext cx="3227767" cy="3463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前時の学習を振り返り、除数が分数でもわり算の式で表せたことを想起する。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6C26C16-2B7F-43F5-9960-8E65CDEF370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3882" y="3700404"/>
            <a:ext cx="1819632" cy="708834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EA667E79-5406-477C-B676-F05EDB62F4D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60000">
            <a:off x="3348901" y="4670408"/>
            <a:ext cx="1227438" cy="871441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7B57E260-CAF7-4AD3-85D0-28F2B61C300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60000">
            <a:off x="4930188" y="4699340"/>
            <a:ext cx="1553122" cy="606838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5D4689A2-2C44-40FF-A91A-7C5D72418C6E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60000">
            <a:off x="4276502" y="5357788"/>
            <a:ext cx="976866" cy="205492"/>
          </a:xfrm>
          <a:prstGeom prst="rect">
            <a:avLst/>
          </a:prstGeom>
        </p:spPr>
      </p:pic>
      <p:pic>
        <p:nvPicPr>
          <p:cNvPr id="75" name="図 74">
            <a:extLst>
              <a:ext uri="{FF2B5EF4-FFF2-40B4-BE49-F238E27FC236}">
                <a16:creationId xmlns:a16="http://schemas.microsoft.com/office/drawing/2014/main" id="{77BB506F-0285-4FF7-AE41-F2608CD8F38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6778" y="3788660"/>
            <a:ext cx="1431217" cy="223596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5988B6A2-1B1D-4453-8A8E-CC5160E3F9EF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60000">
            <a:off x="5146122" y="4063891"/>
            <a:ext cx="976866" cy="205492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7438E90-B969-4066-9EC6-C8BFC91FC11F}"/>
              </a:ext>
            </a:extLst>
          </p:cNvPr>
          <p:cNvSpPr/>
          <p:nvPr/>
        </p:nvSpPr>
        <p:spPr>
          <a:xfrm>
            <a:off x="5536581" y="4054821"/>
            <a:ext cx="288000" cy="2225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E0D427DF-A5AE-4EDB-91F6-4CDB2466E671}"/>
              </a:ext>
            </a:extLst>
          </p:cNvPr>
          <p:cNvSpPr/>
          <p:nvPr/>
        </p:nvSpPr>
        <p:spPr>
          <a:xfrm>
            <a:off x="4688243" y="5347318"/>
            <a:ext cx="288000" cy="2225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40F4C24A-614B-4BB8-9712-0ACAEAE8AFD8}"/>
              </a:ext>
            </a:extLst>
          </p:cNvPr>
          <p:cNvSpPr/>
          <p:nvPr/>
        </p:nvSpPr>
        <p:spPr>
          <a:xfrm>
            <a:off x="5805405" y="5013347"/>
            <a:ext cx="288000" cy="2225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FC0F2294-267C-4CE0-81F3-1B4E025B40E2}"/>
              </a:ext>
            </a:extLst>
          </p:cNvPr>
          <p:cNvSpPr/>
          <p:nvPr/>
        </p:nvSpPr>
        <p:spPr>
          <a:xfrm>
            <a:off x="6690364" y="3674592"/>
            <a:ext cx="2826635" cy="5674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まとめ：わる数が分数のときは、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分数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×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整数の計算をもとに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すると商が求められる。</a:t>
            </a: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0361C97C-8596-4315-BCBE-9D1BCE1E828C}"/>
              </a:ext>
            </a:extLst>
          </p:cNvPr>
          <p:cNvSpPr/>
          <p:nvPr/>
        </p:nvSpPr>
        <p:spPr>
          <a:xfrm>
            <a:off x="-47321" y="55281"/>
            <a:ext cx="34599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授業</a:t>
            </a:r>
            <a:r>
              <a:rPr lang="ja-JP" sz="3200" kern="0" spc="2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構想シート</a:t>
            </a:r>
            <a:r>
              <a:rPr lang="en-US" altLang="ja-JP" sz="3200" kern="0" spc="20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Ⅱ</a:t>
            </a:r>
            <a:endParaRPr lang="ja-JP" sz="12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 </a:t>
            </a:r>
            <a:endParaRPr lang="ja-JP" sz="12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60" name="図 59">
            <a:extLst>
              <a:ext uri="{FF2B5EF4-FFF2-40B4-BE49-F238E27FC236}">
                <a16:creationId xmlns:a16="http://schemas.microsoft.com/office/drawing/2014/main" id="{4151A65F-7186-465E-A534-8320A74FA33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559" y="2480393"/>
            <a:ext cx="374285" cy="386528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11838C97-9F6F-40E8-9363-677DA07A25A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52" y="6353719"/>
            <a:ext cx="374285" cy="386528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2397F703-741C-4AD9-85E3-5CD5A62228B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194" y="2795501"/>
            <a:ext cx="374285" cy="386528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75371716-02E4-4424-8722-E8B022EB777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834" y="5662926"/>
            <a:ext cx="374285" cy="386528"/>
          </a:xfrm>
          <a:prstGeom prst="rect">
            <a:avLst/>
          </a:prstGeom>
        </p:spPr>
      </p:pic>
      <p:pic>
        <p:nvPicPr>
          <p:cNvPr id="85" name="図 84">
            <a:extLst>
              <a:ext uri="{FF2B5EF4-FFF2-40B4-BE49-F238E27FC236}">
                <a16:creationId xmlns:a16="http://schemas.microsoft.com/office/drawing/2014/main" id="{FC39F569-D916-4712-B725-61DB37ACBFE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755" y="6425198"/>
            <a:ext cx="374285" cy="386528"/>
          </a:xfrm>
          <a:prstGeom prst="rect">
            <a:avLst/>
          </a:prstGeom>
        </p:spPr>
      </p:pic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B230ADEA-8520-49DC-B49F-37749A95DA2E}"/>
              </a:ext>
            </a:extLst>
          </p:cNvPr>
          <p:cNvSpPr/>
          <p:nvPr/>
        </p:nvSpPr>
        <p:spPr>
          <a:xfrm>
            <a:off x="-5689601" y="9778"/>
            <a:ext cx="5511455" cy="4369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/>
              <a:t>ここからコピー＆ペイストしてお使いください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52B358-5D93-46E3-B27A-BD8E24721523}"/>
              </a:ext>
            </a:extLst>
          </p:cNvPr>
          <p:cNvSpPr/>
          <p:nvPr/>
        </p:nvSpPr>
        <p:spPr>
          <a:xfrm>
            <a:off x="-5393988" y="1329159"/>
            <a:ext cx="3227767" cy="293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問題：</a:t>
            </a:r>
            <a:endParaRPr kumimoji="1" lang="ja-JP" altLang="en-US" sz="1200" dirty="0">
              <a:solidFill>
                <a:schemeClr val="tx1"/>
              </a:solidFill>
              <a:latin typeface="UD Digi Kyokasho NP-R" panose="02020400000000000000" pitchFamily="18" charset="-128"/>
              <a:ea typeface="UD Digi Kyokasho NP-R" panose="02020400000000000000" pitchFamily="18" charset="-128"/>
            </a:endParaRP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33A4C1D2-57F1-477F-B5E8-34D1A1ED5AEE}"/>
              </a:ext>
            </a:extLst>
          </p:cNvPr>
          <p:cNvSpPr/>
          <p:nvPr/>
        </p:nvSpPr>
        <p:spPr>
          <a:xfrm>
            <a:off x="-5393987" y="749057"/>
            <a:ext cx="3227767" cy="4752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C0AC0365-3A33-489E-BAEE-BE2DC34A1537}"/>
              </a:ext>
            </a:extLst>
          </p:cNvPr>
          <p:cNvSpPr/>
          <p:nvPr/>
        </p:nvSpPr>
        <p:spPr>
          <a:xfrm>
            <a:off x="-5393988" y="1727531"/>
            <a:ext cx="3227767" cy="349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めあて：</a:t>
            </a:r>
          </a:p>
        </p:txBody>
      </p:sp>
      <p:sp>
        <p:nvSpPr>
          <p:cNvPr id="87" name="四角形: 角を丸くする 86">
            <a:extLst>
              <a:ext uri="{FF2B5EF4-FFF2-40B4-BE49-F238E27FC236}">
                <a16:creationId xmlns:a16="http://schemas.microsoft.com/office/drawing/2014/main" id="{C6FF4481-75D8-420F-AC09-8B757BF9606F}"/>
              </a:ext>
            </a:extLst>
          </p:cNvPr>
          <p:cNvSpPr/>
          <p:nvPr/>
        </p:nvSpPr>
        <p:spPr>
          <a:xfrm>
            <a:off x="-1966354" y="1900417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23829D8-97CE-4B5C-9107-E905A707761B}"/>
              </a:ext>
            </a:extLst>
          </p:cNvPr>
          <p:cNvSpPr/>
          <p:nvPr/>
        </p:nvSpPr>
        <p:spPr>
          <a:xfrm>
            <a:off x="-5393988" y="2235299"/>
            <a:ext cx="3227767" cy="5674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まとめ：</a:t>
            </a: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A3077F8F-3FE0-4318-9E92-AB7DDC6CCEB9}"/>
              </a:ext>
            </a:extLst>
          </p:cNvPr>
          <p:cNvSpPr/>
          <p:nvPr/>
        </p:nvSpPr>
        <p:spPr>
          <a:xfrm>
            <a:off x="-5407723" y="2980998"/>
            <a:ext cx="3227767" cy="1219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適用問題：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式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          </a:t>
            </a:r>
            <a:r>
              <a:rPr kumimoji="1" lang="en-US" altLang="ja-JP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A.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kumimoji="1" lang="ja-JP" altLang="en-US" sz="14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90" name="図 89">
            <a:extLst>
              <a:ext uri="{FF2B5EF4-FFF2-40B4-BE49-F238E27FC236}">
                <a16:creationId xmlns:a16="http://schemas.microsoft.com/office/drawing/2014/main" id="{6A0DB8A6-B492-48EF-ACE8-36BE7A23B74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780" y="555793"/>
            <a:ext cx="374285" cy="386528"/>
          </a:xfrm>
          <a:prstGeom prst="rect">
            <a:avLst/>
          </a:prstGeom>
        </p:spPr>
      </p:pic>
      <p:pic>
        <p:nvPicPr>
          <p:cNvPr id="91" name="図 90">
            <a:extLst>
              <a:ext uri="{FF2B5EF4-FFF2-40B4-BE49-F238E27FC236}">
                <a16:creationId xmlns:a16="http://schemas.microsoft.com/office/drawing/2014/main" id="{C365B45F-9BAC-4E62-94E8-68476AAEFB1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5380" y="708193"/>
            <a:ext cx="374285" cy="386528"/>
          </a:xfrm>
          <a:prstGeom prst="rect">
            <a:avLst/>
          </a:prstGeom>
        </p:spPr>
      </p:pic>
      <p:pic>
        <p:nvPicPr>
          <p:cNvPr id="92" name="図 91">
            <a:extLst>
              <a:ext uri="{FF2B5EF4-FFF2-40B4-BE49-F238E27FC236}">
                <a16:creationId xmlns:a16="http://schemas.microsoft.com/office/drawing/2014/main" id="{A6E1C9D9-E3C8-4805-8F54-9E7AEC688B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2980" y="860593"/>
            <a:ext cx="374285" cy="386528"/>
          </a:xfrm>
          <a:prstGeom prst="rect">
            <a:avLst/>
          </a:prstGeom>
        </p:spPr>
      </p:pic>
      <p:pic>
        <p:nvPicPr>
          <p:cNvPr id="93" name="図 92">
            <a:extLst>
              <a:ext uri="{FF2B5EF4-FFF2-40B4-BE49-F238E27FC236}">
                <a16:creationId xmlns:a16="http://schemas.microsoft.com/office/drawing/2014/main" id="{6BB02CB6-BE07-407F-BBDD-943C6B7EA7C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0580" y="1012993"/>
            <a:ext cx="374285" cy="386528"/>
          </a:xfrm>
          <a:prstGeom prst="rect">
            <a:avLst/>
          </a:prstGeom>
        </p:spPr>
      </p:pic>
      <p:pic>
        <p:nvPicPr>
          <p:cNvPr id="94" name="図 93">
            <a:extLst>
              <a:ext uri="{FF2B5EF4-FFF2-40B4-BE49-F238E27FC236}">
                <a16:creationId xmlns:a16="http://schemas.microsoft.com/office/drawing/2014/main" id="{90656165-945E-4273-8227-9ECB713D7A1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80" y="1165393"/>
            <a:ext cx="374285" cy="386528"/>
          </a:xfrm>
          <a:prstGeom prst="rect">
            <a:avLst/>
          </a:prstGeom>
        </p:spPr>
      </p:pic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928D1853-7D20-437C-9D51-EC1736E08334}"/>
              </a:ext>
            </a:extLst>
          </p:cNvPr>
          <p:cNvSpPr/>
          <p:nvPr/>
        </p:nvSpPr>
        <p:spPr>
          <a:xfrm>
            <a:off x="3378825" y="373396"/>
            <a:ext cx="1193175" cy="2183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712788" algn="l"/>
              </a:tabLst>
            </a:pPr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目指す児童の姿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★５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kumimoji="1" lang="ja-JP" altLang="en-US" sz="1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750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833</Words>
  <Application>Microsoft Office PowerPoint</Application>
  <PresentationFormat>A4 210 x 297 mm</PresentationFormat>
  <Paragraphs>142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UD Digi Kyokasho NP-R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Cambria Math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2025-02-12T05:25:40Z</dcterms:created>
  <dcterms:modified xsi:type="dcterms:W3CDTF">2025-02-12T05:25:48Z</dcterms:modified>
</cp:coreProperties>
</file>