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89" autoAdjust="0"/>
    <p:restoredTop sz="94660"/>
  </p:normalViewPr>
  <p:slideViewPr>
    <p:cSldViewPr snapToGrid="0">
      <p:cViewPr varScale="1">
        <p:scale>
          <a:sx n="127" d="100"/>
          <a:sy n="127" d="100"/>
        </p:scale>
        <p:origin x="69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662771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2501340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3617363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980421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3489581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1506343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2188737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139790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1461530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1913318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51DB32-CF5F-4514-9ADE-EC7FE2DC0B83}" type="datetimeFigureOut">
              <a:rPr kumimoji="1" lang="ja-JP" altLang="en-US" smtClean="0"/>
              <a:t>2024/2/8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2874024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51DB32-CF5F-4514-9ADE-EC7FE2DC0B83}" type="datetimeFigureOut">
              <a:rPr kumimoji="1" lang="ja-JP" altLang="en-US" smtClean="0"/>
              <a:t>2024/2/8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F746F8-414A-4A5D-9553-5762391E9B64}" type="slidenum">
              <a:rPr kumimoji="1" lang="ja-JP" altLang="en-US" smtClean="0"/>
              <a:t>‹#›</a:t>
            </a:fld>
            <a:endParaRPr kumimoji="1" lang="ja-JP" altLang="en-US"/>
          </a:p>
        </p:txBody>
      </p:sp>
    </p:spTree>
    <p:extLst>
      <p:ext uri="{BB962C8B-B14F-4D97-AF65-F5344CB8AC3E}">
        <p14:creationId xmlns:p14="http://schemas.microsoft.com/office/powerpoint/2010/main" val="24922079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png"/><Relationship Id="rId7" Type="http://schemas.openxmlformats.org/officeDocument/2006/relationships/image" Target="../media/image6.GI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GIF"/><Relationship Id="rId10" Type="http://schemas.openxmlformats.org/officeDocument/2006/relationships/image" Target="../media/image9.GIF"/><Relationship Id="rId4" Type="http://schemas.openxmlformats.org/officeDocument/2006/relationships/image" Target="../media/image3.png"/><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四角形: 角を丸くする 16">
            <a:extLst>
              <a:ext uri="{FF2B5EF4-FFF2-40B4-BE49-F238E27FC236}">
                <a16:creationId xmlns:a16="http://schemas.microsoft.com/office/drawing/2014/main" id="{6B6D4BE3-78BD-48BF-A075-82F8395CE5E2}"/>
              </a:ext>
            </a:extLst>
          </p:cNvPr>
          <p:cNvSpPr/>
          <p:nvPr/>
        </p:nvSpPr>
        <p:spPr>
          <a:xfrm>
            <a:off x="479872" y="4971783"/>
            <a:ext cx="5684455" cy="151074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246" dirty="0">
              <a:solidFill>
                <a:schemeClr val="tx1"/>
              </a:solidFill>
            </a:endParaRPr>
          </a:p>
          <a:p>
            <a:pPr algn="ctr"/>
            <a:endParaRPr kumimoji="1" lang="ja-JP" altLang="en-US" sz="1246" dirty="0">
              <a:solidFill>
                <a:schemeClr val="tx1"/>
              </a:solidFill>
            </a:endParaRPr>
          </a:p>
        </p:txBody>
      </p:sp>
      <p:sp>
        <p:nvSpPr>
          <p:cNvPr id="16" name="四角形: 角を丸くする 15">
            <a:extLst>
              <a:ext uri="{FF2B5EF4-FFF2-40B4-BE49-F238E27FC236}">
                <a16:creationId xmlns:a16="http://schemas.microsoft.com/office/drawing/2014/main" id="{C43CC9C9-216F-4FF6-AA81-4C96D81F938C}"/>
              </a:ext>
            </a:extLst>
          </p:cNvPr>
          <p:cNvSpPr/>
          <p:nvPr/>
        </p:nvSpPr>
        <p:spPr>
          <a:xfrm>
            <a:off x="478438" y="3213593"/>
            <a:ext cx="5685890" cy="135377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6"/>
          </a:p>
        </p:txBody>
      </p:sp>
      <p:sp>
        <p:nvSpPr>
          <p:cNvPr id="8" name="四角形: 角を丸くする 7">
            <a:extLst>
              <a:ext uri="{FF2B5EF4-FFF2-40B4-BE49-F238E27FC236}">
                <a16:creationId xmlns:a16="http://schemas.microsoft.com/office/drawing/2014/main" id="{5E92DF38-7FE1-4F47-BF52-A62A8C8735EB}"/>
              </a:ext>
            </a:extLst>
          </p:cNvPr>
          <p:cNvSpPr/>
          <p:nvPr/>
        </p:nvSpPr>
        <p:spPr>
          <a:xfrm>
            <a:off x="479872" y="1542091"/>
            <a:ext cx="5684455" cy="12735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6" dirty="0"/>
          </a:p>
        </p:txBody>
      </p:sp>
      <p:sp>
        <p:nvSpPr>
          <p:cNvPr id="4" name="テキスト ボックス 3">
            <a:extLst>
              <a:ext uri="{FF2B5EF4-FFF2-40B4-BE49-F238E27FC236}">
                <a16:creationId xmlns:a16="http://schemas.microsoft.com/office/drawing/2014/main" id="{D15DDAC6-39D8-4377-90F7-041C70C09983}"/>
              </a:ext>
            </a:extLst>
          </p:cNvPr>
          <p:cNvSpPr txBox="1"/>
          <p:nvPr/>
        </p:nvSpPr>
        <p:spPr>
          <a:xfrm>
            <a:off x="396827" y="312606"/>
            <a:ext cx="3194405" cy="348109"/>
          </a:xfrm>
          <a:prstGeom prst="rect">
            <a:avLst/>
          </a:prstGeom>
          <a:noFill/>
        </p:spPr>
        <p:txBody>
          <a:bodyPr wrap="square" rtlCol="0">
            <a:spAutoFit/>
          </a:bodyPr>
          <a:lstStyle/>
          <a:p>
            <a:r>
              <a:rPr kumimoji="1" lang="ja-JP" altLang="en-US" sz="1662" b="1" dirty="0">
                <a:ln w="0"/>
                <a:solidFill>
                  <a:schemeClr val="accent1"/>
                </a:solidFill>
                <a:effectLst>
                  <a:outerShdw blurRad="38100" dist="25400" dir="5400000" algn="ctr" rotWithShape="0">
                    <a:srgbClr val="6E747A">
                      <a:alpha val="43000"/>
                    </a:srgbClr>
                  </a:outerShdw>
                </a:effectLst>
                <a:latin typeface="HG丸ｺﾞｼｯｸM-PRO" panose="020F0600000000000000" pitchFamily="50" charset="-128"/>
                <a:ea typeface="HG丸ｺﾞｼｯｸM-PRO" panose="020F0600000000000000" pitchFamily="50" charset="-128"/>
              </a:rPr>
              <a:t>思考の設計図</a:t>
            </a:r>
            <a:r>
              <a:rPr kumimoji="1" lang="en-US" altLang="ja-JP" sz="1400" b="1" dirty="0">
                <a:ln w="0"/>
                <a:solidFill>
                  <a:schemeClr val="accent1"/>
                </a:solidFill>
                <a:effectLst>
                  <a:outerShdw blurRad="38100" dist="25400" dir="5400000" algn="ctr" rotWithShape="0">
                    <a:srgbClr val="6E747A">
                      <a:alpha val="43000"/>
                    </a:srgbClr>
                  </a:outerShdw>
                </a:effectLst>
                <a:latin typeface="HG丸ｺﾞｼｯｸM-PRO" panose="020F0600000000000000" pitchFamily="50" charset="-128"/>
                <a:ea typeface="HG丸ｺﾞｼｯｸM-PRO" panose="020F0600000000000000" pitchFamily="50" charset="-128"/>
              </a:rPr>
              <a:t>《</a:t>
            </a:r>
            <a:r>
              <a:rPr kumimoji="1" lang="ja-JP" altLang="en-US" sz="1400" b="1" dirty="0">
                <a:ln w="0"/>
                <a:solidFill>
                  <a:schemeClr val="accent1"/>
                </a:solidFill>
                <a:effectLst>
                  <a:outerShdw blurRad="38100" dist="25400" dir="5400000" algn="ctr" rotWithShape="0">
                    <a:srgbClr val="6E747A">
                      <a:alpha val="43000"/>
                    </a:srgbClr>
                  </a:outerShdw>
                </a:effectLst>
                <a:latin typeface="HG丸ｺﾞｼｯｸM-PRO" panose="020F0600000000000000" pitchFamily="50" charset="-128"/>
                <a:ea typeface="HG丸ｺﾞｼｯｸM-PRO" panose="020F0600000000000000" pitchFamily="50" charset="-128"/>
              </a:rPr>
              <a:t>書くこと</a:t>
            </a:r>
            <a:r>
              <a:rPr kumimoji="1" lang="en-US" altLang="ja-JP" sz="1400" b="1" dirty="0">
                <a:ln w="0"/>
                <a:solidFill>
                  <a:schemeClr val="accent1"/>
                </a:solidFill>
                <a:effectLst>
                  <a:outerShdw blurRad="38100" dist="25400" dir="5400000" algn="ctr" rotWithShape="0">
                    <a:srgbClr val="6E747A">
                      <a:alpha val="43000"/>
                    </a:srgbClr>
                  </a:outerShdw>
                </a:effectLst>
                <a:latin typeface="HG丸ｺﾞｼｯｸM-PRO" panose="020F0600000000000000" pitchFamily="50" charset="-128"/>
                <a:ea typeface="HG丸ｺﾞｼｯｸM-PRO" panose="020F0600000000000000" pitchFamily="50" charset="-128"/>
              </a:rPr>
              <a:t>》</a:t>
            </a:r>
            <a:endParaRPr kumimoji="1" lang="ja-JP" altLang="en-US" sz="1662" b="1" dirty="0">
              <a:ln w="0"/>
              <a:solidFill>
                <a:schemeClr val="accent1"/>
              </a:solidFill>
              <a:effectLst>
                <a:outerShdw blurRad="38100" dist="25400" dir="5400000" algn="ctr" rotWithShape="0">
                  <a:srgbClr val="6E747A">
                    <a:alpha val="43000"/>
                  </a:srgbClr>
                </a:outerShdw>
              </a:effectLst>
              <a:latin typeface="HG丸ｺﾞｼｯｸM-PRO" panose="020F0600000000000000" pitchFamily="50" charset="-128"/>
              <a:ea typeface="HG丸ｺﾞｼｯｸM-PRO" panose="020F0600000000000000" pitchFamily="50" charset="-128"/>
            </a:endParaRPr>
          </a:p>
        </p:txBody>
      </p:sp>
      <p:pic>
        <p:nvPicPr>
          <p:cNvPr id="1026" name="Picture 2" descr="丸太のイラスト">
            <a:extLst>
              <a:ext uri="{FF2B5EF4-FFF2-40B4-BE49-F238E27FC236}">
                <a16:creationId xmlns:a16="http://schemas.microsoft.com/office/drawing/2014/main" id="{3C1D04B6-C5D6-4545-9EF0-0ACA7EEF60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442" y="4631888"/>
            <a:ext cx="526578" cy="46075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日曜大工のイラスト">
            <a:extLst>
              <a:ext uri="{FF2B5EF4-FFF2-40B4-BE49-F238E27FC236}">
                <a16:creationId xmlns:a16="http://schemas.microsoft.com/office/drawing/2014/main" id="{DC9AD9F0-6E58-4541-AD46-3176678518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0" y="1128200"/>
            <a:ext cx="519170" cy="56739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0BB0C136-10C4-4078-8851-6535D67E6C76}"/>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53704" y="2841305"/>
            <a:ext cx="569962" cy="569962"/>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a:extLst>
              <a:ext uri="{FF2B5EF4-FFF2-40B4-BE49-F238E27FC236}">
                <a16:creationId xmlns:a16="http://schemas.microsoft.com/office/drawing/2014/main" id="{D5B9C391-E6C8-4660-8BBD-93D6E8D72A72}"/>
              </a:ext>
            </a:extLst>
          </p:cNvPr>
          <p:cNvSpPr/>
          <p:nvPr/>
        </p:nvSpPr>
        <p:spPr>
          <a:xfrm>
            <a:off x="841086" y="4640822"/>
            <a:ext cx="1176210" cy="319698"/>
          </a:xfrm>
          <a:prstGeom prst="rect">
            <a:avLst/>
          </a:prstGeom>
          <a:noFill/>
        </p:spPr>
        <p:txBody>
          <a:bodyPr wrap="none" lIns="63305" tIns="31652" rIns="63305" bIns="31652">
            <a:spAutoFit/>
          </a:bodyPr>
          <a:lstStyle/>
          <a:p>
            <a:pPr algn="ctr"/>
            <a:r>
              <a:rPr lang="ja-JP" altLang="en-US" sz="1662" b="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HGP創英角ﾎﾟｯﾌﾟ体" panose="040B0A00000000000000" pitchFamily="50" charset="-128"/>
                <a:ea typeface="HGP創英角ﾎﾟｯﾌﾟ体" panose="040B0A00000000000000" pitchFamily="50" charset="-128"/>
              </a:rPr>
              <a:t>思考の素材</a:t>
            </a:r>
          </a:p>
        </p:txBody>
      </p:sp>
      <p:sp>
        <p:nvSpPr>
          <p:cNvPr id="9" name="正方形/長方形 8">
            <a:extLst>
              <a:ext uri="{FF2B5EF4-FFF2-40B4-BE49-F238E27FC236}">
                <a16:creationId xmlns:a16="http://schemas.microsoft.com/office/drawing/2014/main" id="{636D6C5C-49A4-4E5F-A2C5-09EFC30D51C9}"/>
              </a:ext>
            </a:extLst>
          </p:cNvPr>
          <p:cNvSpPr/>
          <p:nvPr/>
        </p:nvSpPr>
        <p:spPr>
          <a:xfrm>
            <a:off x="834301" y="2890576"/>
            <a:ext cx="1176210" cy="319698"/>
          </a:xfrm>
          <a:prstGeom prst="rect">
            <a:avLst/>
          </a:prstGeom>
          <a:noFill/>
        </p:spPr>
        <p:txBody>
          <a:bodyPr wrap="none" lIns="63305" tIns="31652" rIns="63305" bIns="31652">
            <a:spAutoFit/>
          </a:bodyPr>
          <a:lstStyle/>
          <a:p>
            <a:pPr algn="ctr"/>
            <a:r>
              <a:rPr lang="ja-JP" altLang="en-US" sz="1662" b="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HGP創英角ﾎﾟｯﾌﾟ体" panose="040B0A00000000000000" pitchFamily="50" charset="-128"/>
                <a:ea typeface="HGP創英角ﾎﾟｯﾌﾟ体" panose="040B0A00000000000000" pitchFamily="50" charset="-128"/>
              </a:rPr>
              <a:t>思考の加工</a:t>
            </a:r>
          </a:p>
        </p:txBody>
      </p:sp>
      <p:sp>
        <p:nvSpPr>
          <p:cNvPr id="10" name="正方形/長方形 9">
            <a:extLst>
              <a:ext uri="{FF2B5EF4-FFF2-40B4-BE49-F238E27FC236}">
                <a16:creationId xmlns:a16="http://schemas.microsoft.com/office/drawing/2014/main" id="{D1B7F7A1-82B1-4C8D-8C4B-35413EC5E14E}"/>
              </a:ext>
            </a:extLst>
          </p:cNvPr>
          <p:cNvSpPr/>
          <p:nvPr/>
        </p:nvSpPr>
        <p:spPr>
          <a:xfrm>
            <a:off x="744104" y="1222016"/>
            <a:ext cx="1370174" cy="319698"/>
          </a:xfrm>
          <a:prstGeom prst="rect">
            <a:avLst/>
          </a:prstGeom>
          <a:noFill/>
        </p:spPr>
        <p:txBody>
          <a:bodyPr wrap="none" lIns="63305" tIns="31652" rIns="63305" bIns="31652">
            <a:spAutoFit/>
          </a:bodyPr>
          <a:lstStyle/>
          <a:p>
            <a:pPr algn="ctr"/>
            <a:r>
              <a:rPr lang="ja-JP" altLang="en-US" sz="1662" b="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HGP創英角ﾎﾟｯﾌﾟ体" panose="040B0A00000000000000" pitchFamily="50" charset="-128"/>
                <a:ea typeface="HGP創英角ﾎﾟｯﾌﾟ体" panose="040B0A00000000000000" pitchFamily="50" charset="-128"/>
              </a:rPr>
              <a:t>思考の組立て</a:t>
            </a:r>
          </a:p>
        </p:txBody>
      </p:sp>
      <p:sp>
        <p:nvSpPr>
          <p:cNvPr id="6" name="吹き出し: 角を丸めた四角形 5">
            <a:extLst>
              <a:ext uri="{FF2B5EF4-FFF2-40B4-BE49-F238E27FC236}">
                <a16:creationId xmlns:a16="http://schemas.microsoft.com/office/drawing/2014/main" id="{907F9926-AAE7-4873-BDDB-1D4C4C2626B4}"/>
              </a:ext>
            </a:extLst>
          </p:cNvPr>
          <p:cNvSpPr/>
          <p:nvPr/>
        </p:nvSpPr>
        <p:spPr>
          <a:xfrm>
            <a:off x="6353049" y="5641823"/>
            <a:ext cx="3113633" cy="852125"/>
          </a:xfrm>
          <a:prstGeom prst="wedgeRoundRectCallout">
            <a:avLst>
              <a:gd name="adj1" fmla="val -57180"/>
              <a:gd name="adj2" fmla="val 15503"/>
              <a:gd name="adj3" fmla="val 16667"/>
            </a:avLst>
          </a:prstGeom>
          <a:ln w="19050"/>
        </p:spPr>
        <p:style>
          <a:lnRef idx="2">
            <a:schemeClr val="dk1"/>
          </a:lnRef>
          <a:fillRef idx="1">
            <a:schemeClr val="lt1"/>
          </a:fillRef>
          <a:effectRef idx="0">
            <a:schemeClr val="dk1"/>
          </a:effectRef>
          <a:fontRef idx="minor">
            <a:schemeClr val="dk1"/>
          </a:fontRef>
        </p:style>
        <p:txBody>
          <a:bodyPr rtlCol="0" anchor="ctr"/>
          <a:lstStyle/>
          <a:p>
            <a:r>
              <a:rPr kumimoji="1" lang="ja-JP" altLang="en-US" sz="1100" dirty="0">
                <a:latin typeface="UD デジタル 教科書体 NK-R" panose="02020400000000000000" pitchFamily="18" charset="-128"/>
                <a:ea typeface="UD デジタル 教科書体 NK-R" panose="02020400000000000000" pitchFamily="18" charset="-128"/>
              </a:rPr>
              <a:t>資料から読み取ったことで自分の考えの根拠になりそうなもの、これまでの自分の経験・体験、</a:t>
            </a:r>
            <a:endParaRPr kumimoji="1" lang="en-US" altLang="ja-JP" sz="1100"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友達からもらったアイデアなど</a:t>
            </a:r>
            <a:endParaRPr kumimoji="1" lang="en-US" altLang="ja-JP" sz="1100"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表現しようと思うことをたくさん集めよう。</a:t>
            </a:r>
          </a:p>
        </p:txBody>
      </p:sp>
      <p:sp>
        <p:nvSpPr>
          <p:cNvPr id="12" name="吹き出し: 角を丸めた四角形 11">
            <a:extLst>
              <a:ext uri="{FF2B5EF4-FFF2-40B4-BE49-F238E27FC236}">
                <a16:creationId xmlns:a16="http://schemas.microsoft.com/office/drawing/2014/main" id="{E93EACD5-9752-4118-9CEB-B331346A7C9B}"/>
              </a:ext>
            </a:extLst>
          </p:cNvPr>
          <p:cNvSpPr/>
          <p:nvPr/>
        </p:nvSpPr>
        <p:spPr>
          <a:xfrm>
            <a:off x="6353049" y="3715243"/>
            <a:ext cx="3149648" cy="852125"/>
          </a:xfrm>
          <a:prstGeom prst="wedgeRoundRectCallout">
            <a:avLst>
              <a:gd name="adj1" fmla="val -57180"/>
              <a:gd name="adj2" fmla="val 15503"/>
              <a:gd name="adj3" fmla="val 16667"/>
            </a:avLst>
          </a:prstGeom>
          <a:ln w="19050"/>
        </p:spPr>
        <p:style>
          <a:lnRef idx="2">
            <a:schemeClr val="dk1"/>
          </a:lnRef>
          <a:fillRef idx="1">
            <a:schemeClr val="lt1"/>
          </a:fillRef>
          <a:effectRef idx="0">
            <a:schemeClr val="dk1"/>
          </a:effectRef>
          <a:fontRef idx="minor">
            <a:schemeClr val="dk1"/>
          </a:fontRef>
        </p:style>
        <p:txBody>
          <a:bodyPr tIns="72000" rtlCol="0" anchor="ctr"/>
          <a:lstStyle/>
          <a:p>
            <a:pPr>
              <a:lnSpc>
                <a:spcPts val="1200"/>
              </a:lnSpc>
            </a:pPr>
            <a:r>
              <a:rPr kumimoji="1" lang="ja-JP" altLang="en-US" sz="1100" dirty="0">
                <a:latin typeface="UD デジタル 教科書体 NK-R" panose="02020400000000000000" pitchFamily="18" charset="-128"/>
                <a:ea typeface="UD デジタル 教科書体 NK-R" panose="02020400000000000000" pitchFamily="18" charset="-128"/>
              </a:rPr>
              <a:t>集めた素材で、どのように組み立てようかな？</a:t>
            </a:r>
            <a:endParaRPr kumimoji="1" lang="en-US" altLang="ja-JP" sz="1100" dirty="0">
              <a:latin typeface="UD デジタル 教科書体 NK-R" panose="02020400000000000000" pitchFamily="18" charset="-128"/>
              <a:ea typeface="UD デジタル 教科書体 NK-R" panose="02020400000000000000" pitchFamily="18" charset="-128"/>
            </a:endParaRPr>
          </a:p>
          <a:p>
            <a:pPr>
              <a:lnSpc>
                <a:spcPts val="1200"/>
              </a:lnSpc>
            </a:pPr>
            <a:r>
              <a:rPr kumimoji="1" lang="ja-JP" altLang="en-US" sz="1100" dirty="0">
                <a:latin typeface="UD デジタル 教科書体 NK-R" panose="02020400000000000000" pitchFamily="18" charset="-128"/>
                <a:ea typeface="UD デジタル 教科書体 NK-R" panose="02020400000000000000" pitchFamily="18" charset="-128"/>
              </a:rPr>
              <a:t>どういう順番にすると伝わりやすいかな？</a:t>
            </a:r>
            <a:endParaRPr kumimoji="1" lang="en-US" altLang="ja-JP" sz="1100" dirty="0">
              <a:latin typeface="UD デジタル 教科書体 NK-R" panose="02020400000000000000" pitchFamily="18" charset="-128"/>
              <a:ea typeface="UD デジタル 教科書体 NK-R" panose="02020400000000000000" pitchFamily="18" charset="-128"/>
            </a:endParaRPr>
          </a:p>
          <a:p>
            <a:pPr>
              <a:lnSpc>
                <a:spcPts val="1200"/>
              </a:lnSpc>
            </a:pPr>
            <a:r>
              <a:rPr kumimoji="1" lang="ja-JP" altLang="en-US" sz="1100" dirty="0">
                <a:latin typeface="UD デジタル 教科書体 NK-R" panose="02020400000000000000" pitchFamily="18" charset="-128"/>
                <a:ea typeface="UD デジタル 教科書体 NK-R" panose="02020400000000000000" pitchFamily="18" charset="-128"/>
              </a:rPr>
              <a:t>読んだ人に納得してもらえるような構成になっているかな？</a:t>
            </a:r>
            <a:endParaRPr kumimoji="1" lang="en-US" altLang="ja-JP" sz="1100" dirty="0">
              <a:latin typeface="UD デジタル 教科書体 NK-R" panose="02020400000000000000" pitchFamily="18" charset="-128"/>
              <a:ea typeface="UD デジタル 教科書体 NK-R" panose="02020400000000000000" pitchFamily="18" charset="-128"/>
            </a:endParaRPr>
          </a:p>
          <a:p>
            <a:pPr>
              <a:lnSpc>
                <a:spcPts val="1200"/>
              </a:lnSpc>
            </a:pPr>
            <a:r>
              <a:rPr kumimoji="1" lang="ja-JP" altLang="en-US" sz="1100" dirty="0">
                <a:latin typeface="UD デジタル 教科書体 NK-R" panose="02020400000000000000" pitchFamily="18" charset="-128"/>
                <a:ea typeface="UD デジタル 教科書体 NK-R" panose="02020400000000000000" pitchFamily="18" charset="-128"/>
              </a:rPr>
              <a:t>表現を工夫してこだわりたいポイントはないかな？</a:t>
            </a:r>
            <a:endParaRPr kumimoji="1" lang="en-US" altLang="ja-JP" sz="1100" dirty="0">
              <a:latin typeface="UD デジタル 教科書体 NK-R" panose="02020400000000000000" pitchFamily="18" charset="-128"/>
              <a:ea typeface="UD デジタル 教科書体 NK-R" panose="02020400000000000000" pitchFamily="18" charset="-128"/>
            </a:endParaRPr>
          </a:p>
        </p:txBody>
      </p:sp>
      <p:sp>
        <p:nvSpPr>
          <p:cNvPr id="13" name="吹き出し: 角を丸めた四角形 12">
            <a:extLst>
              <a:ext uri="{FF2B5EF4-FFF2-40B4-BE49-F238E27FC236}">
                <a16:creationId xmlns:a16="http://schemas.microsoft.com/office/drawing/2014/main" id="{456349FF-8A09-4401-BF4B-8AA60F041A64}"/>
              </a:ext>
            </a:extLst>
          </p:cNvPr>
          <p:cNvSpPr/>
          <p:nvPr/>
        </p:nvSpPr>
        <p:spPr>
          <a:xfrm>
            <a:off x="6317035" y="1980798"/>
            <a:ext cx="3149647" cy="834834"/>
          </a:xfrm>
          <a:prstGeom prst="wedgeRoundRectCallout">
            <a:avLst>
              <a:gd name="adj1" fmla="val -57180"/>
              <a:gd name="adj2" fmla="val 15503"/>
              <a:gd name="adj3" fmla="val 16667"/>
            </a:avLst>
          </a:prstGeom>
          <a:ln w="19050"/>
        </p:spPr>
        <p:style>
          <a:lnRef idx="2">
            <a:schemeClr val="dk1"/>
          </a:lnRef>
          <a:fillRef idx="1">
            <a:schemeClr val="lt1"/>
          </a:fillRef>
          <a:effectRef idx="0">
            <a:schemeClr val="dk1"/>
          </a:effectRef>
          <a:fontRef idx="minor">
            <a:schemeClr val="dk1"/>
          </a:fontRef>
        </p:style>
        <p:txBody>
          <a:bodyPr rtlCol="0" anchor="ctr"/>
          <a:lstStyle/>
          <a:p>
            <a:r>
              <a:rPr kumimoji="1" lang="ja-JP" altLang="en-US" sz="1100" dirty="0">
                <a:latin typeface="UD デジタル 教科書体 NK-R" panose="02020400000000000000" pitchFamily="18" charset="-128"/>
                <a:ea typeface="UD デジタル 教科書体 NK-R" panose="02020400000000000000" pitchFamily="18" charset="-128"/>
              </a:rPr>
              <a:t>自分で読み返してみて、あるいは友達に読んでもらって伝わりにくいと感じたところはないかな？</a:t>
            </a:r>
            <a:endParaRPr kumimoji="1" lang="en-US" altLang="ja-JP" sz="1100"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もっとよい表現にできるところはないかな？</a:t>
            </a:r>
            <a:endParaRPr kumimoji="1" lang="en-US" altLang="ja-JP" sz="1100"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足りないところは前の段階に戻って補ってみよう。</a:t>
            </a:r>
            <a:endParaRPr kumimoji="1" lang="en-US" altLang="ja-JP" sz="1100" dirty="0">
              <a:latin typeface="UD デジタル 教科書体 NK-R" panose="02020400000000000000" pitchFamily="18" charset="-128"/>
              <a:ea typeface="UD デジタル 教科書体 NK-R" panose="02020400000000000000" pitchFamily="18" charset="-128"/>
            </a:endParaRPr>
          </a:p>
        </p:txBody>
      </p:sp>
      <p:sp>
        <p:nvSpPr>
          <p:cNvPr id="7" name="正方形/長方形 6">
            <a:extLst>
              <a:ext uri="{FF2B5EF4-FFF2-40B4-BE49-F238E27FC236}">
                <a16:creationId xmlns:a16="http://schemas.microsoft.com/office/drawing/2014/main" id="{5D5BC42F-A199-4480-A858-342094E845F6}"/>
              </a:ext>
            </a:extLst>
          </p:cNvPr>
          <p:cNvSpPr/>
          <p:nvPr/>
        </p:nvSpPr>
        <p:spPr>
          <a:xfrm>
            <a:off x="514609" y="699288"/>
            <a:ext cx="4167554" cy="404844"/>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kumimoji="1" lang="ja-JP" altLang="en-US" sz="969" dirty="0">
                <a:latin typeface="UD デジタル 教科書体 NK-R" panose="02020400000000000000" pitchFamily="18" charset="-128"/>
                <a:ea typeface="UD デジタル 教科書体 NK-R" panose="02020400000000000000" pitchFamily="18" charset="-128"/>
              </a:rPr>
              <a:t>テーマ</a:t>
            </a:r>
            <a:endParaRPr kumimoji="1" lang="en-US" altLang="ja-JP" sz="969" dirty="0">
              <a:latin typeface="UD デジタル 教科書体 NK-R" panose="02020400000000000000" pitchFamily="18" charset="-128"/>
              <a:ea typeface="UD デジタル 教科書体 NK-R" panose="02020400000000000000" pitchFamily="18" charset="-128"/>
            </a:endParaRPr>
          </a:p>
        </p:txBody>
      </p:sp>
      <p:sp>
        <p:nvSpPr>
          <p:cNvPr id="31" name="正方形/長方形 30">
            <a:extLst>
              <a:ext uri="{FF2B5EF4-FFF2-40B4-BE49-F238E27FC236}">
                <a16:creationId xmlns:a16="http://schemas.microsoft.com/office/drawing/2014/main" id="{5C8FBBCD-B361-42C2-ADBE-7A5836A846D9}"/>
              </a:ext>
            </a:extLst>
          </p:cNvPr>
          <p:cNvSpPr/>
          <p:nvPr/>
        </p:nvSpPr>
        <p:spPr>
          <a:xfrm>
            <a:off x="5089570" y="699288"/>
            <a:ext cx="4479182" cy="404844"/>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kumimoji="1" lang="ja-JP" altLang="en-US" sz="969" dirty="0">
                <a:latin typeface="UD デジタル 教科書体 NK-R" panose="02020400000000000000" pitchFamily="18" charset="-128"/>
                <a:ea typeface="UD デジタル 教科書体 NK-R" panose="02020400000000000000" pitchFamily="18" charset="-128"/>
              </a:rPr>
              <a:t>単元の目標</a:t>
            </a:r>
          </a:p>
        </p:txBody>
      </p:sp>
      <p:sp>
        <p:nvSpPr>
          <p:cNvPr id="11" name="矢印: 上 10">
            <a:extLst>
              <a:ext uri="{FF2B5EF4-FFF2-40B4-BE49-F238E27FC236}">
                <a16:creationId xmlns:a16="http://schemas.microsoft.com/office/drawing/2014/main" id="{C732D440-5E5A-4015-AD5A-00E6D3775900}"/>
              </a:ext>
            </a:extLst>
          </p:cNvPr>
          <p:cNvSpPr/>
          <p:nvPr/>
        </p:nvSpPr>
        <p:spPr>
          <a:xfrm>
            <a:off x="3132048" y="2930108"/>
            <a:ext cx="728245" cy="16255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上 33">
            <a:extLst>
              <a:ext uri="{FF2B5EF4-FFF2-40B4-BE49-F238E27FC236}">
                <a16:creationId xmlns:a16="http://schemas.microsoft.com/office/drawing/2014/main" id="{6511D63E-4131-4F50-B7E5-4F9DB73DAAB1}"/>
              </a:ext>
            </a:extLst>
          </p:cNvPr>
          <p:cNvSpPr/>
          <p:nvPr/>
        </p:nvSpPr>
        <p:spPr>
          <a:xfrm>
            <a:off x="3121652" y="4691344"/>
            <a:ext cx="728245" cy="16255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4" name="図 23">
            <a:extLst>
              <a:ext uri="{FF2B5EF4-FFF2-40B4-BE49-F238E27FC236}">
                <a16:creationId xmlns:a16="http://schemas.microsoft.com/office/drawing/2014/main" id="{0259A2C4-B8FC-4CB3-92CF-2A52402BF39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90568" y="4939616"/>
            <a:ext cx="647546" cy="573625"/>
          </a:xfrm>
          <a:prstGeom prst="rect">
            <a:avLst/>
          </a:prstGeom>
        </p:spPr>
      </p:pic>
      <p:pic>
        <p:nvPicPr>
          <p:cNvPr id="44" name="図 43">
            <a:extLst>
              <a:ext uri="{FF2B5EF4-FFF2-40B4-BE49-F238E27FC236}">
                <a16:creationId xmlns:a16="http://schemas.microsoft.com/office/drawing/2014/main" id="{ADAECF22-BDF4-4726-BCED-DC10B55954F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32584" y="4905813"/>
            <a:ext cx="694927" cy="574919"/>
          </a:xfrm>
          <a:prstGeom prst="rect">
            <a:avLst/>
          </a:prstGeom>
        </p:spPr>
      </p:pic>
      <p:pic>
        <p:nvPicPr>
          <p:cNvPr id="46" name="図 45">
            <a:extLst>
              <a:ext uri="{FF2B5EF4-FFF2-40B4-BE49-F238E27FC236}">
                <a16:creationId xmlns:a16="http://schemas.microsoft.com/office/drawing/2014/main" id="{FA77EB0C-D8EA-4C82-A315-B0C0BB4E5D8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388726" y="3052275"/>
            <a:ext cx="543477" cy="573014"/>
          </a:xfrm>
          <a:prstGeom prst="rect">
            <a:avLst/>
          </a:prstGeom>
        </p:spPr>
      </p:pic>
      <p:pic>
        <p:nvPicPr>
          <p:cNvPr id="48" name="図 47">
            <a:extLst>
              <a:ext uri="{FF2B5EF4-FFF2-40B4-BE49-F238E27FC236}">
                <a16:creationId xmlns:a16="http://schemas.microsoft.com/office/drawing/2014/main" id="{BF939345-F567-4AB0-82E9-FFDE154F2C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79622" y="3046813"/>
            <a:ext cx="687060" cy="573014"/>
          </a:xfrm>
          <a:prstGeom prst="rect">
            <a:avLst/>
          </a:prstGeom>
        </p:spPr>
      </p:pic>
      <p:pic>
        <p:nvPicPr>
          <p:cNvPr id="51" name="図 50">
            <a:extLst>
              <a:ext uri="{FF2B5EF4-FFF2-40B4-BE49-F238E27FC236}">
                <a16:creationId xmlns:a16="http://schemas.microsoft.com/office/drawing/2014/main" id="{872E9DE1-EFE4-4211-9FBF-83CB1253564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297341" y="1279710"/>
            <a:ext cx="633999" cy="636907"/>
          </a:xfrm>
          <a:prstGeom prst="rect">
            <a:avLst/>
          </a:prstGeom>
        </p:spPr>
      </p:pic>
      <p:pic>
        <p:nvPicPr>
          <p:cNvPr id="53" name="図 52">
            <a:extLst>
              <a:ext uri="{FF2B5EF4-FFF2-40B4-BE49-F238E27FC236}">
                <a16:creationId xmlns:a16="http://schemas.microsoft.com/office/drawing/2014/main" id="{1CB16B70-C0E7-4E01-9FB3-2D5B71208F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784957" y="1331722"/>
            <a:ext cx="662442" cy="578322"/>
          </a:xfrm>
          <a:prstGeom prst="rect">
            <a:avLst/>
          </a:prstGeom>
        </p:spPr>
      </p:pic>
      <p:sp>
        <p:nvSpPr>
          <p:cNvPr id="54" name="楕円 53">
            <a:extLst>
              <a:ext uri="{FF2B5EF4-FFF2-40B4-BE49-F238E27FC236}">
                <a16:creationId xmlns:a16="http://schemas.microsoft.com/office/drawing/2014/main" id="{0F3F4140-C320-49AE-B44A-B26862D6897E}"/>
              </a:ext>
            </a:extLst>
          </p:cNvPr>
          <p:cNvSpPr/>
          <p:nvPr/>
        </p:nvSpPr>
        <p:spPr>
          <a:xfrm>
            <a:off x="7064355" y="4939616"/>
            <a:ext cx="1695277" cy="50258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52" name="テキスト ボックス 51">
            <a:extLst>
              <a:ext uri="{FF2B5EF4-FFF2-40B4-BE49-F238E27FC236}">
                <a16:creationId xmlns:a16="http://schemas.microsoft.com/office/drawing/2014/main" id="{9CC1B9D0-91A4-4B20-AF86-90CD96F97276}"/>
              </a:ext>
            </a:extLst>
          </p:cNvPr>
          <p:cNvSpPr txBox="1"/>
          <p:nvPr/>
        </p:nvSpPr>
        <p:spPr>
          <a:xfrm>
            <a:off x="7182312" y="5007280"/>
            <a:ext cx="1476891" cy="369332"/>
          </a:xfrm>
          <a:prstGeom prst="rect">
            <a:avLst/>
          </a:prstGeom>
          <a:noFill/>
        </p:spPr>
        <p:txBody>
          <a:bodyPr wrap="square" rtlCol="0">
            <a:spAutoFit/>
          </a:bodyPr>
          <a:lstStyle/>
          <a:p>
            <a:pPr algn="ctr"/>
            <a:r>
              <a:rPr kumimoji="1" lang="ja-JP" altLang="en-US" dirty="0">
                <a:latin typeface="HGP創英角ﾎﾟｯﾌﾟ体" panose="040B0A00000000000000" pitchFamily="50" charset="-128"/>
                <a:ea typeface="HGP創英角ﾎﾟｯﾌﾟ体" panose="040B0A00000000000000" pitchFamily="50" charset="-128"/>
              </a:rPr>
              <a:t>①発見・蓄積</a:t>
            </a:r>
          </a:p>
        </p:txBody>
      </p:sp>
      <p:sp>
        <p:nvSpPr>
          <p:cNvPr id="55" name="楕円 54">
            <a:extLst>
              <a:ext uri="{FF2B5EF4-FFF2-40B4-BE49-F238E27FC236}">
                <a16:creationId xmlns:a16="http://schemas.microsoft.com/office/drawing/2014/main" id="{0D90AEA1-401F-47C1-808E-F54337C5D627}"/>
              </a:ext>
            </a:extLst>
          </p:cNvPr>
          <p:cNvSpPr/>
          <p:nvPr/>
        </p:nvSpPr>
        <p:spPr>
          <a:xfrm>
            <a:off x="7027819" y="3112599"/>
            <a:ext cx="1695277" cy="50258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56" name="テキスト ボックス 55">
            <a:extLst>
              <a:ext uri="{FF2B5EF4-FFF2-40B4-BE49-F238E27FC236}">
                <a16:creationId xmlns:a16="http://schemas.microsoft.com/office/drawing/2014/main" id="{1157C4E6-F20F-4F0C-9D9C-3069F71C9D69}"/>
              </a:ext>
            </a:extLst>
          </p:cNvPr>
          <p:cNvSpPr txBox="1"/>
          <p:nvPr/>
        </p:nvSpPr>
        <p:spPr>
          <a:xfrm>
            <a:off x="7167094" y="3163603"/>
            <a:ext cx="1456748" cy="369332"/>
          </a:xfrm>
          <a:prstGeom prst="rect">
            <a:avLst/>
          </a:prstGeom>
          <a:noFill/>
        </p:spPr>
        <p:txBody>
          <a:bodyPr wrap="square" rtlCol="0">
            <a:spAutoFit/>
          </a:bodyPr>
          <a:lstStyle/>
          <a:p>
            <a:pPr algn="ctr"/>
            <a:r>
              <a:rPr kumimoji="1" lang="ja-JP" altLang="en-US" dirty="0">
                <a:latin typeface="HGP創英角ﾎﾟｯﾌﾟ体" panose="040B0A00000000000000" pitchFamily="50" charset="-128"/>
                <a:ea typeface="HGP創英角ﾎﾟｯﾌﾟ体" panose="040B0A00000000000000" pitchFamily="50" charset="-128"/>
              </a:rPr>
              <a:t>②分析・整理</a:t>
            </a:r>
          </a:p>
        </p:txBody>
      </p:sp>
      <p:sp>
        <p:nvSpPr>
          <p:cNvPr id="57" name="楕円 56">
            <a:extLst>
              <a:ext uri="{FF2B5EF4-FFF2-40B4-BE49-F238E27FC236}">
                <a16:creationId xmlns:a16="http://schemas.microsoft.com/office/drawing/2014/main" id="{8A0D19BB-4D07-44BE-B7FC-ECE81034824C}"/>
              </a:ext>
            </a:extLst>
          </p:cNvPr>
          <p:cNvSpPr/>
          <p:nvPr/>
        </p:nvSpPr>
        <p:spPr>
          <a:xfrm>
            <a:off x="7039923" y="1389759"/>
            <a:ext cx="1695277" cy="50258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60" name="テキスト ボックス 59">
            <a:extLst>
              <a:ext uri="{FF2B5EF4-FFF2-40B4-BE49-F238E27FC236}">
                <a16:creationId xmlns:a16="http://schemas.microsoft.com/office/drawing/2014/main" id="{044A9735-BFD9-42F6-B5DF-381ED35CAEF8}"/>
              </a:ext>
            </a:extLst>
          </p:cNvPr>
          <p:cNvSpPr txBox="1"/>
          <p:nvPr/>
        </p:nvSpPr>
        <p:spPr>
          <a:xfrm>
            <a:off x="7265940" y="1453939"/>
            <a:ext cx="1218220" cy="369332"/>
          </a:xfrm>
          <a:prstGeom prst="rect">
            <a:avLst/>
          </a:prstGeom>
          <a:noFill/>
        </p:spPr>
        <p:txBody>
          <a:bodyPr wrap="square" rtlCol="0">
            <a:spAutoFit/>
          </a:bodyPr>
          <a:lstStyle/>
          <a:p>
            <a:pPr algn="ctr"/>
            <a:r>
              <a:rPr kumimoji="1" lang="ja-JP" altLang="en-US" dirty="0">
                <a:latin typeface="HGP創英角ﾎﾟｯﾌﾟ体" panose="040B0A00000000000000" pitchFamily="50" charset="-128"/>
                <a:ea typeface="HGP創英角ﾎﾟｯﾌﾟ体" panose="040B0A00000000000000" pitchFamily="50" charset="-128"/>
              </a:rPr>
              <a:t>③再構築</a:t>
            </a:r>
          </a:p>
        </p:txBody>
      </p:sp>
    </p:spTree>
    <p:extLst>
      <p:ext uri="{BB962C8B-B14F-4D97-AF65-F5344CB8AC3E}">
        <p14:creationId xmlns:p14="http://schemas.microsoft.com/office/powerpoint/2010/main" val="243656235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150</Words>
  <Application>Microsoft Office PowerPoint</Application>
  <PresentationFormat>A4 210 x 297 mm</PresentationFormat>
  <Paragraphs>19</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HGP創英角ﾎﾟｯﾌﾟ体</vt:lpstr>
      <vt:lpstr>HGS創英角ﾎﾟｯﾌﾟ体</vt:lpstr>
      <vt:lpstr>HG丸ｺﾞｼｯｸM-PRO</vt:lpstr>
      <vt:lpstr>UD デジタル 教科書体 NK-R</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2024-02-05T09:40:24Z</dcterms:created>
  <dcterms:modified xsi:type="dcterms:W3CDTF">2024-02-08T02:51:03Z</dcterms:modified>
</cp:coreProperties>
</file>