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6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77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34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36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2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8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4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7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90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53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31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2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20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B6D4BE3-78BD-48BF-A075-82F8395CE5E2}"/>
              </a:ext>
            </a:extLst>
          </p:cNvPr>
          <p:cNvSpPr/>
          <p:nvPr/>
        </p:nvSpPr>
        <p:spPr>
          <a:xfrm>
            <a:off x="479872" y="4971783"/>
            <a:ext cx="5684455" cy="15107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46" dirty="0">
              <a:solidFill>
                <a:schemeClr val="tx1"/>
              </a:solidFill>
            </a:endParaRPr>
          </a:p>
          <a:p>
            <a:pPr algn="ctr"/>
            <a:endParaRPr kumimoji="1" lang="ja-JP" altLang="en-US" sz="1246" dirty="0">
              <a:solidFill>
                <a:schemeClr val="tx1"/>
              </a:solidFill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C43CC9C9-216F-4FF6-AA81-4C96D81F938C}"/>
              </a:ext>
            </a:extLst>
          </p:cNvPr>
          <p:cNvSpPr/>
          <p:nvPr/>
        </p:nvSpPr>
        <p:spPr>
          <a:xfrm>
            <a:off x="478438" y="3213593"/>
            <a:ext cx="5685890" cy="135377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E92DF38-7FE1-4F47-BF52-A62A8C8735EB}"/>
              </a:ext>
            </a:extLst>
          </p:cNvPr>
          <p:cNvSpPr/>
          <p:nvPr/>
        </p:nvSpPr>
        <p:spPr>
          <a:xfrm>
            <a:off x="479872" y="1542091"/>
            <a:ext cx="5684455" cy="12735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5DDAC6-39D8-4377-90F7-041C70C09983}"/>
              </a:ext>
            </a:extLst>
          </p:cNvPr>
          <p:cNvSpPr txBox="1"/>
          <p:nvPr/>
        </p:nvSpPr>
        <p:spPr>
          <a:xfrm>
            <a:off x="396827" y="312606"/>
            <a:ext cx="3194405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2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思考の設計図</a:t>
            </a:r>
            <a:r>
              <a:rPr kumimoji="1" lang="en-US" altLang="ja-JP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kumimoji="1" lang="ja-JP" altLang="en-US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読むこと</a:t>
            </a:r>
            <a:r>
              <a:rPr kumimoji="1" lang="en-US" altLang="ja-JP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662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丸太のイラスト">
            <a:extLst>
              <a:ext uri="{FF2B5EF4-FFF2-40B4-BE49-F238E27FC236}">
                <a16:creationId xmlns:a16="http://schemas.microsoft.com/office/drawing/2014/main" id="{3C1D04B6-C5D6-4545-9EF0-0ACA7EEF6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42" y="4631888"/>
            <a:ext cx="526578" cy="46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日曜大工のイラスト">
            <a:extLst>
              <a:ext uri="{FF2B5EF4-FFF2-40B4-BE49-F238E27FC236}">
                <a16:creationId xmlns:a16="http://schemas.microsoft.com/office/drawing/2014/main" id="{DC9AD9F0-6E58-4541-AD46-317667851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0" y="1128200"/>
            <a:ext cx="519170" cy="56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BB0C136-10C4-4078-8851-6535D67E6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704" y="2841305"/>
            <a:ext cx="569962" cy="5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5B9C391-E6C8-4660-8BBD-93D6E8D72A72}"/>
              </a:ext>
            </a:extLst>
          </p:cNvPr>
          <p:cNvSpPr/>
          <p:nvPr/>
        </p:nvSpPr>
        <p:spPr>
          <a:xfrm>
            <a:off x="841086" y="4640822"/>
            <a:ext cx="1176210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思考の素材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6D6C5C-49A4-4E5F-A2C5-09EFC30D51C9}"/>
              </a:ext>
            </a:extLst>
          </p:cNvPr>
          <p:cNvSpPr/>
          <p:nvPr/>
        </p:nvSpPr>
        <p:spPr>
          <a:xfrm>
            <a:off x="834301" y="2890576"/>
            <a:ext cx="1176210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思考の加工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B7F7A1-82B1-4C8D-8C4B-35413EC5E14E}"/>
              </a:ext>
            </a:extLst>
          </p:cNvPr>
          <p:cNvSpPr/>
          <p:nvPr/>
        </p:nvSpPr>
        <p:spPr>
          <a:xfrm>
            <a:off x="744104" y="1222016"/>
            <a:ext cx="1370174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思考の組立て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907F9926-AAE7-4873-BDDB-1D4C4C2626B4}"/>
              </a:ext>
            </a:extLst>
          </p:cNvPr>
          <p:cNvSpPr/>
          <p:nvPr/>
        </p:nvSpPr>
        <p:spPr>
          <a:xfrm>
            <a:off x="6353049" y="5641823"/>
            <a:ext cx="3113633" cy="852125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資料から、筆者の考えや、それを支える根拠を探そう。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文章に使われている表現の工夫や言葉を集めよう。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E93EACD5-9752-4118-9CEB-B331346A7C9B}"/>
              </a:ext>
            </a:extLst>
          </p:cNvPr>
          <p:cNvSpPr/>
          <p:nvPr/>
        </p:nvSpPr>
        <p:spPr>
          <a:xfrm>
            <a:off x="6353049" y="3715243"/>
            <a:ext cx="3149648" cy="852125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資料から読み取ったことを、目的に応じて結び付けて考えてみよう。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友達の考えと比較して、何が違うのか、なぜ違うのかを整理してみよう。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456349FF-8A09-4401-BF4B-8AA60F041A64}"/>
              </a:ext>
            </a:extLst>
          </p:cNvPr>
          <p:cNvSpPr/>
          <p:nvPr/>
        </p:nvSpPr>
        <p:spPr>
          <a:xfrm>
            <a:off x="6317035" y="1980798"/>
            <a:ext cx="3149647" cy="834834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資料から分かったことをもとに、自分の考えをさらに深めてみよう。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筆者は結局何が言いたかったのだろう。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この文章から何が分かるだろう。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5BC42F-A199-4480-A858-342094E845F6}"/>
              </a:ext>
            </a:extLst>
          </p:cNvPr>
          <p:cNvSpPr/>
          <p:nvPr/>
        </p:nvSpPr>
        <p:spPr>
          <a:xfrm>
            <a:off x="514609" y="699288"/>
            <a:ext cx="4167554" cy="4048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テーマ</a:t>
            </a:r>
            <a:endParaRPr kumimoji="1" lang="en-US" altLang="ja-JP" sz="969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C8FBBCD-B361-42C2-ADBE-7A5836A846D9}"/>
              </a:ext>
            </a:extLst>
          </p:cNvPr>
          <p:cNvSpPr/>
          <p:nvPr/>
        </p:nvSpPr>
        <p:spPr>
          <a:xfrm>
            <a:off x="5089570" y="699288"/>
            <a:ext cx="4479182" cy="4048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単元の目標</a:t>
            </a:r>
          </a:p>
        </p:txBody>
      </p:sp>
      <p:sp>
        <p:nvSpPr>
          <p:cNvPr id="11" name="矢印: 上 10">
            <a:extLst>
              <a:ext uri="{FF2B5EF4-FFF2-40B4-BE49-F238E27FC236}">
                <a16:creationId xmlns:a16="http://schemas.microsoft.com/office/drawing/2014/main" id="{C732D440-5E5A-4015-AD5A-00E6D3775900}"/>
              </a:ext>
            </a:extLst>
          </p:cNvPr>
          <p:cNvSpPr/>
          <p:nvPr/>
        </p:nvSpPr>
        <p:spPr>
          <a:xfrm>
            <a:off x="3132048" y="2930108"/>
            <a:ext cx="728245" cy="1625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矢印: 上 33">
            <a:extLst>
              <a:ext uri="{FF2B5EF4-FFF2-40B4-BE49-F238E27FC236}">
                <a16:creationId xmlns:a16="http://schemas.microsoft.com/office/drawing/2014/main" id="{6511D63E-4131-4F50-B7E5-4F9DB73DAAB1}"/>
              </a:ext>
            </a:extLst>
          </p:cNvPr>
          <p:cNvSpPr/>
          <p:nvPr/>
        </p:nvSpPr>
        <p:spPr>
          <a:xfrm>
            <a:off x="3121652" y="4691344"/>
            <a:ext cx="728245" cy="1625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259A2C4-B8FC-4CB3-92CF-2A52402BF3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568" y="4939616"/>
            <a:ext cx="647546" cy="5736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DAECF22-BDF4-4726-BCED-DC10B55954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584" y="4905813"/>
            <a:ext cx="694927" cy="574919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FA77EB0C-D8EA-4C82-A315-B0C0BB4E5D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726" y="3052275"/>
            <a:ext cx="543477" cy="573014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BF939345-F567-4AB0-82E9-FFDE154F2C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622" y="3046813"/>
            <a:ext cx="687060" cy="573014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872E9DE1-EFE4-4211-9FBF-83CB1253564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341" y="1279710"/>
            <a:ext cx="633999" cy="636907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1CB16B70-C0E7-4E01-9FB3-2D5B71208F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957" y="1331722"/>
            <a:ext cx="662442" cy="578322"/>
          </a:xfrm>
          <a:prstGeom prst="rect">
            <a:avLst/>
          </a:prstGeom>
        </p:spPr>
      </p:pic>
      <p:sp>
        <p:nvSpPr>
          <p:cNvPr id="54" name="楕円 53">
            <a:extLst>
              <a:ext uri="{FF2B5EF4-FFF2-40B4-BE49-F238E27FC236}">
                <a16:creationId xmlns:a16="http://schemas.microsoft.com/office/drawing/2014/main" id="{0F3F4140-C320-49AE-B44A-B26862D6897E}"/>
              </a:ext>
            </a:extLst>
          </p:cNvPr>
          <p:cNvSpPr/>
          <p:nvPr/>
        </p:nvSpPr>
        <p:spPr>
          <a:xfrm>
            <a:off x="7064355" y="4939616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CC1B9D0-91A4-4B20-AF86-90CD96F97276}"/>
              </a:ext>
            </a:extLst>
          </p:cNvPr>
          <p:cNvSpPr txBox="1"/>
          <p:nvPr/>
        </p:nvSpPr>
        <p:spPr>
          <a:xfrm>
            <a:off x="7182312" y="5007280"/>
            <a:ext cx="147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①発見・蓄積</a:t>
            </a: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0D90AEA1-401F-47C1-808E-F54337C5D627}"/>
              </a:ext>
            </a:extLst>
          </p:cNvPr>
          <p:cNvSpPr/>
          <p:nvPr/>
        </p:nvSpPr>
        <p:spPr>
          <a:xfrm>
            <a:off x="7027819" y="3112599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157C4E6-F20F-4F0C-9D9C-3069F71C9D69}"/>
              </a:ext>
            </a:extLst>
          </p:cNvPr>
          <p:cNvSpPr txBox="1"/>
          <p:nvPr/>
        </p:nvSpPr>
        <p:spPr>
          <a:xfrm>
            <a:off x="7167094" y="3163603"/>
            <a:ext cx="1456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②分析・整理</a:t>
            </a:r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8A0D19BB-4D07-44BE-B7FC-ECE81034824C}"/>
              </a:ext>
            </a:extLst>
          </p:cNvPr>
          <p:cNvSpPr/>
          <p:nvPr/>
        </p:nvSpPr>
        <p:spPr>
          <a:xfrm>
            <a:off x="7039923" y="1389759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44A9735-BFD9-42F6-B5DF-381ED35CAEF8}"/>
              </a:ext>
            </a:extLst>
          </p:cNvPr>
          <p:cNvSpPr txBox="1"/>
          <p:nvPr/>
        </p:nvSpPr>
        <p:spPr>
          <a:xfrm>
            <a:off x="7265940" y="1453939"/>
            <a:ext cx="121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③再構築</a:t>
            </a:r>
          </a:p>
        </p:txBody>
      </p:sp>
    </p:spTree>
    <p:extLst>
      <p:ext uri="{BB962C8B-B14F-4D97-AF65-F5344CB8AC3E}">
        <p14:creationId xmlns:p14="http://schemas.microsoft.com/office/powerpoint/2010/main" val="2436562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125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HGS創英角ﾎﾟｯﾌﾟ体</vt:lpstr>
      <vt:lpstr>HG丸ｺﾞｼｯｸM-PRO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2024-02-05T09:40:07Z</dcterms:created>
  <dcterms:modified xsi:type="dcterms:W3CDTF">2024-02-08T02:51:32Z</dcterms:modified>
</cp:coreProperties>
</file>