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2" r:id="rId2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F828"/>
    <a:srgbClr val="02CECE"/>
    <a:srgbClr val="FF9999"/>
    <a:srgbClr val="FFFF99"/>
    <a:srgbClr val="EF3F31"/>
    <a:srgbClr val="EA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3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8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73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0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9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5BBBB-8DCD-46FD-A24A-F87DD3B4ADCF}"/>
              </a:ext>
            </a:extLst>
          </p:cNvPr>
          <p:cNvSpPr txBox="1"/>
          <p:nvPr/>
        </p:nvSpPr>
        <p:spPr>
          <a:xfrm>
            <a:off x="56402" y="1704701"/>
            <a:ext cx="9793196" cy="50629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3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D614E1-4AB3-4B85-85B1-CF24DD3E94BD}"/>
              </a:ext>
            </a:extLst>
          </p:cNvPr>
          <p:cNvSpPr txBox="1"/>
          <p:nvPr/>
        </p:nvSpPr>
        <p:spPr>
          <a:xfrm>
            <a:off x="239433" y="146025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○本時の展開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AAD6C8-A013-422B-9587-60BBFEDBC710}"/>
              </a:ext>
            </a:extLst>
          </p:cNvPr>
          <p:cNvSpPr txBox="1"/>
          <p:nvPr/>
        </p:nvSpPr>
        <p:spPr>
          <a:xfrm>
            <a:off x="384119" y="5150131"/>
            <a:ext cx="1205984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見通しを立てる</a:t>
            </a:r>
          </a:p>
        </p:txBody>
      </p:sp>
      <p:sp>
        <p:nvSpPr>
          <p:cNvPr id="26" name="矢印: 五方向 25">
            <a:extLst>
              <a:ext uri="{FF2B5EF4-FFF2-40B4-BE49-F238E27FC236}">
                <a16:creationId xmlns:a16="http://schemas.microsoft.com/office/drawing/2014/main" id="{331A8D9A-CD51-44EA-93CA-B171FEC96B17}"/>
              </a:ext>
            </a:extLst>
          </p:cNvPr>
          <p:cNvSpPr/>
          <p:nvPr/>
        </p:nvSpPr>
        <p:spPr>
          <a:xfrm>
            <a:off x="176421" y="4725424"/>
            <a:ext cx="3150430" cy="38304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めあて　どのようにして小数のたし算をするの　　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だろう？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4ABC6-B7DC-45F8-9A8A-B916E8CFCB1D}"/>
              </a:ext>
            </a:extLst>
          </p:cNvPr>
          <p:cNvSpPr txBox="1"/>
          <p:nvPr/>
        </p:nvSpPr>
        <p:spPr>
          <a:xfrm>
            <a:off x="341056" y="157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授業構想シート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978987-E280-4982-9237-F62175B77ED6}"/>
              </a:ext>
            </a:extLst>
          </p:cNvPr>
          <p:cNvSpPr txBox="1"/>
          <p:nvPr/>
        </p:nvSpPr>
        <p:spPr>
          <a:xfrm>
            <a:off x="252014" y="339498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○目指す児童の姿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588AAD-151C-468F-AD98-758E67AC1C4A}"/>
              </a:ext>
            </a:extLst>
          </p:cNvPr>
          <p:cNvSpPr txBox="1"/>
          <p:nvPr/>
        </p:nvSpPr>
        <p:spPr>
          <a:xfrm>
            <a:off x="401898" y="563433"/>
            <a:ext cx="6201470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のいくつ分に着目し、小数の加法の計算の仕方について考え、計算している。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5293BE-DD11-431F-B3FD-E2753DEF043A}"/>
              </a:ext>
            </a:extLst>
          </p:cNvPr>
          <p:cNvSpPr txBox="1"/>
          <p:nvPr/>
        </p:nvSpPr>
        <p:spPr>
          <a:xfrm>
            <a:off x="239433" y="862085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○本時のめあて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4C977-B49A-4A79-A2E8-4D48DCBC3214}"/>
              </a:ext>
            </a:extLst>
          </p:cNvPr>
          <p:cNvSpPr txBox="1"/>
          <p:nvPr/>
        </p:nvSpPr>
        <p:spPr>
          <a:xfrm>
            <a:off x="404718" y="1145191"/>
            <a:ext cx="3006592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どのようにして小数のたし算をするのだろう？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02A332-5157-4DCE-9AF3-577E8C5EF6FE}"/>
              </a:ext>
            </a:extLst>
          </p:cNvPr>
          <p:cNvSpPr txBox="1"/>
          <p:nvPr/>
        </p:nvSpPr>
        <p:spPr>
          <a:xfrm>
            <a:off x="3213363" y="323872"/>
            <a:ext cx="319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第３学年　単元名「小数」　第７時／全</a:t>
            </a:r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ED7C41C-A219-4E50-8C6A-DB200E37FF8F}"/>
              </a:ext>
            </a:extLst>
          </p:cNvPr>
          <p:cNvSpPr/>
          <p:nvPr/>
        </p:nvSpPr>
        <p:spPr>
          <a:xfrm>
            <a:off x="3547260" y="859482"/>
            <a:ext cx="3922399" cy="53962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数学的な見方・考え方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「数のまとまりに着目」「既習事項をもとに考える」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「もとにするものの、いくつ分で考える」「図で考える」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AA10-D618-4587-9201-DD80FBD47CAE}"/>
              </a:ext>
            </a:extLst>
          </p:cNvPr>
          <p:cNvSpPr txBox="1"/>
          <p:nvPr/>
        </p:nvSpPr>
        <p:spPr>
          <a:xfrm>
            <a:off x="376654" y="3340889"/>
            <a:ext cx="2734802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これまでのたし算と、どこが違いますか？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800961-400E-4595-99CF-AEE283261F8B}"/>
              </a:ext>
            </a:extLst>
          </p:cNvPr>
          <p:cNvSpPr txBox="1"/>
          <p:nvPr/>
        </p:nvSpPr>
        <p:spPr>
          <a:xfrm>
            <a:off x="6101302" y="1745126"/>
            <a:ext cx="3712854" cy="4939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DDFB52A-8FB0-467D-AC68-236AAE5F77F4}"/>
              </a:ext>
            </a:extLst>
          </p:cNvPr>
          <p:cNvSpPr txBox="1"/>
          <p:nvPr/>
        </p:nvSpPr>
        <p:spPr>
          <a:xfrm>
            <a:off x="6397759" y="3353216"/>
            <a:ext cx="2098280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lIns="72000" rIns="0" rtlCol="0">
            <a:spAutoFit/>
          </a:bodyPr>
          <a:lstStyle/>
          <a:p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のいくつ分で考えているよ。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6AEB36C-F09A-4452-9CA8-65FF8EB8C257}"/>
              </a:ext>
            </a:extLst>
          </p:cNvPr>
          <p:cNvSpPr txBox="1"/>
          <p:nvPr/>
        </p:nvSpPr>
        <p:spPr>
          <a:xfrm>
            <a:off x="6397760" y="2221650"/>
            <a:ext cx="3193808" cy="415498"/>
          </a:xfrm>
          <a:prstGeom prst="rect">
            <a:avLst/>
          </a:prstGeom>
          <a:solidFill>
            <a:schemeClr val="bg1"/>
          </a:solidFill>
          <a:ln w="44450" cmpd="dbl">
            <a:solidFill>
              <a:schemeClr val="tx1"/>
            </a:solidFill>
          </a:ln>
        </p:spPr>
        <p:txBody>
          <a:bodyPr wrap="square" rIns="3600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みんなの考え方の似ているところはどんなところですか？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6" name="Picture 6" descr="男の子の顔アイコン 5">
            <a:extLst>
              <a:ext uri="{FF2B5EF4-FFF2-40B4-BE49-F238E27FC236}">
                <a16:creationId xmlns:a16="http://schemas.microsoft.com/office/drawing/2014/main" id="{CA89A85E-9C4B-46E8-B87F-262A61B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32" y="2854551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4349536-2A54-4465-97CF-E49E85924315}"/>
              </a:ext>
            </a:extLst>
          </p:cNvPr>
          <p:cNvSpPr txBox="1"/>
          <p:nvPr/>
        </p:nvSpPr>
        <p:spPr>
          <a:xfrm>
            <a:off x="6397759" y="3843759"/>
            <a:ext cx="3162811" cy="41549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小数のたし算は</a:t>
            </a:r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のいくつ分で考えればいいね。そうすれば整数のたし算が使えるね。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2" name="Picture 4" descr="男の子の顔アイコン 2">
            <a:extLst>
              <a:ext uri="{FF2B5EF4-FFF2-40B4-BE49-F238E27FC236}">
                <a16:creationId xmlns:a16="http://schemas.microsoft.com/office/drawing/2014/main" id="{A9135C53-D9F1-4D95-A926-D1E2CEE6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17" y="597269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女の子の顔アイコン 6">
            <a:extLst>
              <a:ext uri="{FF2B5EF4-FFF2-40B4-BE49-F238E27FC236}">
                <a16:creationId xmlns:a16="http://schemas.microsoft.com/office/drawing/2014/main" id="{05128653-6581-4959-BA24-6A02F4E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50" y="3929322"/>
            <a:ext cx="289493" cy="2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E55B116-92C1-4AC6-8469-8D866E9AA7A8}"/>
              </a:ext>
            </a:extLst>
          </p:cNvPr>
          <p:cNvSpPr txBox="1"/>
          <p:nvPr/>
        </p:nvSpPr>
        <p:spPr>
          <a:xfrm>
            <a:off x="6397759" y="4906448"/>
            <a:ext cx="3113963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今回も「いくつ分で考える」考え方が使えました。便利な考え方だなと思いました。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8D45DCE-31F8-43A6-A9C2-3B543892E5A0}"/>
              </a:ext>
            </a:extLst>
          </p:cNvPr>
          <p:cNvSpPr txBox="1"/>
          <p:nvPr/>
        </p:nvSpPr>
        <p:spPr>
          <a:xfrm>
            <a:off x="3411309" y="4241297"/>
            <a:ext cx="1979557" cy="30777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考えを共有する段階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724C9CC-BF2F-ECDA-87C6-E0C8560B70E7}"/>
              </a:ext>
            </a:extLst>
          </p:cNvPr>
          <p:cNvSpPr txBox="1"/>
          <p:nvPr/>
        </p:nvSpPr>
        <p:spPr>
          <a:xfrm>
            <a:off x="6397759" y="2788802"/>
            <a:ext cx="3030701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3600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数直線やリットルますなどの図をかいて考えて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いるよ。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6103B9B-2ACF-4ADD-8F7B-951C73840EEE}"/>
              </a:ext>
            </a:extLst>
          </p:cNvPr>
          <p:cNvSpPr txBox="1"/>
          <p:nvPr/>
        </p:nvSpPr>
        <p:spPr>
          <a:xfrm>
            <a:off x="501307" y="1804031"/>
            <a:ext cx="1613321" cy="30777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問いをもつ段階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4F26FAF-D91F-448A-B9C7-034A3AE4D3AA}"/>
              </a:ext>
            </a:extLst>
          </p:cNvPr>
          <p:cNvSpPr txBox="1"/>
          <p:nvPr/>
        </p:nvSpPr>
        <p:spPr>
          <a:xfrm>
            <a:off x="3395273" y="1748497"/>
            <a:ext cx="2460551" cy="30777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多様な考えを生み出す段階</a:t>
            </a:r>
          </a:p>
        </p:txBody>
      </p:sp>
      <p:pic>
        <p:nvPicPr>
          <p:cNvPr id="63" name="Picture 6" descr="男の子の顔アイコン 5">
            <a:extLst>
              <a:ext uri="{FF2B5EF4-FFF2-40B4-BE49-F238E27FC236}">
                <a16:creationId xmlns:a16="http://schemas.microsoft.com/office/drawing/2014/main" id="{86A51A78-4342-4275-A9EA-E8D57C9F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5" y="368686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647CED7-B22F-41FC-AFC2-50A996BD1DF9}"/>
              </a:ext>
            </a:extLst>
          </p:cNvPr>
          <p:cNvSpPr txBox="1"/>
          <p:nvPr/>
        </p:nvSpPr>
        <p:spPr>
          <a:xfrm>
            <a:off x="381050" y="4013353"/>
            <a:ext cx="2057870" cy="2627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小数もたし算ができるのかな？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5" name="Picture 10" descr="女の子の顔アイコン 3">
            <a:extLst>
              <a:ext uri="{FF2B5EF4-FFF2-40B4-BE49-F238E27FC236}">
                <a16:creationId xmlns:a16="http://schemas.microsoft.com/office/drawing/2014/main" id="{C7337B55-1CF7-40F2-91DA-D0481CA1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5" y="401335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2A60495-BA47-489C-9537-ABA5C95AAFB9}"/>
              </a:ext>
            </a:extLst>
          </p:cNvPr>
          <p:cNvSpPr txBox="1"/>
          <p:nvPr/>
        </p:nvSpPr>
        <p:spPr>
          <a:xfrm>
            <a:off x="381049" y="3686864"/>
            <a:ext cx="2512908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今日は小数のたし算になりそうだね。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CB54908-CA36-415F-9BB8-80858674D1F4}"/>
              </a:ext>
            </a:extLst>
          </p:cNvPr>
          <p:cNvSpPr txBox="1"/>
          <p:nvPr/>
        </p:nvSpPr>
        <p:spPr>
          <a:xfrm>
            <a:off x="3385744" y="5979963"/>
            <a:ext cx="261817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「〇〇さんと似ている人？」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「それはどういうこと？」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「〇〇さんはどう考えたのだと思う？」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「なぜこうしたの？」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AF9A685F-46B4-45F7-8AED-51928F54881D}"/>
              </a:ext>
            </a:extLst>
          </p:cNvPr>
          <p:cNvSpPr/>
          <p:nvPr/>
        </p:nvSpPr>
        <p:spPr>
          <a:xfrm>
            <a:off x="3377479" y="4646357"/>
            <a:ext cx="2019783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ICT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を活用し、児童の考えを提示する。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8092836-CE1A-4807-A481-A1BAA454BF8B}"/>
              </a:ext>
            </a:extLst>
          </p:cNvPr>
          <p:cNvSpPr txBox="1"/>
          <p:nvPr/>
        </p:nvSpPr>
        <p:spPr>
          <a:xfrm>
            <a:off x="6655207" y="1772335"/>
            <a:ext cx="2356431" cy="307777"/>
          </a:xfrm>
          <a:prstGeom prst="rect">
            <a:avLst/>
          </a:prstGeom>
          <a:solidFill>
            <a:srgbClr val="FFFF00">
              <a:alpha val="99000"/>
            </a:srgbClr>
          </a:solidFill>
          <a:ln w="2540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解決過程を振り返る段階</a:t>
            </a:r>
          </a:p>
        </p:txBody>
      </p:sp>
      <p:pic>
        <p:nvPicPr>
          <p:cNvPr id="78" name="Picture 4" descr="男の子の顔アイコン 2">
            <a:extLst>
              <a:ext uri="{FF2B5EF4-FFF2-40B4-BE49-F238E27FC236}">
                <a16:creationId xmlns:a16="http://schemas.microsoft.com/office/drawing/2014/main" id="{CC4E79BE-3A92-423B-B760-05099740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51" y="3343721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E9E1C48-DAA5-4BE9-90E5-1401AD957B67}"/>
              </a:ext>
            </a:extLst>
          </p:cNvPr>
          <p:cNvSpPr txBox="1"/>
          <p:nvPr/>
        </p:nvSpPr>
        <p:spPr>
          <a:xfrm>
            <a:off x="6409679" y="4619263"/>
            <a:ext cx="630026" cy="1615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振り返り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D5C6333-421D-4656-9EF8-DD4B29C85BE5}"/>
              </a:ext>
            </a:extLst>
          </p:cNvPr>
          <p:cNvSpPr txBox="1"/>
          <p:nvPr/>
        </p:nvSpPr>
        <p:spPr>
          <a:xfrm>
            <a:off x="6397759" y="6024258"/>
            <a:ext cx="3217467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図をかいて考えるとわかりやすいなと思いました。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3" name="Picture 8" descr="女の子の顔アイコン 6">
            <a:extLst>
              <a:ext uri="{FF2B5EF4-FFF2-40B4-BE49-F238E27FC236}">
                <a16:creationId xmlns:a16="http://schemas.microsoft.com/office/drawing/2014/main" id="{D232E1BA-F22A-472D-952D-3454A5EC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81" y="4961524"/>
            <a:ext cx="289494" cy="2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雲 87">
            <a:extLst>
              <a:ext uri="{FF2B5EF4-FFF2-40B4-BE49-F238E27FC236}">
                <a16:creationId xmlns:a16="http://schemas.microsoft.com/office/drawing/2014/main" id="{2429FA21-8470-41F2-AC6C-BF7921D464B4}"/>
              </a:ext>
            </a:extLst>
          </p:cNvPr>
          <p:cNvSpPr/>
          <p:nvPr/>
        </p:nvSpPr>
        <p:spPr>
          <a:xfrm>
            <a:off x="5420189" y="4497675"/>
            <a:ext cx="620175" cy="44609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整理</a:t>
            </a:r>
          </a:p>
        </p:txBody>
      </p:sp>
      <p:sp>
        <p:nvSpPr>
          <p:cNvPr id="89" name="雲 88">
            <a:extLst>
              <a:ext uri="{FF2B5EF4-FFF2-40B4-BE49-F238E27FC236}">
                <a16:creationId xmlns:a16="http://schemas.microsoft.com/office/drawing/2014/main" id="{E3582CDB-EA9E-4E00-B434-EF9ED6B95466}"/>
              </a:ext>
            </a:extLst>
          </p:cNvPr>
          <p:cNvSpPr/>
          <p:nvPr/>
        </p:nvSpPr>
        <p:spPr>
          <a:xfrm>
            <a:off x="5383504" y="4988646"/>
            <a:ext cx="671944" cy="26403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0" name="雲 89">
            <a:extLst>
              <a:ext uri="{FF2B5EF4-FFF2-40B4-BE49-F238E27FC236}">
                <a16:creationId xmlns:a16="http://schemas.microsoft.com/office/drawing/2014/main" id="{200C3A9E-4B48-445D-8B00-472B3A84EF3E}"/>
              </a:ext>
            </a:extLst>
          </p:cNvPr>
          <p:cNvSpPr/>
          <p:nvPr/>
        </p:nvSpPr>
        <p:spPr>
          <a:xfrm>
            <a:off x="8934595" y="3500058"/>
            <a:ext cx="707073" cy="2849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7393163-EC67-46BB-A709-78DB1E0BB645}"/>
              </a:ext>
            </a:extLst>
          </p:cNvPr>
          <p:cNvSpPr txBox="1"/>
          <p:nvPr/>
        </p:nvSpPr>
        <p:spPr>
          <a:xfrm>
            <a:off x="7141781" y="1445914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「読み解く力」の視点を踏まえた授業づくりのイメージ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0C9155C-7B2C-4116-8C21-DF95A899722E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lum contrast="20000"/>
          </a:blip>
          <a:stretch>
            <a:fillRect/>
          </a:stretch>
        </p:blipFill>
        <p:spPr>
          <a:xfrm>
            <a:off x="7639945" y="49283"/>
            <a:ext cx="1880884" cy="141097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0" name="雲 69">
            <a:extLst>
              <a:ext uri="{FF2B5EF4-FFF2-40B4-BE49-F238E27FC236}">
                <a16:creationId xmlns:a16="http://schemas.microsoft.com/office/drawing/2014/main" id="{FC347755-8C8B-472A-8078-F54D351949AC}"/>
              </a:ext>
            </a:extLst>
          </p:cNvPr>
          <p:cNvSpPr/>
          <p:nvPr/>
        </p:nvSpPr>
        <p:spPr>
          <a:xfrm>
            <a:off x="3604406" y="2104520"/>
            <a:ext cx="1267510" cy="24171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分析・整理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AA0A5F-A3D6-496A-B014-FD709D53F248}"/>
              </a:ext>
            </a:extLst>
          </p:cNvPr>
          <p:cNvSpPr txBox="1"/>
          <p:nvPr/>
        </p:nvSpPr>
        <p:spPr>
          <a:xfrm>
            <a:off x="3385744" y="5748093"/>
            <a:ext cx="2618175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「解決過程を振り返る段階」につながる発問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CA99A38E-87AF-4FB4-B57A-99BAEB8E1DFF}"/>
              </a:ext>
            </a:extLst>
          </p:cNvPr>
          <p:cNvSpPr/>
          <p:nvPr/>
        </p:nvSpPr>
        <p:spPr>
          <a:xfrm>
            <a:off x="541048" y="1855334"/>
            <a:ext cx="218979" cy="2094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Ⅰ</a:t>
            </a:r>
            <a:endParaRPr kumimoji="1" lang="ja-JP" altLang="en-US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24FD2D5-5E98-47BF-8B7F-8BAC1098EE84}"/>
              </a:ext>
            </a:extLst>
          </p:cNvPr>
          <p:cNvSpPr/>
          <p:nvPr/>
        </p:nvSpPr>
        <p:spPr>
          <a:xfrm>
            <a:off x="3440522" y="1795251"/>
            <a:ext cx="218979" cy="2094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Ⅱ</a:t>
            </a:r>
            <a:endParaRPr kumimoji="1" lang="ja-JP" altLang="en-US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7FB68D65-3FA6-4318-8EE9-DA4E44479986}"/>
              </a:ext>
            </a:extLst>
          </p:cNvPr>
          <p:cNvSpPr/>
          <p:nvPr/>
        </p:nvSpPr>
        <p:spPr>
          <a:xfrm>
            <a:off x="3440522" y="4283664"/>
            <a:ext cx="218979" cy="2094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Ⅲ</a:t>
            </a:r>
            <a:endParaRPr kumimoji="1" lang="ja-JP" altLang="en-US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A4CCC158-6E19-4D45-B6A6-1177A1A6F67D}"/>
              </a:ext>
            </a:extLst>
          </p:cNvPr>
          <p:cNvSpPr/>
          <p:nvPr/>
        </p:nvSpPr>
        <p:spPr>
          <a:xfrm>
            <a:off x="6693742" y="1825861"/>
            <a:ext cx="218979" cy="2094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Ⅳ</a:t>
            </a:r>
            <a:endParaRPr kumimoji="1" lang="ja-JP" altLang="en-US" sz="1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46C8BC7-2CFB-402F-9164-5FA865443307}"/>
              </a:ext>
            </a:extLst>
          </p:cNvPr>
          <p:cNvSpPr txBox="1"/>
          <p:nvPr/>
        </p:nvSpPr>
        <p:spPr>
          <a:xfrm>
            <a:off x="6404940" y="4354579"/>
            <a:ext cx="522959" cy="161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適用題</a:t>
            </a:r>
          </a:p>
        </p:txBody>
      </p:sp>
      <p:pic>
        <p:nvPicPr>
          <p:cNvPr id="106" name="Picture 14">
            <a:extLst>
              <a:ext uri="{FF2B5EF4-FFF2-40B4-BE49-F238E27FC236}">
                <a16:creationId xmlns:a16="http://schemas.microsoft.com/office/drawing/2014/main" id="{729999FC-84CD-467E-BBC5-9175B1CE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9" y="3276689"/>
            <a:ext cx="329635" cy="3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4">
            <a:extLst>
              <a:ext uri="{FF2B5EF4-FFF2-40B4-BE49-F238E27FC236}">
                <a16:creationId xmlns:a16="http://schemas.microsoft.com/office/drawing/2014/main" id="{D26F21F7-CFE3-4AB6-A093-1863D843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64" y="2202183"/>
            <a:ext cx="329635" cy="3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4">
            <a:extLst>
              <a:ext uri="{FF2B5EF4-FFF2-40B4-BE49-F238E27FC236}">
                <a16:creationId xmlns:a16="http://schemas.microsoft.com/office/drawing/2014/main" id="{FEA4F3E7-2471-43C8-807C-1CACAEAE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98" y="5402799"/>
            <a:ext cx="329635" cy="3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B5C2A0D-5BBD-4098-A5C8-52ADA9DD181A}"/>
              </a:ext>
            </a:extLst>
          </p:cNvPr>
          <p:cNvSpPr txBox="1"/>
          <p:nvPr/>
        </p:nvSpPr>
        <p:spPr>
          <a:xfrm>
            <a:off x="384119" y="5472278"/>
            <a:ext cx="2930490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これまでのどんな考え方が使えそうですか？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12" name="Picture 8" descr="女の子の顔アイコン 6">
            <a:extLst>
              <a:ext uri="{FF2B5EF4-FFF2-40B4-BE49-F238E27FC236}">
                <a16:creationId xmlns:a16="http://schemas.microsoft.com/office/drawing/2014/main" id="{A43004DD-E110-41A5-8605-A4ADCE09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2" y="611892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C94BF5B-182E-4EF5-B564-06D8F87C1C95}"/>
              </a:ext>
            </a:extLst>
          </p:cNvPr>
          <p:cNvSpPr txBox="1"/>
          <p:nvPr/>
        </p:nvSpPr>
        <p:spPr>
          <a:xfrm>
            <a:off x="384119" y="6145446"/>
            <a:ext cx="2494532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のいくつ分で考えればよさそうだ。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01C53CC-0D19-7A51-BB38-9BF9BB62B070}"/>
              </a:ext>
            </a:extLst>
          </p:cNvPr>
          <p:cNvSpPr/>
          <p:nvPr/>
        </p:nvSpPr>
        <p:spPr>
          <a:xfrm>
            <a:off x="381657" y="2839564"/>
            <a:ext cx="2708997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整数の問題を解いた後、□の部分を</a:t>
            </a:r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0.5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0.3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に変える。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" name="Picture 4" descr="男の子の顔アイコン 2">
            <a:extLst>
              <a:ext uri="{FF2B5EF4-FFF2-40B4-BE49-F238E27FC236}">
                <a16:creationId xmlns:a16="http://schemas.microsoft.com/office/drawing/2014/main" id="{97D76BE9-6149-F721-7400-408E8380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" y="428018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AD0736-FA60-6C3E-0D87-780B8390FEEC}"/>
              </a:ext>
            </a:extLst>
          </p:cNvPr>
          <p:cNvSpPr txBox="1"/>
          <p:nvPr/>
        </p:nvSpPr>
        <p:spPr>
          <a:xfrm>
            <a:off x="373674" y="4316817"/>
            <a:ext cx="2629901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どうやってたし算をすればいいのかな？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雲 76">
            <a:extLst>
              <a:ext uri="{FF2B5EF4-FFF2-40B4-BE49-F238E27FC236}">
                <a16:creationId xmlns:a16="http://schemas.microsoft.com/office/drawing/2014/main" id="{4E189134-4E2B-4500-B977-3710DC32E1A8}"/>
              </a:ext>
            </a:extLst>
          </p:cNvPr>
          <p:cNvSpPr/>
          <p:nvPr/>
        </p:nvSpPr>
        <p:spPr>
          <a:xfrm>
            <a:off x="2351190" y="1715929"/>
            <a:ext cx="779426" cy="47272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発見・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蓄積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6" name="Picture 6" descr="男の子の顔アイコン 5">
            <a:extLst>
              <a:ext uri="{FF2B5EF4-FFF2-40B4-BE49-F238E27FC236}">
                <a16:creationId xmlns:a16="http://schemas.microsoft.com/office/drawing/2014/main" id="{CFCBF3C4-CE14-6AEA-1302-4F318B7E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4" y="577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A1230B6-766F-1EC9-5F39-8E91CAE83E6D}"/>
              </a:ext>
            </a:extLst>
          </p:cNvPr>
          <p:cNvSpPr txBox="1"/>
          <p:nvPr/>
        </p:nvSpPr>
        <p:spPr>
          <a:xfrm>
            <a:off x="384119" y="5798113"/>
            <a:ext cx="2516657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lIns="72000" r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数直線やリットルマスが使えそうだな。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2" name="Picture 6" descr="男の子の顔アイコン 5">
            <a:extLst>
              <a:ext uri="{FF2B5EF4-FFF2-40B4-BE49-F238E27FC236}">
                <a16:creationId xmlns:a16="http://schemas.microsoft.com/office/drawing/2014/main" id="{DF39E928-76DB-3DFC-455A-18EAAA3F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43" y="6363282"/>
            <a:ext cx="268267" cy="2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0897BE4-7399-9FF7-A627-5F7CD8E480D0}"/>
              </a:ext>
            </a:extLst>
          </p:cNvPr>
          <p:cNvSpPr txBox="1"/>
          <p:nvPr/>
        </p:nvSpPr>
        <p:spPr>
          <a:xfrm>
            <a:off x="6397759" y="6398566"/>
            <a:ext cx="2779649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3600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小数のひき算もできそうだと思いました。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1478C7-AA50-1561-7AA5-9153D81C7FA3}"/>
              </a:ext>
            </a:extLst>
          </p:cNvPr>
          <p:cNvSpPr txBox="1"/>
          <p:nvPr/>
        </p:nvSpPr>
        <p:spPr>
          <a:xfrm>
            <a:off x="6397759" y="5472824"/>
            <a:ext cx="3217467" cy="415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のいくつ分で考えれば、もう習っている整数のたし算でできることが分かりました。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9" name="Picture 10" descr="女の子の顔アイコン 3">
            <a:extLst>
              <a:ext uri="{FF2B5EF4-FFF2-40B4-BE49-F238E27FC236}">
                <a16:creationId xmlns:a16="http://schemas.microsoft.com/office/drawing/2014/main" id="{2347021C-5EC8-B327-E8A1-21729424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66" y="5472824"/>
            <a:ext cx="300945" cy="3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雲 83">
            <a:extLst>
              <a:ext uri="{FF2B5EF4-FFF2-40B4-BE49-F238E27FC236}">
                <a16:creationId xmlns:a16="http://schemas.microsoft.com/office/drawing/2014/main" id="{696D53FB-560C-4B30-9F15-8E062F034700}"/>
              </a:ext>
            </a:extLst>
          </p:cNvPr>
          <p:cNvSpPr/>
          <p:nvPr/>
        </p:nvSpPr>
        <p:spPr>
          <a:xfrm>
            <a:off x="2856149" y="3826101"/>
            <a:ext cx="545969" cy="50136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意識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6897B36-2861-4F94-A15E-84F3096EC9DA}"/>
              </a:ext>
            </a:extLst>
          </p:cNvPr>
          <p:cNvSpPr/>
          <p:nvPr/>
        </p:nvSpPr>
        <p:spPr>
          <a:xfrm>
            <a:off x="4802102" y="2454991"/>
            <a:ext cx="1276362" cy="850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0.5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→</a:t>
            </a:r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0.1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の５</a:t>
            </a:r>
            <a:r>
              <a:rPr kumimoji="1" lang="ja-JP" altLang="en-US" sz="1050" dirty="0" err="1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0.3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→</a:t>
            </a:r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0.1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の３</a:t>
            </a:r>
            <a:r>
              <a:rPr kumimoji="1" lang="ja-JP" altLang="en-US" sz="1050" dirty="0" err="1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合わせると</a:t>
            </a:r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endParaRPr kumimoji="1" lang="ja-JP" altLang="en-US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18" name="Picture 4" descr="男の子の顔アイコン 2">
            <a:extLst>
              <a:ext uri="{FF2B5EF4-FFF2-40B4-BE49-F238E27FC236}">
                <a16:creationId xmlns:a16="http://schemas.microsoft.com/office/drawing/2014/main" id="{0EAC7574-FEBB-4B37-BCE2-69E082AC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02" y="222711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18ABDD8-1DF3-471A-B72F-CEAD92B7AAF1}"/>
              </a:ext>
            </a:extLst>
          </p:cNvPr>
          <p:cNvGrpSpPr/>
          <p:nvPr/>
        </p:nvGrpSpPr>
        <p:grpSpPr>
          <a:xfrm>
            <a:off x="373673" y="2201664"/>
            <a:ext cx="2847853" cy="595071"/>
            <a:chOff x="373673" y="2201664"/>
            <a:chExt cx="2847853" cy="59507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229E10FD-ED7C-589B-03DB-78842F013C46}"/>
                </a:ext>
              </a:extLst>
            </p:cNvPr>
            <p:cNvSpPr/>
            <p:nvPr/>
          </p:nvSpPr>
          <p:spPr>
            <a:xfrm>
              <a:off x="373673" y="2201664"/>
              <a:ext cx="2847853" cy="595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105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ジュースが </a:t>
              </a:r>
              <a:r>
                <a:rPr kumimoji="1" lang="ja-JP" altLang="en-US" sz="1050" b="1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５ </a:t>
              </a:r>
              <a:r>
                <a:rPr kumimoji="1" lang="en-US" altLang="ja-JP" sz="1050" b="1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</a:t>
              </a:r>
              <a:r>
                <a:rPr kumimoji="1" lang="ja-JP" altLang="en-US" sz="105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入っているパックと </a:t>
              </a:r>
              <a:r>
                <a:rPr kumimoji="1" lang="ja-JP" altLang="en-US" sz="1050" b="1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３ </a:t>
              </a:r>
              <a:r>
                <a:rPr kumimoji="1" lang="en-US" altLang="ja-JP" sz="1050" b="1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</a:t>
              </a:r>
              <a:r>
                <a:rPr kumimoji="1" lang="ja-JP" altLang="en-US" sz="105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入っているパックがあります。１つのびんに入れると、何</a:t>
              </a:r>
              <a:r>
                <a:rPr kumimoji="1" lang="en-US" altLang="ja-JP" sz="105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</a:t>
              </a:r>
              <a:r>
                <a:rPr kumimoji="1" lang="ja-JP" altLang="en-US" sz="105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になりますか。</a:t>
              </a:r>
              <a:endPara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BAF7DA4-FBE0-4D99-8F3C-D06990F7CB50}"/>
                </a:ext>
              </a:extLst>
            </p:cNvPr>
            <p:cNvSpPr txBox="1"/>
            <p:nvPr/>
          </p:nvSpPr>
          <p:spPr>
            <a:xfrm>
              <a:off x="1209477" y="2285780"/>
              <a:ext cx="159112" cy="15510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500" dirty="0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5ABA976B-01AF-4432-98CD-B64950F40AC4}"/>
                </a:ext>
              </a:extLst>
            </p:cNvPr>
            <p:cNvSpPr txBox="1"/>
            <p:nvPr/>
          </p:nvSpPr>
          <p:spPr>
            <a:xfrm>
              <a:off x="2742466" y="2285779"/>
              <a:ext cx="159112" cy="15374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600" dirty="0"/>
            </a:p>
          </p:txBody>
        </p:sp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C2F3544D-19B2-4050-8BA4-9B9E936E31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7973" y="2454992"/>
            <a:ext cx="1433535" cy="844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7" name="Picture 6" descr="男の子の顔アイコン 5">
            <a:extLst>
              <a:ext uri="{FF2B5EF4-FFF2-40B4-BE49-F238E27FC236}">
                <a16:creationId xmlns:a16="http://schemas.microsoft.com/office/drawing/2014/main" id="{C284B16B-F2BF-4A7E-99F8-FB7CAC3F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83" y="2220232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四角形: 角を丸くする 96">
            <a:extLst>
              <a:ext uri="{FF2B5EF4-FFF2-40B4-BE49-F238E27FC236}">
                <a16:creationId xmlns:a16="http://schemas.microsoft.com/office/drawing/2014/main" id="{FE011A9F-D878-495D-ABA7-7921CE9F3DB4}"/>
              </a:ext>
            </a:extLst>
          </p:cNvPr>
          <p:cNvSpPr/>
          <p:nvPr/>
        </p:nvSpPr>
        <p:spPr>
          <a:xfrm>
            <a:off x="3385744" y="5214817"/>
            <a:ext cx="2019783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他者の考えを説明する活動で共有を図る。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1C420B2-F628-4958-83C5-6CFFBE67FD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6451"/>
          <a:stretch/>
        </p:blipFill>
        <p:spPr>
          <a:xfrm>
            <a:off x="3472219" y="3399298"/>
            <a:ext cx="2392424" cy="80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9" name="Picture 8" descr="女の子の顔アイコン 6">
            <a:extLst>
              <a:ext uri="{FF2B5EF4-FFF2-40B4-BE49-F238E27FC236}">
                <a16:creationId xmlns:a16="http://schemas.microsoft.com/office/drawing/2014/main" id="{81FE5BA5-5933-4468-B2A6-65A86A27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89" y="33540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501</Words>
  <Application>Microsoft Office PowerPoint</Application>
  <PresentationFormat>A4 210 x 297 mm</PresentationFormat>
  <Paragraphs>152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UDゴシック</vt:lpstr>
      <vt:lpstr>BIZ UD明朝 Medium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2024-03-19T04:25:01Z</dcterms:created>
  <dcterms:modified xsi:type="dcterms:W3CDTF">2024-03-25T00:35:14Z</dcterms:modified>
</cp:coreProperties>
</file>