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60" r:id="rId1"/>
  </p:sldMasterIdLst>
  <p:notesMasterIdLst>
    <p:notesMasterId r:id="rId3"/>
  </p:notesMasterIdLst>
  <p:sldIdLst>
    <p:sldId id="261" r:id="rId2"/>
  </p:sldIdLst>
  <p:sldSz cx="9906000" cy="6858000" type="A4"/>
  <p:notesSz cx="6735763" cy="9866313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EF828"/>
    <a:srgbClr val="02CECE"/>
    <a:srgbClr val="FF9999"/>
    <a:srgbClr val="FFFF99"/>
    <a:srgbClr val="EF3F31"/>
    <a:srgbClr val="EA365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7E67D600-B426-4830-9E73-FCC033A2FF5C}" v="34" dt="2023-06-09T08:02:03.577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025" autoAdjust="0"/>
    <p:restoredTop sz="94660"/>
  </p:normalViewPr>
  <p:slideViewPr>
    <p:cSldViewPr snapToGrid="0">
      <p:cViewPr varScale="1">
        <p:scale>
          <a:sx n="126" d="100"/>
          <a:sy n="126" d="100"/>
        </p:scale>
        <p:origin x="756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9" d="100"/>
          <a:sy n="89" d="100"/>
        </p:scale>
        <p:origin x="3834" y="7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microsoft.com/office/2015/10/relationships/revisionInfo" Target="revisionInfo.xml"/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19413" cy="495300"/>
          </a:xfrm>
          <a:prstGeom prst="rect">
            <a:avLst/>
          </a:prstGeom>
        </p:spPr>
        <p:txBody>
          <a:bodyPr vert="horz" lIns="91425" tIns="45713" rIns="91425" bIns="45713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14763" y="0"/>
            <a:ext cx="2919412" cy="495300"/>
          </a:xfrm>
          <a:prstGeom prst="rect">
            <a:avLst/>
          </a:prstGeom>
        </p:spPr>
        <p:txBody>
          <a:bodyPr vert="horz" lIns="91425" tIns="45713" rIns="91425" bIns="45713" rtlCol="0"/>
          <a:lstStyle>
            <a:lvl1pPr algn="r">
              <a:defRPr sz="1200"/>
            </a:lvl1pPr>
          </a:lstStyle>
          <a:p>
            <a:fld id="{8EFFCDBB-1BB4-417B-8E8C-218969623FE1}" type="datetimeFigureOut">
              <a:rPr kumimoji="1" lang="ja-JP" altLang="en-US" smtClean="0"/>
              <a:t>2024/3/19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963613" y="1233488"/>
            <a:ext cx="4808537" cy="3328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25" tIns="45713" rIns="91425" bIns="45713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73101" y="4748213"/>
            <a:ext cx="5389563" cy="3884612"/>
          </a:xfrm>
          <a:prstGeom prst="rect">
            <a:avLst/>
          </a:prstGeom>
        </p:spPr>
        <p:txBody>
          <a:bodyPr vert="horz" lIns="91425" tIns="45713" rIns="91425" bIns="45713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1" y="9371014"/>
            <a:ext cx="2919413" cy="495300"/>
          </a:xfrm>
          <a:prstGeom prst="rect">
            <a:avLst/>
          </a:prstGeom>
        </p:spPr>
        <p:txBody>
          <a:bodyPr vert="horz" lIns="91425" tIns="45713" rIns="91425" bIns="45713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14763" y="9371014"/>
            <a:ext cx="2919412" cy="495300"/>
          </a:xfrm>
          <a:prstGeom prst="rect">
            <a:avLst/>
          </a:prstGeom>
        </p:spPr>
        <p:txBody>
          <a:bodyPr vert="horz" lIns="91425" tIns="45713" rIns="91425" bIns="45713" rtlCol="0" anchor="b"/>
          <a:lstStyle>
            <a:lvl1pPr algn="r">
              <a:defRPr sz="1200"/>
            </a:lvl1pPr>
          </a:lstStyle>
          <a:p>
            <a:fld id="{A33F5531-BA87-4B6F-8AD9-C4F860312FF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31148936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42950" y="1122363"/>
            <a:ext cx="84201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38250" y="3602038"/>
            <a:ext cx="74295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D18AB6-5722-4BF1-AFED-27DEDC9E938C}" type="datetimeFigureOut">
              <a:rPr kumimoji="1" lang="ja-JP" altLang="en-US" smtClean="0"/>
              <a:t>2024/3/19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0C7FB9-DB86-4087-851C-2D7F66784E0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4178389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D18AB6-5722-4BF1-AFED-27DEDC9E938C}" type="datetimeFigureOut">
              <a:rPr kumimoji="1" lang="ja-JP" altLang="en-US" smtClean="0"/>
              <a:t>2024/3/19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0C7FB9-DB86-4087-851C-2D7F66784E0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708268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88982" y="365125"/>
            <a:ext cx="2135981" cy="5811838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1038" y="365125"/>
            <a:ext cx="6284119" cy="5811838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D18AB6-5722-4BF1-AFED-27DEDC9E938C}" type="datetimeFigureOut">
              <a:rPr kumimoji="1" lang="ja-JP" altLang="en-US" smtClean="0"/>
              <a:t>2024/3/19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0C7FB9-DB86-4087-851C-2D7F66784E0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606689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D18AB6-5722-4BF1-AFED-27DEDC9E938C}" type="datetimeFigureOut">
              <a:rPr kumimoji="1" lang="ja-JP" altLang="en-US" smtClean="0"/>
              <a:t>2024/3/19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0C7FB9-DB86-4087-851C-2D7F66784E0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147394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5879" y="1709740"/>
            <a:ext cx="8543925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879" y="4589465"/>
            <a:ext cx="8543925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D18AB6-5722-4BF1-AFED-27DEDC9E938C}" type="datetimeFigureOut">
              <a:rPr kumimoji="1" lang="ja-JP" altLang="en-US" smtClean="0"/>
              <a:t>2024/3/19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0C7FB9-DB86-4087-851C-2D7F66784E0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41015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1038" y="1825625"/>
            <a:ext cx="421005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14913" y="1825625"/>
            <a:ext cx="421005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D18AB6-5722-4BF1-AFED-27DEDC9E938C}" type="datetimeFigureOut">
              <a:rPr kumimoji="1" lang="ja-JP" altLang="en-US" smtClean="0"/>
              <a:t>2024/3/19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0C7FB9-DB86-4087-851C-2D7F66784E0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9196050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365127"/>
            <a:ext cx="8543925" cy="1325563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2329" y="1681163"/>
            <a:ext cx="4190702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2329" y="2505075"/>
            <a:ext cx="4190702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4913" y="1681163"/>
            <a:ext cx="4211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14913" y="2505075"/>
            <a:ext cx="4211340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D18AB6-5722-4BF1-AFED-27DEDC9E938C}" type="datetimeFigureOut">
              <a:rPr kumimoji="1" lang="ja-JP" altLang="en-US" smtClean="0"/>
              <a:t>2024/3/19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0C7FB9-DB86-4087-851C-2D7F66784E0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7722982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D18AB6-5722-4BF1-AFED-27DEDC9E938C}" type="datetimeFigureOut">
              <a:rPr kumimoji="1" lang="ja-JP" altLang="en-US" smtClean="0"/>
              <a:t>2024/3/19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0C7FB9-DB86-4087-851C-2D7F66784E0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0295971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D18AB6-5722-4BF1-AFED-27DEDC9E938C}" type="datetimeFigureOut">
              <a:rPr kumimoji="1" lang="ja-JP" altLang="en-US" smtClean="0"/>
              <a:t>2024/3/19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0C7FB9-DB86-4087-851C-2D7F66784E0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561493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11340" y="987427"/>
            <a:ext cx="5014913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D18AB6-5722-4BF1-AFED-27DEDC9E938C}" type="datetimeFigureOut">
              <a:rPr kumimoji="1" lang="ja-JP" altLang="en-US" smtClean="0"/>
              <a:t>2024/3/19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0C7FB9-DB86-4087-851C-2D7F66784E0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6649141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211340" y="987427"/>
            <a:ext cx="5014913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D18AB6-5722-4BF1-AFED-27DEDC9E938C}" type="datetimeFigureOut">
              <a:rPr kumimoji="1" lang="ja-JP" altLang="en-US" smtClean="0"/>
              <a:t>2024/3/19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0C7FB9-DB86-4087-851C-2D7F66784E0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561422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1038" y="365127"/>
            <a:ext cx="854392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1038" y="1825625"/>
            <a:ext cx="8543925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1038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D18AB6-5722-4BF1-AFED-27DEDC9E938C}" type="datetimeFigureOut">
              <a:rPr kumimoji="1" lang="ja-JP" altLang="en-US" smtClean="0"/>
              <a:t>2024/3/19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281363" y="6356352"/>
            <a:ext cx="33432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96113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60C7FB9-DB86-4087-851C-2D7F66784E0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3852774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emf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1.e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11" Type="http://schemas.openxmlformats.org/officeDocument/2006/relationships/image" Target="../media/image10.emf"/><Relationship Id="rId5" Type="http://schemas.openxmlformats.org/officeDocument/2006/relationships/image" Target="../media/image4.png"/><Relationship Id="rId15" Type="http://schemas.openxmlformats.org/officeDocument/2006/relationships/image" Target="../media/image14.emf"/><Relationship Id="rId10" Type="http://schemas.openxmlformats.org/officeDocument/2006/relationships/image" Target="../media/image9.emf"/><Relationship Id="rId4" Type="http://schemas.openxmlformats.org/officeDocument/2006/relationships/image" Target="../media/image3.png"/><Relationship Id="rId9" Type="http://schemas.openxmlformats.org/officeDocument/2006/relationships/image" Target="../media/image8.emf"/><Relationship Id="rId14" Type="http://schemas.openxmlformats.org/officeDocument/2006/relationships/image" Target="../media/image13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24C5BBBB-8DCD-46FD-A24A-F87DD3B4ADCF}"/>
              </a:ext>
            </a:extLst>
          </p:cNvPr>
          <p:cNvSpPr txBox="1"/>
          <p:nvPr/>
        </p:nvSpPr>
        <p:spPr>
          <a:xfrm>
            <a:off x="45140" y="1617307"/>
            <a:ext cx="9815720" cy="5184000"/>
          </a:xfrm>
          <a:prstGeom prst="rect">
            <a:avLst/>
          </a:prstGeom>
          <a:noFill/>
          <a:ln w="254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endParaRPr kumimoji="1" lang="en-US" altLang="ja-JP" dirty="0">
              <a:latin typeface="BIZ UD明朝 Medium" panose="02020500000000000000" pitchFamily="17" charset="-128"/>
              <a:ea typeface="BIZ UD明朝 Medium" panose="02020500000000000000" pitchFamily="17" charset="-128"/>
            </a:endParaRPr>
          </a:p>
          <a:p>
            <a:endParaRPr kumimoji="1" lang="en-US" altLang="ja-JP" dirty="0">
              <a:latin typeface="BIZ UD明朝 Medium" panose="02020500000000000000" pitchFamily="17" charset="-128"/>
              <a:ea typeface="BIZ UD明朝 Medium" panose="02020500000000000000" pitchFamily="17" charset="-128"/>
            </a:endParaRPr>
          </a:p>
          <a:p>
            <a:endParaRPr kumimoji="1" lang="en-US" altLang="ja-JP" dirty="0">
              <a:latin typeface="BIZ UD明朝 Medium" panose="02020500000000000000" pitchFamily="17" charset="-128"/>
              <a:ea typeface="BIZ UD明朝 Medium" panose="02020500000000000000" pitchFamily="17" charset="-128"/>
            </a:endParaRPr>
          </a:p>
          <a:p>
            <a:endParaRPr kumimoji="1" lang="en-US" altLang="ja-JP" dirty="0">
              <a:latin typeface="BIZ UD明朝 Medium" panose="02020500000000000000" pitchFamily="17" charset="-128"/>
              <a:ea typeface="BIZ UD明朝 Medium" panose="02020500000000000000" pitchFamily="17" charset="-128"/>
            </a:endParaRPr>
          </a:p>
          <a:p>
            <a:endParaRPr kumimoji="1" lang="en-US" altLang="ja-JP" dirty="0">
              <a:latin typeface="BIZ UD明朝 Medium" panose="02020500000000000000" pitchFamily="17" charset="-128"/>
              <a:ea typeface="BIZ UD明朝 Medium" panose="02020500000000000000" pitchFamily="17" charset="-128"/>
            </a:endParaRPr>
          </a:p>
          <a:p>
            <a:endParaRPr kumimoji="1" lang="en-US" altLang="ja-JP" dirty="0">
              <a:latin typeface="BIZ UD明朝 Medium" panose="02020500000000000000" pitchFamily="17" charset="-128"/>
              <a:ea typeface="BIZ UD明朝 Medium" panose="02020500000000000000" pitchFamily="17" charset="-128"/>
            </a:endParaRPr>
          </a:p>
          <a:p>
            <a:endParaRPr kumimoji="1" lang="en-US" altLang="ja-JP" dirty="0">
              <a:latin typeface="BIZ UD明朝 Medium" panose="02020500000000000000" pitchFamily="17" charset="-128"/>
              <a:ea typeface="BIZ UD明朝 Medium" panose="02020500000000000000" pitchFamily="17" charset="-128"/>
            </a:endParaRPr>
          </a:p>
          <a:p>
            <a:endParaRPr kumimoji="1" lang="en-US" altLang="ja-JP" dirty="0">
              <a:latin typeface="BIZ UD明朝 Medium" panose="02020500000000000000" pitchFamily="17" charset="-128"/>
              <a:ea typeface="BIZ UD明朝 Medium" panose="02020500000000000000" pitchFamily="17" charset="-128"/>
            </a:endParaRPr>
          </a:p>
          <a:p>
            <a:endParaRPr kumimoji="1" lang="en-US" altLang="ja-JP" dirty="0">
              <a:latin typeface="BIZ UD明朝 Medium" panose="02020500000000000000" pitchFamily="17" charset="-128"/>
              <a:ea typeface="BIZ UD明朝 Medium" panose="02020500000000000000" pitchFamily="17" charset="-128"/>
            </a:endParaRPr>
          </a:p>
          <a:p>
            <a:endParaRPr kumimoji="1" lang="en-US" altLang="ja-JP" dirty="0">
              <a:latin typeface="BIZ UD明朝 Medium" panose="02020500000000000000" pitchFamily="17" charset="-128"/>
              <a:ea typeface="BIZ UD明朝 Medium" panose="02020500000000000000" pitchFamily="17" charset="-128"/>
            </a:endParaRPr>
          </a:p>
          <a:p>
            <a:endParaRPr kumimoji="1" lang="en-US" altLang="ja-JP" dirty="0">
              <a:latin typeface="BIZ UD明朝 Medium" panose="02020500000000000000" pitchFamily="17" charset="-128"/>
              <a:ea typeface="BIZ UD明朝 Medium" panose="02020500000000000000" pitchFamily="17" charset="-128"/>
            </a:endParaRPr>
          </a:p>
          <a:p>
            <a:endParaRPr kumimoji="1" lang="en-US" altLang="ja-JP" dirty="0">
              <a:latin typeface="BIZ UD明朝 Medium" panose="02020500000000000000" pitchFamily="17" charset="-128"/>
              <a:ea typeface="BIZ UD明朝 Medium" panose="02020500000000000000" pitchFamily="17" charset="-128"/>
            </a:endParaRPr>
          </a:p>
          <a:p>
            <a:endParaRPr kumimoji="1" lang="en-US" altLang="ja-JP" dirty="0">
              <a:latin typeface="BIZ UD明朝 Medium" panose="02020500000000000000" pitchFamily="17" charset="-128"/>
              <a:ea typeface="BIZ UD明朝 Medium" panose="02020500000000000000" pitchFamily="17" charset="-128"/>
            </a:endParaRPr>
          </a:p>
          <a:p>
            <a:endParaRPr kumimoji="1" lang="en-US" altLang="ja-JP" dirty="0">
              <a:latin typeface="BIZ UD明朝 Medium" panose="02020500000000000000" pitchFamily="17" charset="-128"/>
              <a:ea typeface="BIZ UD明朝 Medium" panose="02020500000000000000" pitchFamily="17" charset="-128"/>
            </a:endParaRPr>
          </a:p>
          <a:p>
            <a:endParaRPr kumimoji="1" lang="en-US" altLang="ja-JP" dirty="0">
              <a:latin typeface="BIZ UD明朝 Medium" panose="02020500000000000000" pitchFamily="17" charset="-128"/>
              <a:ea typeface="BIZ UD明朝 Medium" panose="02020500000000000000" pitchFamily="17" charset="-128"/>
            </a:endParaRPr>
          </a:p>
          <a:p>
            <a:endParaRPr kumimoji="1" lang="en-US" altLang="ja-JP" dirty="0">
              <a:latin typeface="BIZ UD明朝 Medium" panose="02020500000000000000" pitchFamily="17" charset="-128"/>
              <a:ea typeface="BIZ UD明朝 Medium" panose="02020500000000000000" pitchFamily="17" charset="-128"/>
            </a:endParaRPr>
          </a:p>
          <a:p>
            <a:endParaRPr kumimoji="1" lang="en-US" altLang="ja-JP" dirty="0">
              <a:latin typeface="BIZ UD明朝 Medium" panose="02020500000000000000" pitchFamily="17" charset="-128"/>
              <a:ea typeface="BIZ UD明朝 Medium" panose="02020500000000000000" pitchFamily="17" charset="-128"/>
            </a:endParaRPr>
          </a:p>
          <a:p>
            <a:endParaRPr kumimoji="1" lang="en-US" altLang="ja-JP" dirty="0">
              <a:latin typeface="BIZ UD明朝 Medium" panose="02020500000000000000" pitchFamily="17" charset="-128"/>
              <a:ea typeface="BIZ UD明朝 Medium" panose="02020500000000000000" pitchFamily="17" charset="-128"/>
            </a:endParaRPr>
          </a:p>
          <a:p>
            <a:endParaRPr kumimoji="1" lang="en-US" altLang="ja-JP" sz="1000" dirty="0">
              <a:latin typeface="BIZ UD明朝 Medium" panose="02020500000000000000" pitchFamily="17" charset="-128"/>
              <a:ea typeface="BIZ UD明朝 Medium" panose="02020500000000000000" pitchFamily="17" charset="-128"/>
            </a:endParaRPr>
          </a:p>
        </p:txBody>
      </p:sp>
      <p:sp>
        <p:nvSpPr>
          <p:cNvPr id="40" name="テキスト ボックス 39">
            <a:extLst>
              <a:ext uri="{FF2B5EF4-FFF2-40B4-BE49-F238E27FC236}">
                <a16:creationId xmlns:a16="http://schemas.microsoft.com/office/drawing/2014/main" id="{D3800961-400E-4595-99CF-AEE283261F8B}"/>
              </a:ext>
            </a:extLst>
          </p:cNvPr>
          <p:cNvSpPr txBox="1"/>
          <p:nvPr/>
        </p:nvSpPr>
        <p:spPr>
          <a:xfrm>
            <a:off x="6334047" y="1681816"/>
            <a:ext cx="3460950" cy="5078313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54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endParaRPr kumimoji="1" lang="en-US" altLang="ja-JP" sz="900" dirty="0">
              <a:latin typeface="BIZ UDゴシック" panose="020B0400000000000000" pitchFamily="49" charset="-128"/>
              <a:ea typeface="BIZ UDゴシック" panose="020B0400000000000000" pitchFamily="49" charset="-128"/>
            </a:endParaRPr>
          </a:p>
          <a:p>
            <a:endParaRPr kumimoji="1" lang="en-US" altLang="ja-JP" sz="900" dirty="0">
              <a:latin typeface="BIZ UDゴシック" panose="020B0400000000000000" pitchFamily="49" charset="-128"/>
              <a:ea typeface="BIZ UDゴシック" panose="020B0400000000000000" pitchFamily="49" charset="-128"/>
            </a:endParaRPr>
          </a:p>
          <a:p>
            <a:endParaRPr kumimoji="1" lang="en-US" altLang="ja-JP" sz="900" dirty="0">
              <a:latin typeface="BIZ UDゴシック" panose="020B0400000000000000" pitchFamily="49" charset="-128"/>
              <a:ea typeface="BIZ UDゴシック" panose="020B0400000000000000" pitchFamily="49" charset="-128"/>
            </a:endParaRPr>
          </a:p>
          <a:p>
            <a:endParaRPr kumimoji="1" lang="en-US" altLang="ja-JP" sz="900" dirty="0">
              <a:latin typeface="BIZ UDゴシック" panose="020B0400000000000000" pitchFamily="49" charset="-128"/>
              <a:ea typeface="BIZ UDゴシック" panose="020B0400000000000000" pitchFamily="49" charset="-128"/>
            </a:endParaRPr>
          </a:p>
          <a:p>
            <a:endParaRPr kumimoji="1" lang="en-US" altLang="ja-JP" sz="900" dirty="0">
              <a:latin typeface="BIZ UDゴシック" panose="020B0400000000000000" pitchFamily="49" charset="-128"/>
              <a:ea typeface="BIZ UDゴシック" panose="020B0400000000000000" pitchFamily="49" charset="-128"/>
            </a:endParaRPr>
          </a:p>
          <a:p>
            <a:endParaRPr kumimoji="1" lang="en-US" altLang="ja-JP" sz="900" dirty="0">
              <a:latin typeface="BIZ UDゴシック" panose="020B0400000000000000" pitchFamily="49" charset="-128"/>
              <a:ea typeface="BIZ UDゴシック" panose="020B0400000000000000" pitchFamily="49" charset="-128"/>
            </a:endParaRPr>
          </a:p>
          <a:p>
            <a:endParaRPr kumimoji="1" lang="en-US" altLang="ja-JP" sz="900" dirty="0">
              <a:latin typeface="BIZ UDゴシック" panose="020B0400000000000000" pitchFamily="49" charset="-128"/>
              <a:ea typeface="BIZ UDゴシック" panose="020B0400000000000000" pitchFamily="49" charset="-128"/>
            </a:endParaRPr>
          </a:p>
          <a:p>
            <a:endParaRPr kumimoji="1" lang="en-US" altLang="ja-JP" sz="900" dirty="0">
              <a:latin typeface="BIZ UDゴシック" panose="020B0400000000000000" pitchFamily="49" charset="-128"/>
              <a:ea typeface="BIZ UDゴシック" panose="020B0400000000000000" pitchFamily="49" charset="-128"/>
            </a:endParaRPr>
          </a:p>
          <a:p>
            <a:endParaRPr kumimoji="1" lang="en-US" altLang="ja-JP" sz="900" dirty="0">
              <a:latin typeface="BIZ UDゴシック" panose="020B0400000000000000" pitchFamily="49" charset="-128"/>
              <a:ea typeface="BIZ UDゴシック" panose="020B0400000000000000" pitchFamily="49" charset="-128"/>
            </a:endParaRPr>
          </a:p>
          <a:p>
            <a:endParaRPr kumimoji="1" lang="en-US" altLang="ja-JP" sz="900" dirty="0">
              <a:latin typeface="BIZ UDゴシック" panose="020B0400000000000000" pitchFamily="49" charset="-128"/>
              <a:ea typeface="BIZ UDゴシック" panose="020B0400000000000000" pitchFamily="49" charset="-128"/>
            </a:endParaRPr>
          </a:p>
          <a:p>
            <a:endParaRPr kumimoji="1" lang="en-US" altLang="ja-JP" sz="900" dirty="0">
              <a:latin typeface="BIZ UDゴシック" panose="020B0400000000000000" pitchFamily="49" charset="-128"/>
              <a:ea typeface="BIZ UDゴシック" panose="020B0400000000000000" pitchFamily="49" charset="-128"/>
            </a:endParaRPr>
          </a:p>
          <a:p>
            <a:endParaRPr kumimoji="1" lang="en-US" altLang="ja-JP" sz="900" dirty="0">
              <a:latin typeface="BIZ UDゴシック" panose="020B0400000000000000" pitchFamily="49" charset="-128"/>
              <a:ea typeface="BIZ UDゴシック" panose="020B0400000000000000" pitchFamily="49" charset="-128"/>
            </a:endParaRPr>
          </a:p>
          <a:p>
            <a:endParaRPr kumimoji="1" lang="en-US" altLang="ja-JP" sz="900" dirty="0">
              <a:latin typeface="BIZ UDゴシック" panose="020B0400000000000000" pitchFamily="49" charset="-128"/>
              <a:ea typeface="BIZ UDゴシック" panose="020B0400000000000000" pitchFamily="49" charset="-128"/>
            </a:endParaRPr>
          </a:p>
          <a:p>
            <a:endParaRPr kumimoji="1" lang="en-US" altLang="ja-JP" sz="900" dirty="0">
              <a:latin typeface="BIZ UDゴシック" panose="020B0400000000000000" pitchFamily="49" charset="-128"/>
              <a:ea typeface="BIZ UDゴシック" panose="020B0400000000000000" pitchFamily="49" charset="-128"/>
            </a:endParaRPr>
          </a:p>
          <a:p>
            <a:endParaRPr kumimoji="1" lang="en-US" altLang="ja-JP" sz="900" dirty="0">
              <a:latin typeface="BIZ UDゴシック" panose="020B0400000000000000" pitchFamily="49" charset="-128"/>
              <a:ea typeface="BIZ UDゴシック" panose="020B0400000000000000" pitchFamily="49" charset="-128"/>
            </a:endParaRPr>
          </a:p>
          <a:p>
            <a:endParaRPr kumimoji="1" lang="en-US" altLang="ja-JP" sz="900" dirty="0">
              <a:latin typeface="BIZ UDゴシック" panose="020B0400000000000000" pitchFamily="49" charset="-128"/>
              <a:ea typeface="BIZ UDゴシック" panose="020B0400000000000000" pitchFamily="49" charset="-128"/>
            </a:endParaRPr>
          </a:p>
          <a:p>
            <a:endParaRPr kumimoji="1" lang="en-US" altLang="ja-JP" sz="900" dirty="0">
              <a:latin typeface="BIZ UDゴシック" panose="020B0400000000000000" pitchFamily="49" charset="-128"/>
              <a:ea typeface="BIZ UDゴシック" panose="020B0400000000000000" pitchFamily="49" charset="-128"/>
            </a:endParaRPr>
          </a:p>
          <a:p>
            <a:endParaRPr kumimoji="1" lang="en-US" altLang="ja-JP" sz="900" dirty="0">
              <a:latin typeface="BIZ UDゴシック" panose="020B0400000000000000" pitchFamily="49" charset="-128"/>
              <a:ea typeface="BIZ UDゴシック" panose="020B0400000000000000" pitchFamily="49" charset="-128"/>
            </a:endParaRPr>
          </a:p>
          <a:p>
            <a:endParaRPr kumimoji="1" lang="en-US" altLang="ja-JP" sz="900" dirty="0">
              <a:latin typeface="BIZ UDゴシック" panose="020B0400000000000000" pitchFamily="49" charset="-128"/>
              <a:ea typeface="BIZ UDゴシック" panose="020B0400000000000000" pitchFamily="49" charset="-128"/>
            </a:endParaRPr>
          </a:p>
          <a:p>
            <a:endParaRPr kumimoji="1" lang="en-US" altLang="ja-JP" sz="900" dirty="0">
              <a:latin typeface="BIZ UDゴシック" panose="020B0400000000000000" pitchFamily="49" charset="-128"/>
              <a:ea typeface="BIZ UDゴシック" panose="020B0400000000000000" pitchFamily="49" charset="-128"/>
            </a:endParaRPr>
          </a:p>
          <a:p>
            <a:endParaRPr kumimoji="1" lang="en-US" altLang="ja-JP" sz="900" dirty="0">
              <a:latin typeface="BIZ UDゴシック" panose="020B0400000000000000" pitchFamily="49" charset="-128"/>
              <a:ea typeface="BIZ UDゴシック" panose="020B0400000000000000" pitchFamily="49" charset="-128"/>
            </a:endParaRPr>
          </a:p>
          <a:p>
            <a:endParaRPr kumimoji="1" lang="en-US" altLang="ja-JP" sz="900" dirty="0">
              <a:latin typeface="BIZ UDゴシック" panose="020B0400000000000000" pitchFamily="49" charset="-128"/>
              <a:ea typeface="BIZ UDゴシック" panose="020B0400000000000000" pitchFamily="49" charset="-128"/>
            </a:endParaRPr>
          </a:p>
          <a:p>
            <a:endParaRPr kumimoji="1" lang="en-US" altLang="ja-JP" sz="900" dirty="0">
              <a:latin typeface="BIZ UDゴシック" panose="020B0400000000000000" pitchFamily="49" charset="-128"/>
              <a:ea typeface="BIZ UDゴシック" panose="020B0400000000000000" pitchFamily="49" charset="-128"/>
            </a:endParaRPr>
          </a:p>
          <a:p>
            <a:endParaRPr kumimoji="1" lang="en-US" altLang="ja-JP" sz="900" dirty="0">
              <a:latin typeface="BIZ UDゴシック" panose="020B0400000000000000" pitchFamily="49" charset="-128"/>
              <a:ea typeface="BIZ UDゴシック" panose="020B0400000000000000" pitchFamily="49" charset="-128"/>
            </a:endParaRPr>
          </a:p>
          <a:p>
            <a:endParaRPr kumimoji="1" lang="en-US" altLang="ja-JP" sz="900" dirty="0">
              <a:latin typeface="BIZ UDゴシック" panose="020B0400000000000000" pitchFamily="49" charset="-128"/>
              <a:ea typeface="BIZ UDゴシック" panose="020B0400000000000000" pitchFamily="49" charset="-128"/>
            </a:endParaRPr>
          </a:p>
          <a:p>
            <a:endParaRPr kumimoji="1" lang="en-US" altLang="ja-JP" sz="900" dirty="0">
              <a:latin typeface="BIZ UDゴシック" panose="020B0400000000000000" pitchFamily="49" charset="-128"/>
              <a:ea typeface="BIZ UDゴシック" panose="020B0400000000000000" pitchFamily="49" charset="-128"/>
            </a:endParaRPr>
          </a:p>
          <a:p>
            <a:endParaRPr kumimoji="1" lang="en-US" altLang="ja-JP" sz="900" dirty="0">
              <a:latin typeface="BIZ UDゴシック" panose="020B0400000000000000" pitchFamily="49" charset="-128"/>
              <a:ea typeface="BIZ UDゴシック" panose="020B0400000000000000" pitchFamily="49" charset="-128"/>
            </a:endParaRPr>
          </a:p>
          <a:p>
            <a:endParaRPr kumimoji="1" lang="en-US" altLang="ja-JP" sz="900" dirty="0">
              <a:latin typeface="BIZ UDゴシック" panose="020B0400000000000000" pitchFamily="49" charset="-128"/>
              <a:ea typeface="BIZ UDゴシック" panose="020B0400000000000000" pitchFamily="49" charset="-128"/>
            </a:endParaRPr>
          </a:p>
          <a:p>
            <a:endParaRPr kumimoji="1" lang="en-US" altLang="ja-JP" sz="900" dirty="0">
              <a:latin typeface="BIZ UDゴシック" panose="020B0400000000000000" pitchFamily="49" charset="-128"/>
              <a:ea typeface="BIZ UDゴシック" panose="020B0400000000000000" pitchFamily="49" charset="-128"/>
            </a:endParaRPr>
          </a:p>
          <a:p>
            <a:endParaRPr kumimoji="1" lang="en-US" altLang="ja-JP" sz="900" dirty="0">
              <a:latin typeface="BIZ UDゴシック" panose="020B0400000000000000" pitchFamily="49" charset="-128"/>
              <a:ea typeface="BIZ UDゴシック" panose="020B0400000000000000" pitchFamily="49" charset="-128"/>
            </a:endParaRPr>
          </a:p>
          <a:p>
            <a:endParaRPr kumimoji="1" lang="en-US" altLang="ja-JP" sz="900" dirty="0">
              <a:latin typeface="BIZ UDゴシック" panose="020B0400000000000000" pitchFamily="49" charset="-128"/>
              <a:ea typeface="BIZ UDゴシック" panose="020B0400000000000000" pitchFamily="49" charset="-128"/>
            </a:endParaRPr>
          </a:p>
          <a:p>
            <a:endParaRPr kumimoji="1" lang="en-US" altLang="ja-JP" sz="900" dirty="0">
              <a:latin typeface="BIZ UDゴシック" panose="020B0400000000000000" pitchFamily="49" charset="-128"/>
              <a:ea typeface="BIZ UDゴシック" panose="020B0400000000000000" pitchFamily="49" charset="-128"/>
            </a:endParaRPr>
          </a:p>
          <a:p>
            <a:endParaRPr kumimoji="1" lang="en-US" altLang="ja-JP" sz="900" dirty="0">
              <a:latin typeface="BIZ UDゴシック" panose="020B0400000000000000" pitchFamily="49" charset="-128"/>
              <a:ea typeface="BIZ UDゴシック" panose="020B0400000000000000" pitchFamily="49" charset="-128"/>
            </a:endParaRPr>
          </a:p>
          <a:p>
            <a:endParaRPr kumimoji="1" lang="en-US" altLang="ja-JP" sz="900" dirty="0">
              <a:latin typeface="BIZ UDゴシック" panose="020B0400000000000000" pitchFamily="49" charset="-128"/>
              <a:ea typeface="BIZ UDゴシック" panose="020B0400000000000000" pitchFamily="49" charset="-128"/>
            </a:endParaRPr>
          </a:p>
          <a:p>
            <a:endParaRPr kumimoji="1" lang="en-US" altLang="ja-JP" sz="900" dirty="0">
              <a:latin typeface="BIZ UDゴシック" panose="020B0400000000000000" pitchFamily="49" charset="-128"/>
              <a:ea typeface="BIZ UDゴシック" panose="020B0400000000000000" pitchFamily="49" charset="-128"/>
            </a:endParaRPr>
          </a:p>
          <a:p>
            <a:endParaRPr kumimoji="1" lang="ja-JP" altLang="en-US" sz="900" dirty="0">
              <a:latin typeface="BIZ UDゴシック" panose="020B0400000000000000" pitchFamily="49" charset="-128"/>
              <a:ea typeface="BIZ UDゴシック" panose="020B0400000000000000" pitchFamily="49" charset="-128"/>
            </a:endParaRP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BF04ABC6-B7DC-45F8-9A8A-B916E8CFCB1D}"/>
              </a:ext>
            </a:extLst>
          </p:cNvPr>
          <p:cNvSpPr txBox="1"/>
          <p:nvPr/>
        </p:nvSpPr>
        <p:spPr>
          <a:xfrm>
            <a:off x="347810" y="56693"/>
            <a:ext cx="18004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dirty="0">
                <a:latin typeface="BIZ UDゴシック" panose="020B0400000000000000" pitchFamily="49" charset="-128"/>
                <a:ea typeface="BIZ UDゴシック" panose="020B0400000000000000" pitchFamily="49" charset="-128"/>
              </a:rPr>
              <a:t>授業構想シート</a:t>
            </a:r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68978987-E280-4982-9237-F62175B77ED6}"/>
              </a:ext>
            </a:extLst>
          </p:cNvPr>
          <p:cNvSpPr txBox="1"/>
          <p:nvPr/>
        </p:nvSpPr>
        <p:spPr>
          <a:xfrm>
            <a:off x="304032" y="391167"/>
            <a:ext cx="1261884" cy="253916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kumimoji="1" lang="ja-JP" altLang="en-US" sz="1050" dirty="0">
                <a:latin typeface="BIZ UDゴシック" panose="020B0400000000000000" pitchFamily="49" charset="-128"/>
                <a:ea typeface="BIZ UDゴシック" panose="020B0400000000000000" pitchFamily="49" charset="-128"/>
              </a:rPr>
              <a:t>○目指す児童の姿</a:t>
            </a: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78588AAD-151C-468F-AD98-758E67AC1C4A}"/>
              </a:ext>
            </a:extLst>
          </p:cNvPr>
          <p:cNvSpPr txBox="1"/>
          <p:nvPr/>
        </p:nvSpPr>
        <p:spPr>
          <a:xfrm>
            <a:off x="444743" y="616193"/>
            <a:ext cx="5221037" cy="253916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kumimoji="1" lang="ja-JP" altLang="en-US" sz="1050" dirty="0">
                <a:latin typeface="BIZ UDゴシック" panose="020B0400000000000000" pitchFamily="49" charset="-128"/>
                <a:ea typeface="BIZ UDゴシック" panose="020B0400000000000000" pitchFamily="49" charset="-128"/>
              </a:rPr>
              <a:t>倍数や公倍数を用いて問題解決を図り、最小公倍数を使うよさに気付いている。</a:t>
            </a:r>
            <a:endParaRPr kumimoji="1" lang="en-US" altLang="ja-JP" sz="1050" dirty="0">
              <a:latin typeface="BIZ UDゴシック" panose="020B0400000000000000" pitchFamily="49" charset="-128"/>
              <a:ea typeface="BIZ UDゴシック" panose="020B0400000000000000" pitchFamily="49" charset="-128"/>
            </a:endParaRPr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075293BE-DD11-431F-B3FD-E2753DEF043A}"/>
              </a:ext>
            </a:extLst>
          </p:cNvPr>
          <p:cNvSpPr txBox="1"/>
          <p:nvPr/>
        </p:nvSpPr>
        <p:spPr>
          <a:xfrm>
            <a:off x="304032" y="842768"/>
            <a:ext cx="1127232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1050" dirty="0">
                <a:latin typeface="BIZ UDゴシック" panose="020B0400000000000000" pitchFamily="49" charset="-128"/>
                <a:ea typeface="BIZ UDゴシック" panose="020B0400000000000000" pitchFamily="49" charset="-128"/>
              </a:rPr>
              <a:t>○本時のめあて</a:t>
            </a:r>
          </a:p>
        </p:txBody>
      </p:sp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4302A332-5157-4DCE-9AF3-577E8C5EF6FE}"/>
              </a:ext>
            </a:extLst>
          </p:cNvPr>
          <p:cNvSpPr txBox="1"/>
          <p:nvPr/>
        </p:nvSpPr>
        <p:spPr>
          <a:xfrm>
            <a:off x="3730267" y="375882"/>
            <a:ext cx="3531736" cy="2308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kumimoji="1" lang="ja-JP" altLang="en-US" sz="900" dirty="0">
                <a:latin typeface="BIZ UDゴシック" panose="020B0400000000000000" pitchFamily="49" charset="-128"/>
                <a:ea typeface="BIZ UDゴシック" panose="020B0400000000000000" pitchFamily="49" charset="-128"/>
              </a:rPr>
              <a:t>　　　　　第５学年　単元名「整数の性質」　第４時／全８時</a:t>
            </a:r>
          </a:p>
        </p:txBody>
      </p:sp>
      <p:sp>
        <p:nvSpPr>
          <p:cNvPr id="23" name="テキスト ボックス 22">
            <a:extLst>
              <a:ext uri="{FF2B5EF4-FFF2-40B4-BE49-F238E27FC236}">
                <a16:creationId xmlns:a16="http://schemas.microsoft.com/office/drawing/2014/main" id="{504694CC-96F7-4998-B1BF-570D0B0138FE}"/>
              </a:ext>
            </a:extLst>
          </p:cNvPr>
          <p:cNvSpPr txBox="1"/>
          <p:nvPr/>
        </p:nvSpPr>
        <p:spPr>
          <a:xfrm>
            <a:off x="586407" y="3773022"/>
            <a:ext cx="1689655" cy="2297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prstDash val="sysDash"/>
          </a:ln>
        </p:spPr>
        <p:txBody>
          <a:bodyPr wrap="square" rtlCol="0">
            <a:spAutoFit/>
          </a:bodyPr>
          <a:lstStyle/>
          <a:p>
            <a:r>
              <a:rPr kumimoji="1" lang="ja-JP" altLang="en-US" sz="900" dirty="0">
                <a:latin typeface="BIZ UDゴシック" panose="020B0400000000000000" pitchFamily="49" charset="-128"/>
                <a:ea typeface="BIZ UDゴシック" panose="020B0400000000000000" pitchFamily="49" charset="-128"/>
              </a:rPr>
              <a:t>倍数や公倍数を使うのかな？</a:t>
            </a:r>
            <a:endParaRPr kumimoji="1" lang="en-US" altLang="ja-JP" sz="900" dirty="0">
              <a:latin typeface="BIZ UDゴシック" panose="020B0400000000000000" pitchFamily="49" charset="-128"/>
              <a:ea typeface="BIZ UDゴシック" panose="020B0400000000000000" pitchFamily="49" charset="-128"/>
            </a:endParaRPr>
          </a:p>
        </p:txBody>
      </p:sp>
      <p:sp>
        <p:nvSpPr>
          <p:cNvPr id="26" name="矢印: 五方向 25">
            <a:extLst>
              <a:ext uri="{FF2B5EF4-FFF2-40B4-BE49-F238E27FC236}">
                <a16:creationId xmlns:a16="http://schemas.microsoft.com/office/drawing/2014/main" id="{331A8D9A-CD51-44EA-93CA-B171FEC96B17}"/>
              </a:ext>
            </a:extLst>
          </p:cNvPr>
          <p:cNvSpPr/>
          <p:nvPr/>
        </p:nvSpPr>
        <p:spPr>
          <a:xfrm>
            <a:off x="111003" y="4513336"/>
            <a:ext cx="3460950" cy="376807"/>
          </a:xfrm>
          <a:prstGeom prst="homePlate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kumimoji="1" lang="ja-JP" altLang="en-US" sz="1050" dirty="0">
                <a:solidFill>
                  <a:schemeClr val="tx1"/>
                </a:solidFill>
                <a:latin typeface="BIZ UDゴシック" panose="020B0400000000000000" pitchFamily="49" charset="-128"/>
                <a:ea typeface="BIZ UDゴシック" panose="020B0400000000000000" pitchFamily="49" charset="-128"/>
              </a:rPr>
              <a:t>めあて　どのようにして１番小さい正方形の１辺の　　　</a:t>
            </a:r>
            <a:endParaRPr kumimoji="1" lang="en-US" altLang="ja-JP" sz="1050" dirty="0">
              <a:solidFill>
                <a:schemeClr val="tx1"/>
              </a:solidFill>
              <a:latin typeface="BIZ UDゴシック" panose="020B0400000000000000" pitchFamily="49" charset="-128"/>
              <a:ea typeface="BIZ UDゴシック" panose="020B0400000000000000" pitchFamily="49" charset="-128"/>
            </a:endParaRPr>
          </a:p>
          <a:p>
            <a:r>
              <a:rPr kumimoji="1" lang="ja-JP" altLang="en-US" sz="1050" dirty="0">
                <a:solidFill>
                  <a:schemeClr val="tx1"/>
                </a:solidFill>
                <a:latin typeface="BIZ UDゴシック" panose="020B0400000000000000" pitchFamily="49" charset="-128"/>
                <a:ea typeface="BIZ UDゴシック" panose="020B0400000000000000" pitchFamily="49" charset="-128"/>
              </a:rPr>
              <a:t>　　　　長さを求めるのだろう？</a:t>
            </a:r>
          </a:p>
        </p:txBody>
      </p:sp>
      <p:sp>
        <p:nvSpPr>
          <p:cNvPr id="31" name="テキスト ボックス 30">
            <a:extLst>
              <a:ext uri="{FF2B5EF4-FFF2-40B4-BE49-F238E27FC236}">
                <a16:creationId xmlns:a16="http://schemas.microsoft.com/office/drawing/2014/main" id="{4893AA10-D618-4587-9201-DD80FBD47CAE}"/>
              </a:ext>
            </a:extLst>
          </p:cNvPr>
          <p:cNvSpPr txBox="1"/>
          <p:nvPr/>
        </p:nvSpPr>
        <p:spPr>
          <a:xfrm>
            <a:off x="577608" y="3430164"/>
            <a:ext cx="2193353" cy="230832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kumimoji="1" lang="ja-JP" altLang="en-US" sz="900" dirty="0">
                <a:latin typeface="BIZ UDゴシック" panose="020B0400000000000000" pitchFamily="49" charset="-128"/>
                <a:ea typeface="BIZ UDゴシック" panose="020B0400000000000000" pitchFamily="49" charset="-128"/>
              </a:rPr>
              <a:t>これまでの学習が生かせそうですか？</a:t>
            </a:r>
            <a:endParaRPr kumimoji="1" lang="en-US" altLang="ja-JP" sz="900" dirty="0">
              <a:latin typeface="BIZ UDゴシック" panose="020B0400000000000000" pitchFamily="49" charset="-128"/>
              <a:ea typeface="BIZ UDゴシック" panose="020B0400000000000000" pitchFamily="49" charset="-128"/>
            </a:endParaRPr>
          </a:p>
        </p:txBody>
      </p:sp>
      <p:sp>
        <p:nvSpPr>
          <p:cNvPr id="44" name="テキスト ボックス 43">
            <a:extLst>
              <a:ext uri="{FF2B5EF4-FFF2-40B4-BE49-F238E27FC236}">
                <a16:creationId xmlns:a16="http://schemas.microsoft.com/office/drawing/2014/main" id="{F6AEB36C-F09A-4452-9CA8-65FF8EB8C257}"/>
              </a:ext>
            </a:extLst>
          </p:cNvPr>
          <p:cNvSpPr txBox="1"/>
          <p:nvPr/>
        </p:nvSpPr>
        <p:spPr>
          <a:xfrm>
            <a:off x="6734729" y="2339805"/>
            <a:ext cx="2776993" cy="400110"/>
          </a:xfrm>
          <a:prstGeom prst="rect">
            <a:avLst/>
          </a:prstGeom>
          <a:solidFill>
            <a:schemeClr val="bg1"/>
          </a:solidFill>
          <a:ln w="44450" cmpd="dbl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kumimoji="1" lang="ja-JP" altLang="en-US" sz="1000" dirty="0">
                <a:latin typeface="BIZ UDゴシック" panose="020B0400000000000000" pitchFamily="49" charset="-128"/>
                <a:ea typeface="BIZ UDゴシック" panose="020B0400000000000000" pitchFamily="49" charset="-128"/>
              </a:rPr>
              <a:t>みんなの考え方の似ているのはどんなところですか？</a:t>
            </a:r>
            <a:endParaRPr kumimoji="1" lang="en-US" altLang="ja-JP" sz="1000" dirty="0">
              <a:latin typeface="BIZ UDゴシック" panose="020B0400000000000000" pitchFamily="49" charset="-128"/>
              <a:ea typeface="BIZ UDゴシック" panose="020B0400000000000000" pitchFamily="49" charset="-128"/>
            </a:endParaRPr>
          </a:p>
        </p:txBody>
      </p:sp>
      <p:pic>
        <p:nvPicPr>
          <p:cNvPr id="46" name="Picture 6" descr="男の子の顔アイコン 5">
            <a:extLst>
              <a:ext uri="{FF2B5EF4-FFF2-40B4-BE49-F238E27FC236}">
                <a16:creationId xmlns:a16="http://schemas.microsoft.com/office/drawing/2014/main" id="{CA89A85E-9C4B-46E8-B87F-262A61B7017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95883" y="6329348"/>
            <a:ext cx="348678" cy="323086"/>
          </a:xfrm>
          <a:prstGeom prst="rect">
            <a:avLst/>
          </a:prstGeom>
          <a:noFill/>
        </p:spPr>
      </p:pic>
      <p:pic>
        <p:nvPicPr>
          <p:cNvPr id="48" name="Picture 10" descr="女の子の顔アイコン 3">
            <a:extLst>
              <a:ext uri="{FF2B5EF4-FFF2-40B4-BE49-F238E27FC236}">
                <a16:creationId xmlns:a16="http://schemas.microsoft.com/office/drawing/2014/main" id="{92C79226-09C4-4997-BFCB-62E3F25043D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87249" y="4879672"/>
            <a:ext cx="300166" cy="300166"/>
          </a:xfrm>
          <a:prstGeom prst="rect">
            <a:avLst/>
          </a:prstGeom>
          <a:noFill/>
        </p:spPr>
      </p:pic>
      <p:sp>
        <p:nvSpPr>
          <p:cNvPr id="49" name="テキスト ボックス 48">
            <a:extLst>
              <a:ext uri="{FF2B5EF4-FFF2-40B4-BE49-F238E27FC236}">
                <a16:creationId xmlns:a16="http://schemas.microsoft.com/office/drawing/2014/main" id="{74349536-2A54-4465-97CF-E49E85924315}"/>
              </a:ext>
            </a:extLst>
          </p:cNvPr>
          <p:cNvSpPr txBox="1"/>
          <p:nvPr/>
        </p:nvSpPr>
        <p:spPr>
          <a:xfrm>
            <a:off x="6734729" y="4897534"/>
            <a:ext cx="2728336" cy="369332"/>
          </a:xfrm>
          <a:prstGeom prst="rect">
            <a:avLst/>
          </a:prstGeom>
          <a:solidFill>
            <a:schemeClr val="bg1"/>
          </a:solidFill>
          <a:ln w="25400">
            <a:solidFill>
              <a:srgbClr val="FF0000"/>
            </a:solidFill>
            <a:prstDash val="sysDash"/>
          </a:ln>
        </p:spPr>
        <p:txBody>
          <a:bodyPr wrap="square" rtlCol="0">
            <a:spAutoFit/>
          </a:bodyPr>
          <a:lstStyle/>
          <a:p>
            <a:r>
              <a:rPr kumimoji="1" lang="ja-JP" altLang="en-US" sz="900" dirty="0">
                <a:latin typeface="BIZ UDゴシック" panose="020B0400000000000000" pitchFamily="49" charset="-128"/>
                <a:ea typeface="BIZ UDゴシック" panose="020B0400000000000000" pitchFamily="49" charset="-128"/>
              </a:rPr>
              <a:t>最小公倍数を使えば図を並べなくても、簡単に解ける。</a:t>
            </a:r>
            <a:endParaRPr kumimoji="1" lang="en-US" altLang="ja-JP" sz="900" dirty="0">
              <a:latin typeface="BIZ UDゴシック" panose="020B0400000000000000" pitchFamily="49" charset="-128"/>
              <a:ea typeface="BIZ UDゴシック" panose="020B0400000000000000" pitchFamily="49" charset="-128"/>
            </a:endParaRPr>
          </a:p>
        </p:txBody>
      </p:sp>
      <p:sp>
        <p:nvSpPr>
          <p:cNvPr id="50" name="テキスト ボックス 49">
            <a:extLst>
              <a:ext uri="{FF2B5EF4-FFF2-40B4-BE49-F238E27FC236}">
                <a16:creationId xmlns:a16="http://schemas.microsoft.com/office/drawing/2014/main" id="{D7C61682-259C-4FDF-8A65-8FD20F64A772}"/>
              </a:ext>
            </a:extLst>
          </p:cNvPr>
          <p:cNvSpPr txBox="1"/>
          <p:nvPr/>
        </p:nvSpPr>
        <p:spPr>
          <a:xfrm>
            <a:off x="6445918" y="5613239"/>
            <a:ext cx="644557" cy="230832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kumimoji="1" lang="ja-JP" altLang="en-US" sz="900" dirty="0">
                <a:latin typeface="BIZ UDゴシック" panose="020B0400000000000000" pitchFamily="49" charset="-128"/>
                <a:ea typeface="BIZ UDゴシック" panose="020B0400000000000000" pitchFamily="49" charset="-128"/>
              </a:rPr>
              <a:t>振り返り</a:t>
            </a:r>
            <a:endParaRPr kumimoji="1" lang="en-US" altLang="ja-JP" sz="900" dirty="0">
              <a:latin typeface="BIZ UDゴシック" panose="020B0400000000000000" pitchFamily="49" charset="-128"/>
              <a:ea typeface="BIZ UDゴシック" panose="020B0400000000000000" pitchFamily="49" charset="-128"/>
            </a:endParaRPr>
          </a:p>
        </p:txBody>
      </p:sp>
      <p:pic>
        <p:nvPicPr>
          <p:cNvPr id="53" name="Picture 8" descr="女の子の顔アイコン 6">
            <a:extLst>
              <a:ext uri="{FF2B5EF4-FFF2-40B4-BE49-F238E27FC236}">
                <a16:creationId xmlns:a16="http://schemas.microsoft.com/office/drawing/2014/main" id="{05128653-6581-4959-BA24-6A02F4EAC71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14873" y="2804568"/>
            <a:ext cx="288307" cy="288307"/>
          </a:xfrm>
          <a:prstGeom prst="rect">
            <a:avLst/>
          </a:prstGeom>
          <a:noFill/>
        </p:spPr>
      </p:pic>
      <p:pic>
        <p:nvPicPr>
          <p:cNvPr id="56" name="Picture 14" descr="男性会社員の顔のアイコン4">
            <a:extLst>
              <a:ext uri="{FF2B5EF4-FFF2-40B4-BE49-F238E27FC236}">
                <a16:creationId xmlns:a16="http://schemas.microsoft.com/office/drawing/2014/main" id="{22404634-7AD4-4DA6-9E95-31F29B80C79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399" y="3409534"/>
            <a:ext cx="360000" cy="360000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41" name="テキスト ボックス 40">
            <a:extLst>
              <a:ext uri="{FF2B5EF4-FFF2-40B4-BE49-F238E27FC236}">
                <a16:creationId xmlns:a16="http://schemas.microsoft.com/office/drawing/2014/main" id="{6724C9CC-BF2F-ECDA-87C6-E0C8560B70E7}"/>
              </a:ext>
            </a:extLst>
          </p:cNvPr>
          <p:cNvSpPr txBox="1"/>
          <p:nvPr/>
        </p:nvSpPr>
        <p:spPr>
          <a:xfrm>
            <a:off x="6734729" y="3252449"/>
            <a:ext cx="2989082" cy="40011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prstDash val="sysDash"/>
          </a:ln>
        </p:spPr>
        <p:txBody>
          <a:bodyPr wrap="square" rtlCol="0">
            <a:spAutoFit/>
          </a:bodyPr>
          <a:lstStyle/>
          <a:p>
            <a:r>
              <a:rPr kumimoji="1" lang="ja-JP" altLang="en-US" sz="1000" dirty="0">
                <a:latin typeface="BIZ UDゴシック" panose="020B0400000000000000" pitchFamily="49" charset="-128"/>
                <a:ea typeface="BIZ UDゴシック" panose="020B0400000000000000" pitchFamily="49" charset="-128"/>
              </a:rPr>
              <a:t>３の倍数の数と５の倍数の数の合うところが正方形だよ。</a:t>
            </a:r>
            <a:endParaRPr kumimoji="1" lang="en-US" altLang="ja-JP" sz="1000" dirty="0">
              <a:latin typeface="BIZ UDゴシック" panose="020B0400000000000000" pitchFamily="49" charset="-128"/>
              <a:ea typeface="BIZ UDゴシック" panose="020B0400000000000000" pitchFamily="49" charset="-128"/>
            </a:endParaRPr>
          </a:p>
        </p:txBody>
      </p:sp>
      <p:pic>
        <p:nvPicPr>
          <p:cNvPr id="45" name="Picture 4" descr="男の子の顔アイコン 2">
            <a:extLst>
              <a:ext uri="{FF2B5EF4-FFF2-40B4-BE49-F238E27FC236}">
                <a16:creationId xmlns:a16="http://schemas.microsoft.com/office/drawing/2014/main" id="{D0E81CC2-1D2F-DF4E-5183-3DD46C0E46F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4149" y="4090217"/>
            <a:ext cx="300166" cy="300166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64" name="Picture 10" descr="女の子の顔アイコン 3">
            <a:extLst>
              <a:ext uri="{FF2B5EF4-FFF2-40B4-BE49-F238E27FC236}">
                <a16:creationId xmlns:a16="http://schemas.microsoft.com/office/drawing/2014/main" id="{DA1B56F8-6122-41EE-8E79-57DA17CC302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6754" y="5886294"/>
            <a:ext cx="360000" cy="360000"/>
          </a:xfrm>
          <a:prstGeom prst="rect">
            <a:avLst/>
          </a:prstGeom>
          <a:noFill/>
        </p:spPr>
      </p:pic>
      <p:sp>
        <p:nvSpPr>
          <p:cNvPr id="65" name="テキスト ボックス 64">
            <a:extLst>
              <a:ext uri="{FF2B5EF4-FFF2-40B4-BE49-F238E27FC236}">
                <a16:creationId xmlns:a16="http://schemas.microsoft.com/office/drawing/2014/main" id="{8B421379-F7A1-48D1-A423-A92EAF3258DE}"/>
              </a:ext>
            </a:extLst>
          </p:cNvPr>
          <p:cNvSpPr txBox="1"/>
          <p:nvPr/>
        </p:nvSpPr>
        <p:spPr>
          <a:xfrm>
            <a:off x="6753058" y="6331063"/>
            <a:ext cx="2895236" cy="369332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prstDash val="sysDash"/>
          </a:ln>
        </p:spPr>
        <p:txBody>
          <a:bodyPr wrap="square" rtlCol="0">
            <a:spAutoFit/>
          </a:bodyPr>
          <a:lstStyle/>
          <a:p>
            <a:r>
              <a:rPr kumimoji="1" lang="ja-JP" altLang="en-US" sz="900" dirty="0">
                <a:latin typeface="BIZ UDゴシック" panose="020B0400000000000000" pitchFamily="49" charset="-128"/>
                <a:ea typeface="BIZ UDゴシック" panose="020B0400000000000000" pitchFamily="49" charset="-128"/>
              </a:rPr>
              <a:t>他にもどんなときに倍数や公倍数が使えるか探してみたいです。</a:t>
            </a:r>
            <a:endParaRPr kumimoji="1" lang="en-US" altLang="ja-JP" sz="900" dirty="0">
              <a:latin typeface="BIZ UDゴシック" panose="020B0400000000000000" pitchFamily="49" charset="-128"/>
              <a:ea typeface="BIZ UDゴシック" panose="020B0400000000000000" pitchFamily="49" charset="-128"/>
            </a:endParaRPr>
          </a:p>
        </p:txBody>
      </p:sp>
      <p:pic>
        <p:nvPicPr>
          <p:cNvPr id="71" name="Picture 4" descr="男の子の顔アイコン 2">
            <a:extLst>
              <a:ext uri="{FF2B5EF4-FFF2-40B4-BE49-F238E27FC236}">
                <a16:creationId xmlns:a16="http://schemas.microsoft.com/office/drawing/2014/main" id="{7F355B34-BEED-45FD-9980-A0546D909BE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16622" y="3263285"/>
            <a:ext cx="300166" cy="300166"/>
          </a:xfrm>
          <a:prstGeom prst="rect">
            <a:avLst/>
          </a:prstGeom>
          <a:noFill/>
        </p:spPr>
      </p:pic>
      <p:sp>
        <p:nvSpPr>
          <p:cNvPr id="72" name="テキスト ボックス 71">
            <a:extLst>
              <a:ext uri="{FF2B5EF4-FFF2-40B4-BE49-F238E27FC236}">
                <a16:creationId xmlns:a16="http://schemas.microsoft.com/office/drawing/2014/main" id="{B283B977-5C0D-40A0-8B8C-80765438E6A9}"/>
              </a:ext>
            </a:extLst>
          </p:cNvPr>
          <p:cNvSpPr txBox="1"/>
          <p:nvPr/>
        </p:nvSpPr>
        <p:spPr>
          <a:xfrm>
            <a:off x="6734729" y="2822655"/>
            <a:ext cx="2989082" cy="369332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prstDash val="sysDash"/>
          </a:ln>
        </p:spPr>
        <p:txBody>
          <a:bodyPr wrap="square" rtlCol="0">
            <a:spAutoFit/>
          </a:bodyPr>
          <a:lstStyle/>
          <a:p>
            <a:r>
              <a:rPr kumimoji="1" lang="ja-JP" altLang="en-US" sz="900" dirty="0">
                <a:latin typeface="BIZ UDゴシック" panose="020B0400000000000000" pitchFamily="49" charset="-128"/>
                <a:ea typeface="BIZ UDゴシック" panose="020B0400000000000000" pitchFamily="49" charset="-128"/>
              </a:rPr>
              <a:t>長方形を並べて、縦と横の長さが合うところを探しているね。</a:t>
            </a:r>
            <a:endParaRPr kumimoji="1" lang="en-US" altLang="ja-JP" sz="900" dirty="0">
              <a:latin typeface="BIZ UDゴシック" panose="020B0400000000000000" pitchFamily="49" charset="-128"/>
              <a:ea typeface="BIZ UDゴシック" panose="020B0400000000000000" pitchFamily="49" charset="-128"/>
            </a:endParaRPr>
          </a:p>
        </p:txBody>
      </p:sp>
      <p:pic>
        <p:nvPicPr>
          <p:cNvPr id="78" name="Picture 14" descr="男性会社員の顔のアイコン4">
            <a:extLst>
              <a:ext uri="{FF2B5EF4-FFF2-40B4-BE49-F238E27FC236}">
                <a16:creationId xmlns:a16="http://schemas.microsoft.com/office/drawing/2014/main" id="{158351B8-E6DE-43F1-9766-5AA55AF2E90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64963" y="2352602"/>
            <a:ext cx="360000" cy="360000"/>
          </a:xfrm>
          <a:prstGeom prst="rect">
            <a:avLst/>
          </a:prstGeom>
          <a:noFill/>
        </p:spPr>
      </p:pic>
      <p:sp>
        <p:nvSpPr>
          <p:cNvPr id="12" name="正方形/長方形 11">
            <a:extLst>
              <a:ext uri="{FF2B5EF4-FFF2-40B4-BE49-F238E27FC236}">
                <a16:creationId xmlns:a16="http://schemas.microsoft.com/office/drawing/2014/main" id="{925BF7FA-3A49-C1F1-219D-593B9DD798CE}"/>
              </a:ext>
            </a:extLst>
          </p:cNvPr>
          <p:cNvSpPr/>
          <p:nvPr/>
        </p:nvSpPr>
        <p:spPr>
          <a:xfrm>
            <a:off x="444744" y="1069426"/>
            <a:ext cx="3761665" cy="360847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kumimoji="1" lang="ja-JP" altLang="en-US" sz="1050" dirty="0">
                <a:solidFill>
                  <a:schemeClr val="tx1"/>
                </a:solidFill>
                <a:latin typeface="BIZ UDゴシック" panose="020B0400000000000000" pitchFamily="49" charset="-128"/>
                <a:ea typeface="BIZ UDゴシック" panose="020B0400000000000000" pitchFamily="49" charset="-128"/>
              </a:rPr>
              <a:t>めあて　どのようにして１番小さい正方形の１辺の長さを</a:t>
            </a:r>
            <a:endParaRPr kumimoji="1" lang="en-US" altLang="ja-JP" sz="1050" dirty="0">
              <a:solidFill>
                <a:schemeClr val="tx1"/>
              </a:solidFill>
              <a:latin typeface="BIZ UDゴシック" panose="020B0400000000000000" pitchFamily="49" charset="-128"/>
              <a:ea typeface="BIZ UDゴシック" panose="020B0400000000000000" pitchFamily="49" charset="-128"/>
            </a:endParaRPr>
          </a:p>
          <a:p>
            <a:r>
              <a:rPr kumimoji="1" lang="ja-JP" altLang="en-US" sz="1050" dirty="0">
                <a:solidFill>
                  <a:schemeClr val="tx1"/>
                </a:solidFill>
                <a:latin typeface="BIZ UDゴシック" panose="020B0400000000000000" pitchFamily="49" charset="-128"/>
                <a:ea typeface="BIZ UDゴシック" panose="020B0400000000000000" pitchFamily="49" charset="-128"/>
              </a:rPr>
              <a:t>　　　　求めるのだろう？　</a:t>
            </a:r>
          </a:p>
        </p:txBody>
      </p:sp>
      <p:sp>
        <p:nvSpPr>
          <p:cNvPr id="81" name="テキスト ボックス 80">
            <a:extLst>
              <a:ext uri="{FF2B5EF4-FFF2-40B4-BE49-F238E27FC236}">
                <a16:creationId xmlns:a16="http://schemas.microsoft.com/office/drawing/2014/main" id="{9085D831-D618-44F4-9B38-8501EEB6DD7D}"/>
              </a:ext>
            </a:extLst>
          </p:cNvPr>
          <p:cNvSpPr txBox="1"/>
          <p:nvPr/>
        </p:nvSpPr>
        <p:spPr>
          <a:xfrm>
            <a:off x="228366" y="2509514"/>
            <a:ext cx="2369373" cy="868323"/>
          </a:xfrm>
          <a:prstGeom prst="round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kumimoji="1" lang="ja-JP" altLang="en-US" sz="900" dirty="0">
                <a:solidFill>
                  <a:schemeClr val="tx1"/>
                </a:solidFill>
                <a:latin typeface="BIZ UDゴシック" panose="020B0400000000000000" pitchFamily="49" charset="-128"/>
                <a:ea typeface="BIZ UDゴシック" panose="020B0400000000000000" pitchFamily="49" charset="-128"/>
              </a:rPr>
              <a:t>問題</a:t>
            </a:r>
            <a:endParaRPr kumimoji="1" lang="en-US" altLang="ja-JP" sz="900" dirty="0">
              <a:solidFill>
                <a:schemeClr val="tx1"/>
              </a:solidFill>
              <a:latin typeface="BIZ UDゴシック" panose="020B0400000000000000" pitchFamily="49" charset="-128"/>
              <a:ea typeface="BIZ UDゴシック" panose="020B0400000000000000" pitchFamily="49" charset="-128"/>
            </a:endParaRPr>
          </a:p>
          <a:p>
            <a:r>
              <a:rPr kumimoji="1" lang="ja-JP" altLang="en-US" sz="900" dirty="0">
                <a:solidFill>
                  <a:schemeClr val="tx1"/>
                </a:solidFill>
                <a:latin typeface="BIZ UDゴシック" panose="020B0400000000000000" pitchFamily="49" charset="-128"/>
                <a:ea typeface="BIZ UDゴシック" panose="020B0400000000000000" pitchFamily="49" charset="-128"/>
              </a:rPr>
              <a:t>右のように、たて３</a:t>
            </a:r>
            <a:r>
              <a:rPr kumimoji="1" lang="en-US" altLang="ja-JP" sz="900" dirty="0">
                <a:solidFill>
                  <a:schemeClr val="tx1"/>
                </a:solidFill>
                <a:latin typeface="BIZ UDゴシック" panose="020B0400000000000000" pitchFamily="49" charset="-128"/>
                <a:ea typeface="BIZ UDゴシック" panose="020B0400000000000000" pitchFamily="49" charset="-128"/>
              </a:rPr>
              <a:t>cm</a:t>
            </a:r>
            <a:r>
              <a:rPr kumimoji="1" lang="ja-JP" altLang="en-US" sz="900" dirty="0">
                <a:solidFill>
                  <a:schemeClr val="tx1"/>
                </a:solidFill>
                <a:latin typeface="BIZ UDゴシック" panose="020B0400000000000000" pitchFamily="49" charset="-128"/>
                <a:ea typeface="BIZ UDゴシック" panose="020B0400000000000000" pitchFamily="49" charset="-128"/>
              </a:rPr>
              <a:t>、横５</a:t>
            </a:r>
            <a:r>
              <a:rPr kumimoji="1" lang="en-US" altLang="ja-JP" sz="900" dirty="0">
                <a:solidFill>
                  <a:schemeClr val="tx1"/>
                </a:solidFill>
                <a:latin typeface="BIZ UDゴシック" panose="020B0400000000000000" pitchFamily="49" charset="-128"/>
                <a:ea typeface="BIZ UDゴシック" panose="020B0400000000000000" pitchFamily="49" charset="-128"/>
              </a:rPr>
              <a:t>cm</a:t>
            </a:r>
            <a:r>
              <a:rPr kumimoji="1" lang="ja-JP" altLang="en-US" sz="900" dirty="0">
                <a:solidFill>
                  <a:schemeClr val="tx1"/>
                </a:solidFill>
                <a:latin typeface="BIZ UDゴシック" panose="020B0400000000000000" pitchFamily="49" charset="-128"/>
                <a:ea typeface="BIZ UDゴシック" panose="020B0400000000000000" pitchFamily="49" charset="-128"/>
              </a:rPr>
              <a:t>の長方形の紙を、すき間なくならべて正方形をつくります。できる正方形のうち、１番小さい正方形の１辺の長さは何</a:t>
            </a:r>
            <a:r>
              <a:rPr kumimoji="1" lang="en-US" altLang="ja-JP" sz="900" dirty="0">
                <a:solidFill>
                  <a:schemeClr val="tx1"/>
                </a:solidFill>
                <a:latin typeface="BIZ UDゴシック" panose="020B0400000000000000" pitchFamily="49" charset="-128"/>
                <a:ea typeface="BIZ UDゴシック" panose="020B0400000000000000" pitchFamily="49" charset="-128"/>
              </a:rPr>
              <a:t>cm</a:t>
            </a:r>
            <a:r>
              <a:rPr kumimoji="1" lang="ja-JP" altLang="en-US" sz="900" dirty="0">
                <a:solidFill>
                  <a:schemeClr val="tx1"/>
                </a:solidFill>
                <a:latin typeface="BIZ UDゴシック" panose="020B0400000000000000" pitchFamily="49" charset="-128"/>
                <a:ea typeface="BIZ UDゴシック" panose="020B0400000000000000" pitchFamily="49" charset="-128"/>
              </a:rPr>
              <a:t>ですか。</a:t>
            </a:r>
            <a:endParaRPr kumimoji="1" lang="en-US" altLang="ja-JP" sz="900" dirty="0">
              <a:solidFill>
                <a:schemeClr val="tx1"/>
              </a:solidFill>
              <a:latin typeface="BIZ UDゴシック" panose="020B0400000000000000" pitchFamily="49" charset="-128"/>
              <a:ea typeface="BIZ UDゴシック" panose="020B0400000000000000" pitchFamily="49" charset="-128"/>
            </a:endParaRPr>
          </a:p>
        </p:txBody>
      </p:sp>
      <p:sp>
        <p:nvSpPr>
          <p:cNvPr id="82" name="四角形: 角を丸くする 81">
            <a:extLst>
              <a:ext uri="{FF2B5EF4-FFF2-40B4-BE49-F238E27FC236}">
                <a16:creationId xmlns:a16="http://schemas.microsoft.com/office/drawing/2014/main" id="{F71935AB-B4A2-494F-9F8F-55E4307821CF}"/>
              </a:ext>
            </a:extLst>
          </p:cNvPr>
          <p:cNvSpPr/>
          <p:nvPr/>
        </p:nvSpPr>
        <p:spPr>
          <a:xfrm>
            <a:off x="239389" y="2120548"/>
            <a:ext cx="1720347" cy="301505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kumimoji="1" lang="ja-JP" altLang="en-US" sz="900" dirty="0">
                <a:solidFill>
                  <a:schemeClr val="tx1"/>
                </a:solidFill>
                <a:latin typeface="BIZ UDゴシック" panose="020B0400000000000000" pitchFamily="49" charset="-128"/>
                <a:ea typeface="BIZ UDゴシック" panose="020B0400000000000000" pitchFamily="49" charset="-128"/>
              </a:rPr>
              <a:t>倍数、公倍数の復習を行う。</a:t>
            </a:r>
            <a:endParaRPr kumimoji="1" lang="en-US" altLang="ja-JP" sz="900" dirty="0">
              <a:solidFill>
                <a:schemeClr val="tx1"/>
              </a:solidFill>
              <a:latin typeface="BIZ UDゴシック" panose="020B0400000000000000" pitchFamily="49" charset="-128"/>
              <a:ea typeface="BIZ UDゴシック" panose="020B0400000000000000" pitchFamily="49" charset="-128"/>
            </a:endParaRPr>
          </a:p>
          <a:p>
            <a:endParaRPr kumimoji="1" lang="en-US" altLang="ja-JP" sz="900" dirty="0">
              <a:solidFill>
                <a:schemeClr val="tx1"/>
              </a:solidFill>
              <a:latin typeface="BIZ UDゴシック" panose="020B0400000000000000" pitchFamily="49" charset="-128"/>
              <a:ea typeface="BIZ UDゴシック" panose="020B0400000000000000" pitchFamily="49" charset="-128"/>
            </a:endParaRPr>
          </a:p>
        </p:txBody>
      </p:sp>
      <p:pic>
        <p:nvPicPr>
          <p:cNvPr id="86" name="Picture 6" descr="男の子の顔アイコン 5">
            <a:extLst>
              <a:ext uri="{FF2B5EF4-FFF2-40B4-BE49-F238E27FC236}">
                <a16:creationId xmlns:a16="http://schemas.microsoft.com/office/drawing/2014/main" id="{063685EC-1295-4B51-A7DA-0208E47FDBA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408" y="3758621"/>
            <a:ext cx="292264" cy="292264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93" name="テキスト ボックス 92">
            <a:extLst>
              <a:ext uri="{FF2B5EF4-FFF2-40B4-BE49-F238E27FC236}">
                <a16:creationId xmlns:a16="http://schemas.microsoft.com/office/drawing/2014/main" id="{E2269EAE-17DF-4EE8-9390-A6363D638F09}"/>
              </a:ext>
            </a:extLst>
          </p:cNvPr>
          <p:cNvSpPr txBox="1"/>
          <p:nvPr/>
        </p:nvSpPr>
        <p:spPr>
          <a:xfrm>
            <a:off x="594396" y="4144345"/>
            <a:ext cx="1681666" cy="230832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prstDash val="sysDash"/>
          </a:ln>
        </p:spPr>
        <p:txBody>
          <a:bodyPr wrap="square" rtlCol="0">
            <a:spAutoFit/>
          </a:bodyPr>
          <a:lstStyle/>
          <a:p>
            <a:r>
              <a:rPr kumimoji="1" lang="ja-JP" altLang="en-US" sz="900" dirty="0">
                <a:latin typeface="BIZ UDゴシック" panose="020B0400000000000000" pitchFamily="49" charset="-128"/>
                <a:ea typeface="BIZ UDゴシック" panose="020B0400000000000000" pitchFamily="49" charset="-128"/>
              </a:rPr>
              <a:t>３㎝と５㎝を使うのかな？</a:t>
            </a:r>
            <a:endParaRPr kumimoji="1" lang="en-US" altLang="ja-JP" sz="900" dirty="0">
              <a:latin typeface="BIZ UDゴシック" panose="020B0400000000000000" pitchFamily="49" charset="-128"/>
              <a:ea typeface="BIZ UDゴシック" panose="020B0400000000000000" pitchFamily="49" charset="-128"/>
            </a:endParaRPr>
          </a:p>
        </p:txBody>
      </p:sp>
      <p:sp>
        <p:nvSpPr>
          <p:cNvPr id="97" name="テキスト ボックス 96">
            <a:extLst>
              <a:ext uri="{FF2B5EF4-FFF2-40B4-BE49-F238E27FC236}">
                <a16:creationId xmlns:a16="http://schemas.microsoft.com/office/drawing/2014/main" id="{92D66C28-6938-4553-9308-2A9B56E4ABC9}"/>
              </a:ext>
            </a:extLst>
          </p:cNvPr>
          <p:cNvSpPr txBox="1"/>
          <p:nvPr/>
        </p:nvSpPr>
        <p:spPr>
          <a:xfrm>
            <a:off x="6744561" y="5918694"/>
            <a:ext cx="2895236" cy="369332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prstDash val="sysDash"/>
          </a:ln>
        </p:spPr>
        <p:txBody>
          <a:bodyPr wrap="square" rtlCol="0">
            <a:spAutoFit/>
          </a:bodyPr>
          <a:lstStyle/>
          <a:p>
            <a:r>
              <a:rPr kumimoji="1" lang="ja-JP" altLang="en-US" sz="900" dirty="0">
                <a:latin typeface="BIZ UDゴシック" panose="020B0400000000000000" pitchFamily="49" charset="-128"/>
                <a:ea typeface="BIZ UDゴシック" panose="020B0400000000000000" pitchFamily="49" charset="-128"/>
              </a:rPr>
              <a:t>倍数や公倍数を使えば図をかかなくてもよく、便利だと思いました。</a:t>
            </a:r>
            <a:endParaRPr kumimoji="1" lang="en-US" altLang="ja-JP" sz="900" dirty="0">
              <a:latin typeface="BIZ UDゴシック" panose="020B0400000000000000" pitchFamily="49" charset="-128"/>
              <a:ea typeface="BIZ UDゴシック" panose="020B0400000000000000" pitchFamily="49" charset="-128"/>
            </a:endParaRPr>
          </a:p>
        </p:txBody>
      </p: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4CAAD6C8-A013-422B-9587-60BBFEDBC710}"/>
              </a:ext>
            </a:extLst>
          </p:cNvPr>
          <p:cNvSpPr txBox="1"/>
          <p:nvPr/>
        </p:nvSpPr>
        <p:spPr>
          <a:xfrm>
            <a:off x="595317" y="5057178"/>
            <a:ext cx="1207174" cy="25391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254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kumimoji="1" lang="ja-JP" altLang="en-US" sz="1050" dirty="0">
                <a:latin typeface="BIZ UDゴシック" panose="020B0400000000000000" pitchFamily="49" charset="-128"/>
                <a:ea typeface="BIZ UDゴシック" panose="020B0400000000000000" pitchFamily="49" charset="-128"/>
              </a:rPr>
              <a:t>見通しを立てる</a:t>
            </a:r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830BC270-2BE0-433D-E4C3-3ABEB25B6AF5}"/>
              </a:ext>
            </a:extLst>
          </p:cNvPr>
          <p:cNvSpPr txBox="1"/>
          <p:nvPr/>
        </p:nvSpPr>
        <p:spPr>
          <a:xfrm>
            <a:off x="4475656" y="943927"/>
            <a:ext cx="2749471" cy="638473"/>
          </a:xfrm>
          <a:prstGeom prst="round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kumimoji="1" lang="ja-JP" altLang="en-US" sz="1050" dirty="0">
                <a:latin typeface="BIZ UDゴシック" panose="020B0400000000000000" pitchFamily="49" charset="-128"/>
                <a:ea typeface="BIZ UDゴシック" panose="020B0400000000000000" pitchFamily="49" charset="-128"/>
              </a:rPr>
              <a:t>数学的な見方・考え方</a:t>
            </a:r>
            <a:endParaRPr kumimoji="1" lang="en-US" altLang="ja-JP" sz="1050" dirty="0">
              <a:latin typeface="BIZ UDゴシック" panose="020B0400000000000000" pitchFamily="49" charset="-128"/>
              <a:ea typeface="BIZ UDゴシック" panose="020B0400000000000000" pitchFamily="49" charset="-128"/>
            </a:endParaRPr>
          </a:p>
          <a:p>
            <a:r>
              <a:rPr kumimoji="1" lang="ja-JP" altLang="en-US" sz="1050" dirty="0">
                <a:latin typeface="BIZ UDゴシック" panose="020B0400000000000000" pitchFamily="49" charset="-128"/>
                <a:ea typeface="BIZ UDゴシック" panose="020B0400000000000000" pitchFamily="49" charset="-128"/>
              </a:rPr>
              <a:t>「数の表し方に着目」「既習事項をもとに考える」「図で考える」</a:t>
            </a:r>
            <a:endParaRPr kumimoji="1" lang="en-US" altLang="ja-JP" sz="1050" dirty="0">
              <a:latin typeface="BIZ UDゴシック" panose="020B0400000000000000" pitchFamily="49" charset="-128"/>
              <a:ea typeface="BIZ UDゴシック" panose="020B0400000000000000" pitchFamily="49" charset="-128"/>
            </a:endParaRPr>
          </a:p>
        </p:txBody>
      </p:sp>
      <p:pic>
        <p:nvPicPr>
          <p:cNvPr id="10" name="Picture 14" descr="男性会社員の顔のアイコン4">
            <a:extLst>
              <a:ext uri="{FF2B5EF4-FFF2-40B4-BE49-F238E27FC236}">
                <a16:creationId xmlns:a16="http://schemas.microsoft.com/office/drawing/2014/main" id="{F09E7589-9D7E-560B-0E5B-9A56499BA02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1803" y="5295729"/>
            <a:ext cx="344857" cy="344857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13" name="テキスト ボックス 12">
            <a:extLst>
              <a:ext uri="{FF2B5EF4-FFF2-40B4-BE49-F238E27FC236}">
                <a16:creationId xmlns:a16="http://schemas.microsoft.com/office/drawing/2014/main" id="{52450E5B-FF53-30AF-1909-134C5AE137A4}"/>
              </a:ext>
            </a:extLst>
          </p:cNvPr>
          <p:cNvSpPr txBox="1"/>
          <p:nvPr/>
        </p:nvSpPr>
        <p:spPr>
          <a:xfrm>
            <a:off x="595317" y="5404159"/>
            <a:ext cx="2438178" cy="230832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kumimoji="1" lang="ja-JP" altLang="en-US" sz="900" dirty="0">
                <a:latin typeface="BIZ UDゴシック" panose="020B0400000000000000" pitchFamily="49" charset="-128"/>
                <a:ea typeface="BIZ UDゴシック" panose="020B0400000000000000" pitchFamily="49" charset="-128"/>
              </a:rPr>
              <a:t>これまのどんな考え方が使えそうですか？</a:t>
            </a:r>
            <a:endParaRPr kumimoji="1" lang="en-US" altLang="ja-JP" sz="900" dirty="0">
              <a:latin typeface="BIZ UDゴシック" panose="020B0400000000000000" pitchFamily="49" charset="-128"/>
              <a:ea typeface="BIZ UDゴシック" panose="020B0400000000000000" pitchFamily="49" charset="-128"/>
            </a:endParaRPr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D7DC386D-2F10-2728-9130-C55231B9A5A7}"/>
              </a:ext>
            </a:extLst>
          </p:cNvPr>
          <p:cNvSpPr txBox="1"/>
          <p:nvPr/>
        </p:nvSpPr>
        <p:spPr>
          <a:xfrm>
            <a:off x="590645" y="6031869"/>
            <a:ext cx="2509404" cy="230832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prstDash val="sysDash"/>
          </a:ln>
        </p:spPr>
        <p:txBody>
          <a:bodyPr wrap="square" rtlCol="0">
            <a:spAutoFit/>
          </a:bodyPr>
          <a:lstStyle/>
          <a:p>
            <a:r>
              <a:rPr kumimoji="1" lang="ja-JP" altLang="en-US" sz="900" dirty="0">
                <a:latin typeface="BIZ UDゴシック" panose="020B0400000000000000" pitchFamily="49" charset="-128"/>
                <a:ea typeface="BIZ UDゴシック" panose="020B0400000000000000" pitchFamily="49" charset="-128"/>
              </a:rPr>
              <a:t>長方形を並べてみたいな。図をかくといいよ。</a:t>
            </a:r>
            <a:endParaRPr kumimoji="1" lang="en-US" altLang="ja-JP" sz="900" dirty="0">
              <a:latin typeface="BIZ UDゴシック" panose="020B0400000000000000" pitchFamily="49" charset="-128"/>
              <a:ea typeface="BIZ UDゴシック" panose="020B0400000000000000" pitchFamily="49" charset="-128"/>
            </a:endParaRPr>
          </a:p>
        </p:txBody>
      </p:sp>
      <p:sp>
        <p:nvSpPr>
          <p:cNvPr id="24" name="テキスト ボックス 23">
            <a:extLst>
              <a:ext uri="{FF2B5EF4-FFF2-40B4-BE49-F238E27FC236}">
                <a16:creationId xmlns:a16="http://schemas.microsoft.com/office/drawing/2014/main" id="{6BB104D3-3FEE-123C-514B-BB0A10C45F83}"/>
              </a:ext>
            </a:extLst>
          </p:cNvPr>
          <p:cNvSpPr txBox="1"/>
          <p:nvPr/>
        </p:nvSpPr>
        <p:spPr>
          <a:xfrm>
            <a:off x="3658285" y="2323005"/>
            <a:ext cx="1585287" cy="430887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kumimoji="1" lang="ja-JP" altLang="en-US" sz="1100" dirty="0">
                <a:latin typeface="BIZ UDゴシック" panose="020B0400000000000000" pitchFamily="49" charset="-128"/>
                <a:ea typeface="BIZ UDゴシック" panose="020B0400000000000000" pitchFamily="49" charset="-128"/>
              </a:rPr>
              <a:t>長方形を並べて正方形をつくる考え</a:t>
            </a:r>
            <a:endParaRPr kumimoji="1" lang="en-US" altLang="ja-JP" sz="1100" dirty="0">
              <a:latin typeface="BIZ UDゴシック" panose="020B0400000000000000" pitchFamily="49" charset="-128"/>
              <a:ea typeface="BIZ UDゴシック" panose="020B0400000000000000" pitchFamily="49" charset="-128"/>
            </a:endParaRPr>
          </a:p>
        </p:txBody>
      </p:sp>
      <p:pic>
        <p:nvPicPr>
          <p:cNvPr id="60" name="Picture 6" descr="男の子の顔アイコン 5">
            <a:extLst>
              <a:ext uri="{FF2B5EF4-FFF2-40B4-BE49-F238E27FC236}">
                <a16:creationId xmlns:a16="http://schemas.microsoft.com/office/drawing/2014/main" id="{C14E2320-54A6-B5DE-E683-CA17416506F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0573" y="3714779"/>
            <a:ext cx="292264" cy="292264"/>
          </a:xfrm>
          <a:prstGeom prst="rect">
            <a:avLst/>
          </a:prstGeom>
          <a:noFill/>
        </p:spPr>
      </p:pic>
      <p:sp>
        <p:nvSpPr>
          <p:cNvPr id="61" name="テキスト ボックス 60">
            <a:extLst>
              <a:ext uri="{FF2B5EF4-FFF2-40B4-BE49-F238E27FC236}">
                <a16:creationId xmlns:a16="http://schemas.microsoft.com/office/drawing/2014/main" id="{B7630A3A-DF52-A205-2938-9F4E3811B003}"/>
              </a:ext>
            </a:extLst>
          </p:cNvPr>
          <p:cNvSpPr txBox="1"/>
          <p:nvPr/>
        </p:nvSpPr>
        <p:spPr>
          <a:xfrm>
            <a:off x="6734729" y="3719558"/>
            <a:ext cx="2973872" cy="40011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prstDash val="sysDash"/>
          </a:ln>
        </p:spPr>
        <p:txBody>
          <a:bodyPr wrap="square" rtlCol="0">
            <a:spAutoFit/>
          </a:bodyPr>
          <a:lstStyle/>
          <a:p>
            <a:r>
              <a:rPr kumimoji="1" lang="ja-JP" altLang="en-US" sz="1000" dirty="0">
                <a:latin typeface="BIZ UDゴシック" panose="020B0400000000000000" pitchFamily="49" charset="-128"/>
                <a:ea typeface="BIZ UDゴシック" panose="020B0400000000000000" pitchFamily="49" charset="-128"/>
              </a:rPr>
              <a:t>３と５の公倍数を使って正方形の一辺を探しているよ。</a:t>
            </a:r>
            <a:endParaRPr kumimoji="1" lang="en-US" altLang="ja-JP" sz="1000" dirty="0">
              <a:latin typeface="BIZ UDゴシック" panose="020B0400000000000000" pitchFamily="49" charset="-128"/>
              <a:ea typeface="BIZ UDゴシック" panose="020B0400000000000000" pitchFamily="49" charset="-128"/>
            </a:endParaRPr>
          </a:p>
        </p:txBody>
      </p:sp>
      <p:sp>
        <p:nvSpPr>
          <p:cNvPr id="63" name="テキスト ボックス 62">
            <a:extLst>
              <a:ext uri="{FF2B5EF4-FFF2-40B4-BE49-F238E27FC236}">
                <a16:creationId xmlns:a16="http://schemas.microsoft.com/office/drawing/2014/main" id="{F31C7AFF-3959-DB34-0FF0-0BDA0B83CFF1}"/>
              </a:ext>
            </a:extLst>
          </p:cNvPr>
          <p:cNvSpPr txBox="1"/>
          <p:nvPr/>
        </p:nvSpPr>
        <p:spPr>
          <a:xfrm>
            <a:off x="6734729" y="4182004"/>
            <a:ext cx="2973872" cy="40011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prstDash val="sysDash"/>
          </a:ln>
        </p:spPr>
        <p:txBody>
          <a:bodyPr wrap="square" rtlCol="0">
            <a:spAutoFit/>
          </a:bodyPr>
          <a:lstStyle/>
          <a:p>
            <a:r>
              <a:rPr kumimoji="1" lang="ja-JP" altLang="en-US" sz="1000" dirty="0">
                <a:latin typeface="BIZ UDゴシック" panose="020B0400000000000000" pitchFamily="49" charset="-128"/>
                <a:ea typeface="BIZ UDゴシック" panose="020B0400000000000000" pitchFamily="49" charset="-128"/>
              </a:rPr>
              <a:t>倍数、公倍数、最小公倍数を使えば解けるね。次からは並べなくてもわかりそうだ。</a:t>
            </a:r>
            <a:endParaRPr kumimoji="1" lang="en-US" altLang="ja-JP" sz="1000" dirty="0">
              <a:latin typeface="BIZ UDゴシック" panose="020B0400000000000000" pitchFamily="49" charset="-128"/>
              <a:ea typeface="BIZ UDゴシック" panose="020B0400000000000000" pitchFamily="49" charset="-128"/>
            </a:endParaRPr>
          </a:p>
        </p:txBody>
      </p:sp>
      <p:sp>
        <p:nvSpPr>
          <p:cNvPr id="55" name="雲 54">
            <a:extLst>
              <a:ext uri="{FF2B5EF4-FFF2-40B4-BE49-F238E27FC236}">
                <a16:creationId xmlns:a16="http://schemas.microsoft.com/office/drawing/2014/main" id="{BC1593A3-DBA8-22DA-29C6-25449DBBB3FF}"/>
              </a:ext>
            </a:extLst>
          </p:cNvPr>
          <p:cNvSpPr/>
          <p:nvPr/>
        </p:nvSpPr>
        <p:spPr>
          <a:xfrm>
            <a:off x="8725617" y="4618893"/>
            <a:ext cx="998194" cy="249938"/>
          </a:xfrm>
          <a:prstGeom prst="cloud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rtlCol="0" anchor="t"/>
          <a:lstStyle/>
          <a:p>
            <a:pPr algn="ctr"/>
            <a:r>
              <a:rPr kumimoji="1" lang="ja-JP" altLang="en-US" sz="1050" dirty="0">
                <a:solidFill>
                  <a:schemeClr val="tx1"/>
                </a:solidFill>
                <a:latin typeface="BIZ UDゴシック" panose="020B0400000000000000" pitchFamily="49" charset="-128"/>
                <a:ea typeface="BIZ UDゴシック" panose="020B0400000000000000" pitchFamily="49" charset="-128"/>
              </a:rPr>
              <a:t>再構築</a:t>
            </a:r>
          </a:p>
        </p:txBody>
      </p:sp>
      <p:sp>
        <p:nvSpPr>
          <p:cNvPr id="66" name="テキスト ボックス 65">
            <a:extLst>
              <a:ext uri="{FF2B5EF4-FFF2-40B4-BE49-F238E27FC236}">
                <a16:creationId xmlns:a16="http://schemas.microsoft.com/office/drawing/2014/main" id="{2360C1DC-E23C-4A51-0812-52A21566B31C}"/>
              </a:ext>
            </a:extLst>
          </p:cNvPr>
          <p:cNvSpPr txBox="1"/>
          <p:nvPr/>
        </p:nvSpPr>
        <p:spPr>
          <a:xfrm>
            <a:off x="6445919" y="5337272"/>
            <a:ext cx="549532" cy="230832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kumimoji="1" lang="ja-JP" altLang="en-US" sz="900" dirty="0">
                <a:latin typeface="BIZ UDゴシック" panose="020B0400000000000000" pitchFamily="49" charset="-128"/>
                <a:ea typeface="BIZ UDゴシック" panose="020B0400000000000000" pitchFamily="49" charset="-128"/>
              </a:rPr>
              <a:t>適用題</a:t>
            </a:r>
          </a:p>
        </p:txBody>
      </p:sp>
      <p:pic>
        <p:nvPicPr>
          <p:cNvPr id="3" name="Picture 6" descr="男の子の顔アイコン 5">
            <a:extLst>
              <a:ext uri="{FF2B5EF4-FFF2-40B4-BE49-F238E27FC236}">
                <a16:creationId xmlns:a16="http://schemas.microsoft.com/office/drawing/2014/main" id="{1A551AC6-AB58-83CC-5B60-36C823B0A4A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725" y="5650930"/>
            <a:ext cx="292264" cy="292264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19" name="四角形: 角を丸くする 18">
            <a:extLst>
              <a:ext uri="{FF2B5EF4-FFF2-40B4-BE49-F238E27FC236}">
                <a16:creationId xmlns:a16="http://schemas.microsoft.com/office/drawing/2014/main" id="{0F561A02-0BC6-4B33-7D9D-BB6CE707D4C8}"/>
              </a:ext>
            </a:extLst>
          </p:cNvPr>
          <p:cNvSpPr/>
          <p:nvPr/>
        </p:nvSpPr>
        <p:spPr>
          <a:xfrm>
            <a:off x="594389" y="6330388"/>
            <a:ext cx="2353104" cy="418686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kumimoji="1" lang="ja-JP" altLang="en-US" sz="900" dirty="0">
                <a:solidFill>
                  <a:schemeClr val="tx1"/>
                </a:solidFill>
                <a:latin typeface="BIZ UDゴシック" panose="020B0400000000000000" pitchFamily="49" charset="-128"/>
                <a:ea typeface="BIZ UDゴシック" panose="020B0400000000000000" pitchFamily="49" charset="-128"/>
              </a:rPr>
              <a:t>端末に配付した長方形を使ってもよいことを伝える</a:t>
            </a:r>
            <a:endParaRPr kumimoji="1" lang="en-US" altLang="ja-JP" sz="900" dirty="0">
              <a:solidFill>
                <a:schemeClr val="tx1"/>
              </a:solidFill>
              <a:latin typeface="BIZ UDゴシック" panose="020B0400000000000000" pitchFamily="49" charset="-128"/>
              <a:ea typeface="BIZ UDゴシック" panose="020B0400000000000000" pitchFamily="49" charset="-128"/>
            </a:endParaRPr>
          </a:p>
        </p:txBody>
      </p:sp>
      <p:sp>
        <p:nvSpPr>
          <p:cNvPr id="20" name="テキスト ボックス 19">
            <a:extLst>
              <a:ext uri="{FF2B5EF4-FFF2-40B4-BE49-F238E27FC236}">
                <a16:creationId xmlns:a16="http://schemas.microsoft.com/office/drawing/2014/main" id="{FC97D263-3DCF-A0BB-5907-28F91FCF3D99}"/>
              </a:ext>
            </a:extLst>
          </p:cNvPr>
          <p:cNvSpPr txBox="1"/>
          <p:nvPr/>
        </p:nvSpPr>
        <p:spPr>
          <a:xfrm>
            <a:off x="3658285" y="2821159"/>
            <a:ext cx="1497342" cy="26161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kumimoji="1" lang="ja-JP" altLang="en-US" sz="1100" dirty="0">
                <a:latin typeface="BIZ UDゴシック" panose="020B0400000000000000" pitchFamily="49" charset="-128"/>
                <a:ea typeface="BIZ UDゴシック" panose="020B0400000000000000" pitchFamily="49" charset="-128"/>
              </a:rPr>
              <a:t>公倍数を使った考え</a:t>
            </a:r>
            <a:endParaRPr kumimoji="1" lang="en-US" altLang="ja-JP" sz="1100" dirty="0">
              <a:latin typeface="BIZ UDゴシック" panose="020B0400000000000000" pitchFamily="49" charset="-128"/>
              <a:ea typeface="BIZ UDゴシック" panose="020B0400000000000000" pitchFamily="49" charset="-128"/>
            </a:endParaRPr>
          </a:p>
        </p:txBody>
      </p:sp>
      <p:pic>
        <p:nvPicPr>
          <p:cNvPr id="30" name="図 29">
            <a:extLst>
              <a:ext uri="{FF2B5EF4-FFF2-40B4-BE49-F238E27FC236}">
                <a16:creationId xmlns:a16="http://schemas.microsoft.com/office/drawing/2014/main" id="{8D143D83-E323-E261-7348-3FD7E9DE079A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89472" y="1687256"/>
            <a:ext cx="1648968" cy="379476"/>
          </a:xfrm>
          <a:prstGeom prst="rect">
            <a:avLst/>
          </a:prstGeom>
        </p:spPr>
      </p:pic>
      <p:pic>
        <p:nvPicPr>
          <p:cNvPr id="32" name="図 31">
            <a:extLst>
              <a:ext uri="{FF2B5EF4-FFF2-40B4-BE49-F238E27FC236}">
                <a16:creationId xmlns:a16="http://schemas.microsoft.com/office/drawing/2014/main" id="{1286147F-452E-4CA4-117B-5C7D57650F5C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628574" y="1687256"/>
            <a:ext cx="2523744" cy="381000"/>
          </a:xfrm>
          <a:prstGeom prst="rect">
            <a:avLst/>
          </a:prstGeom>
        </p:spPr>
      </p:pic>
      <p:pic>
        <p:nvPicPr>
          <p:cNvPr id="33" name="図 32">
            <a:extLst>
              <a:ext uri="{FF2B5EF4-FFF2-40B4-BE49-F238E27FC236}">
                <a16:creationId xmlns:a16="http://schemas.microsoft.com/office/drawing/2014/main" id="{4518122C-4743-A75D-E320-AC8CD1704C17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3647624" y="4176401"/>
            <a:ext cx="2010156" cy="381000"/>
          </a:xfrm>
          <a:prstGeom prst="rect">
            <a:avLst/>
          </a:prstGeom>
        </p:spPr>
      </p:pic>
      <p:sp>
        <p:nvSpPr>
          <p:cNvPr id="35" name="テキスト ボックス 34">
            <a:extLst>
              <a:ext uri="{FF2B5EF4-FFF2-40B4-BE49-F238E27FC236}">
                <a16:creationId xmlns:a16="http://schemas.microsoft.com/office/drawing/2014/main" id="{0F79068B-0822-A849-9214-33E2BCA6504A}"/>
              </a:ext>
            </a:extLst>
          </p:cNvPr>
          <p:cNvSpPr txBox="1"/>
          <p:nvPr/>
        </p:nvSpPr>
        <p:spPr>
          <a:xfrm>
            <a:off x="7090475" y="1444641"/>
            <a:ext cx="2749471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800" dirty="0">
                <a:latin typeface="BIZ UDゴシック" panose="020B0400000000000000" pitchFamily="49" charset="-128"/>
                <a:ea typeface="BIZ UDゴシック" panose="020B0400000000000000" pitchFamily="49" charset="-128"/>
              </a:rPr>
              <a:t>「読み解く力」の視点を踏まえた授業づくりのイメージ</a:t>
            </a:r>
          </a:p>
        </p:txBody>
      </p:sp>
      <p:pic>
        <p:nvPicPr>
          <p:cNvPr id="36" name="図 35">
            <a:extLst>
              <a:ext uri="{FF2B5EF4-FFF2-40B4-BE49-F238E27FC236}">
                <a16:creationId xmlns:a16="http://schemas.microsoft.com/office/drawing/2014/main" id="{5740A0AF-FBB1-F529-A5CF-D3519C9AE232}"/>
              </a:ext>
            </a:extLst>
          </p:cNvPr>
          <p:cNvPicPr>
            <a:picLocks noChangeAspect="1"/>
          </p:cNvPicPr>
          <p:nvPr/>
        </p:nvPicPr>
        <p:blipFill>
          <a:blip r:embed="rId12">
            <a:grayscl/>
            <a:lum contrast="20000"/>
          </a:blip>
          <a:stretch>
            <a:fillRect/>
          </a:stretch>
        </p:blipFill>
        <p:spPr>
          <a:xfrm>
            <a:off x="7630838" y="70957"/>
            <a:ext cx="1880884" cy="1410976"/>
          </a:xfrm>
          <a:prstGeom prst="rect">
            <a:avLst/>
          </a:prstGeom>
          <a:ln>
            <a:solidFill>
              <a:sysClr val="windowText" lastClr="000000"/>
            </a:solidFill>
          </a:ln>
        </p:spPr>
      </p:pic>
      <p:pic>
        <p:nvPicPr>
          <p:cNvPr id="37" name="図 36">
            <a:extLst>
              <a:ext uri="{FF2B5EF4-FFF2-40B4-BE49-F238E27FC236}">
                <a16:creationId xmlns:a16="http://schemas.microsoft.com/office/drawing/2014/main" id="{4C30EE28-8C57-93FB-0896-90AA0CA3D4EB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6804602" y="1872737"/>
            <a:ext cx="2420112" cy="379476"/>
          </a:xfrm>
          <a:prstGeom prst="rect">
            <a:avLst/>
          </a:prstGeom>
        </p:spPr>
      </p:pic>
      <p:pic>
        <p:nvPicPr>
          <p:cNvPr id="38" name="Picture 10" descr="女の子の顔アイコン 3">
            <a:extLst>
              <a:ext uri="{FF2B5EF4-FFF2-40B4-BE49-F238E27FC236}">
                <a16:creationId xmlns:a16="http://schemas.microsoft.com/office/drawing/2014/main" id="{F0DDD43D-9DEE-FB7A-3AA1-56AC2B4AE15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408" y="5963470"/>
            <a:ext cx="323821" cy="323821"/>
          </a:xfrm>
          <a:prstGeom prst="rect">
            <a:avLst/>
          </a:prstGeom>
          <a:noFill/>
        </p:spPr>
      </p:pic>
      <p:sp>
        <p:nvSpPr>
          <p:cNvPr id="42" name="テキスト ボックス 41">
            <a:extLst>
              <a:ext uri="{FF2B5EF4-FFF2-40B4-BE49-F238E27FC236}">
                <a16:creationId xmlns:a16="http://schemas.microsoft.com/office/drawing/2014/main" id="{D6D59A5D-67F1-1B19-04E6-547C0B5DFC62}"/>
              </a:ext>
            </a:extLst>
          </p:cNvPr>
          <p:cNvSpPr txBox="1"/>
          <p:nvPr/>
        </p:nvSpPr>
        <p:spPr>
          <a:xfrm>
            <a:off x="591738" y="5718738"/>
            <a:ext cx="1359268" cy="230832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prstDash val="sysDash"/>
          </a:ln>
        </p:spPr>
        <p:txBody>
          <a:bodyPr wrap="square" rtlCol="0">
            <a:spAutoFit/>
          </a:bodyPr>
          <a:lstStyle/>
          <a:p>
            <a:r>
              <a:rPr kumimoji="1" lang="ja-JP" altLang="en-US" sz="900" dirty="0">
                <a:latin typeface="BIZ UDゴシック" panose="020B0400000000000000" pitchFamily="49" charset="-128"/>
                <a:ea typeface="BIZ UDゴシック" panose="020B0400000000000000" pitchFamily="49" charset="-128"/>
              </a:rPr>
              <a:t>公倍数が使えそうだな。</a:t>
            </a:r>
            <a:endParaRPr kumimoji="1" lang="en-US" altLang="ja-JP" sz="900" dirty="0">
              <a:latin typeface="BIZ UDゴシック" panose="020B0400000000000000" pitchFamily="49" charset="-128"/>
              <a:ea typeface="BIZ UDゴシック" panose="020B0400000000000000" pitchFamily="49" charset="-128"/>
            </a:endParaRPr>
          </a:p>
        </p:txBody>
      </p:sp>
      <p:pic>
        <p:nvPicPr>
          <p:cNvPr id="43" name="Picture 8" descr="女の子の顔アイコン 6">
            <a:extLst>
              <a:ext uri="{FF2B5EF4-FFF2-40B4-BE49-F238E27FC236}">
                <a16:creationId xmlns:a16="http://schemas.microsoft.com/office/drawing/2014/main" id="{015D232A-2ADF-66D2-0205-4B8CB8F1AFE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12962" y="2375851"/>
            <a:ext cx="288307" cy="288307"/>
          </a:xfrm>
          <a:prstGeom prst="rect">
            <a:avLst/>
          </a:prstGeom>
          <a:noFill/>
        </p:spPr>
      </p:pic>
      <p:pic>
        <p:nvPicPr>
          <p:cNvPr id="51" name="Picture 4" descr="男の子の顔アイコン 2">
            <a:extLst>
              <a:ext uri="{FF2B5EF4-FFF2-40B4-BE49-F238E27FC236}">
                <a16:creationId xmlns:a16="http://schemas.microsoft.com/office/drawing/2014/main" id="{124F2D2E-A3F9-F206-A987-4CB6CA99F34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07033" y="2792709"/>
            <a:ext cx="300166" cy="300166"/>
          </a:xfrm>
          <a:prstGeom prst="rect">
            <a:avLst/>
          </a:prstGeom>
          <a:noFill/>
        </p:spPr>
      </p:pic>
      <p:pic>
        <p:nvPicPr>
          <p:cNvPr id="18" name="Picture 8" descr="女の子の顔アイコン 6">
            <a:extLst>
              <a:ext uri="{FF2B5EF4-FFF2-40B4-BE49-F238E27FC236}">
                <a16:creationId xmlns:a16="http://schemas.microsoft.com/office/drawing/2014/main" id="{F90A5CBE-9A25-61EC-8201-336D0800C8A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19087" y="4268948"/>
            <a:ext cx="288307" cy="288307"/>
          </a:xfrm>
          <a:prstGeom prst="rect">
            <a:avLst/>
          </a:prstGeom>
          <a:noFill/>
        </p:spPr>
      </p:pic>
      <p:sp>
        <p:nvSpPr>
          <p:cNvPr id="73" name="雲 72">
            <a:extLst>
              <a:ext uri="{FF2B5EF4-FFF2-40B4-BE49-F238E27FC236}">
                <a16:creationId xmlns:a16="http://schemas.microsoft.com/office/drawing/2014/main" id="{7906E00C-06B2-48EF-A992-24B4D99B437E}"/>
              </a:ext>
            </a:extLst>
          </p:cNvPr>
          <p:cNvSpPr/>
          <p:nvPr/>
        </p:nvSpPr>
        <p:spPr>
          <a:xfrm>
            <a:off x="2155744" y="1731782"/>
            <a:ext cx="1040201" cy="261886"/>
          </a:xfrm>
          <a:prstGeom prst="cloud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/>
          <a:lstStyle/>
          <a:p>
            <a:pPr algn="ctr"/>
            <a:r>
              <a:rPr kumimoji="1" lang="ja-JP" altLang="en-US" sz="1050" dirty="0">
                <a:solidFill>
                  <a:schemeClr val="tx1"/>
                </a:solidFill>
                <a:latin typeface="BIZ UDゴシック" panose="020B0400000000000000" pitchFamily="49" charset="-128"/>
                <a:ea typeface="BIZ UDゴシック" panose="020B0400000000000000" pitchFamily="49" charset="-128"/>
              </a:rPr>
              <a:t>発見・蓄積</a:t>
            </a:r>
            <a:endParaRPr kumimoji="1" lang="en-US" altLang="ja-JP" sz="1050" dirty="0">
              <a:solidFill>
                <a:schemeClr val="tx1"/>
              </a:solidFill>
              <a:latin typeface="BIZ UDゴシック" panose="020B0400000000000000" pitchFamily="49" charset="-128"/>
              <a:ea typeface="BIZ UDゴシック" panose="020B0400000000000000" pitchFamily="49" charset="-128"/>
            </a:endParaRPr>
          </a:p>
        </p:txBody>
      </p:sp>
      <p:sp>
        <p:nvSpPr>
          <p:cNvPr id="74" name="雲 73">
            <a:extLst>
              <a:ext uri="{FF2B5EF4-FFF2-40B4-BE49-F238E27FC236}">
                <a16:creationId xmlns:a16="http://schemas.microsoft.com/office/drawing/2014/main" id="{D04E5CD1-84AD-42AE-AFD1-5AE1BE2BC752}"/>
              </a:ext>
            </a:extLst>
          </p:cNvPr>
          <p:cNvSpPr/>
          <p:nvPr/>
        </p:nvSpPr>
        <p:spPr>
          <a:xfrm>
            <a:off x="2606449" y="3966882"/>
            <a:ext cx="545969" cy="501364"/>
          </a:xfrm>
          <a:prstGeom prst="cloud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/>
          <a:lstStyle/>
          <a:p>
            <a:pPr algn="ctr"/>
            <a:r>
              <a:rPr kumimoji="1" lang="ja-JP" altLang="en-US" sz="1050" dirty="0">
                <a:solidFill>
                  <a:schemeClr val="tx1"/>
                </a:solidFill>
                <a:latin typeface="BIZ UDゴシック" panose="020B0400000000000000" pitchFamily="49" charset="-128"/>
                <a:ea typeface="BIZ UDゴシック" panose="020B0400000000000000" pitchFamily="49" charset="-128"/>
              </a:rPr>
              <a:t>目的</a:t>
            </a:r>
            <a:endParaRPr kumimoji="1" lang="en-US" altLang="ja-JP" sz="1050" dirty="0">
              <a:solidFill>
                <a:schemeClr val="tx1"/>
              </a:solidFill>
              <a:latin typeface="BIZ UDゴシック" panose="020B0400000000000000" pitchFamily="49" charset="-128"/>
              <a:ea typeface="BIZ UDゴシック" panose="020B0400000000000000" pitchFamily="49" charset="-128"/>
            </a:endParaRPr>
          </a:p>
          <a:p>
            <a:pPr algn="ctr"/>
            <a:r>
              <a:rPr kumimoji="1" lang="ja-JP" altLang="en-US" sz="1050" dirty="0">
                <a:solidFill>
                  <a:schemeClr val="tx1"/>
                </a:solidFill>
                <a:latin typeface="BIZ UDゴシック" panose="020B0400000000000000" pitchFamily="49" charset="-128"/>
                <a:ea typeface="BIZ UDゴシック" panose="020B0400000000000000" pitchFamily="49" charset="-128"/>
              </a:rPr>
              <a:t>意識</a:t>
            </a:r>
            <a:endParaRPr kumimoji="1" lang="en-US" altLang="ja-JP" sz="1050" dirty="0">
              <a:solidFill>
                <a:schemeClr val="tx1"/>
              </a:solidFill>
              <a:latin typeface="BIZ UDゴシック" panose="020B0400000000000000" pitchFamily="49" charset="-128"/>
              <a:ea typeface="BIZ UDゴシック" panose="020B0400000000000000" pitchFamily="49" charset="-128"/>
            </a:endParaRPr>
          </a:p>
        </p:txBody>
      </p:sp>
      <p:sp>
        <p:nvSpPr>
          <p:cNvPr id="75" name="雲 74">
            <a:extLst>
              <a:ext uri="{FF2B5EF4-FFF2-40B4-BE49-F238E27FC236}">
                <a16:creationId xmlns:a16="http://schemas.microsoft.com/office/drawing/2014/main" id="{52389C5A-018F-43AB-83B0-BE40251D1FA8}"/>
              </a:ext>
            </a:extLst>
          </p:cNvPr>
          <p:cNvSpPr/>
          <p:nvPr/>
        </p:nvSpPr>
        <p:spPr>
          <a:xfrm>
            <a:off x="4206409" y="2029434"/>
            <a:ext cx="1165722" cy="270524"/>
          </a:xfrm>
          <a:prstGeom prst="cloud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/>
          <a:lstStyle/>
          <a:p>
            <a:pPr algn="ctr"/>
            <a:r>
              <a:rPr kumimoji="1" lang="ja-JP" altLang="en-US" sz="1050" dirty="0">
                <a:solidFill>
                  <a:schemeClr val="tx1"/>
                </a:solidFill>
                <a:latin typeface="BIZ UDゴシック" panose="020B0400000000000000" pitchFamily="49" charset="-128"/>
                <a:ea typeface="BIZ UDゴシック" panose="020B0400000000000000" pitchFamily="49" charset="-128"/>
              </a:rPr>
              <a:t>分析・整理</a:t>
            </a:r>
          </a:p>
        </p:txBody>
      </p:sp>
      <p:sp>
        <p:nvSpPr>
          <p:cNvPr id="77" name="テキスト ボックス 76">
            <a:extLst>
              <a:ext uri="{FF2B5EF4-FFF2-40B4-BE49-F238E27FC236}">
                <a16:creationId xmlns:a16="http://schemas.microsoft.com/office/drawing/2014/main" id="{17BF1C29-1A63-44D0-8E35-4373A1D0E748}"/>
              </a:ext>
            </a:extLst>
          </p:cNvPr>
          <p:cNvSpPr txBox="1"/>
          <p:nvPr/>
        </p:nvSpPr>
        <p:spPr>
          <a:xfrm>
            <a:off x="304032" y="1389604"/>
            <a:ext cx="992579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1050" dirty="0">
                <a:latin typeface="BIZ UDゴシック" panose="020B0400000000000000" pitchFamily="49" charset="-128"/>
                <a:ea typeface="BIZ UDゴシック" panose="020B0400000000000000" pitchFamily="49" charset="-128"/>
              </a:rPr>
              <a:t>○本時の展開</a:t>
            </a:r>
          </a:p>
        </p:txBody>
      </p:sp>
      <p:pic>
        <p:nvPicPr>
          <p:cNvPr id="34" name="図 33">
            <a:extLst>
              <a:ext uri="{FF2B5EF4-FFF2-40B4-BE49-F238E27FC236}">
                <a16:creationId xmlns:a16="http://schemas.microsoft.com/office/drawing/2014/main" id="{36E2A86D-A8CE-4B9F-8B0E-4442B4BDB42A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5257799" y="2233116"/>
            <a:ext cx="834017" cy="728281"/>
          </a:xfrm>
          <a:prstGeom prst="rect">
            <a:avLst/>
          </a:prstGeom>
        </p:spPr>
      </p:pic>
      <p:sp>
        <p:nvSpPr>
          <p:cNvPr id="76" name="テキスト ボックス 75">
            <a:extLst>
              <a:ext uri="{FF2B5EF4-FFF2-40B4-BE49-F238E27FC236}">
                <a16:creationId xmlns:a16="http://schemas.microsoft.com/office/drawing/2014/main" id="{77F8D723-D802-4B5A-A595-7330247FFE4B}"/>
              </a:ext>
            </a:extLst>
          </p:cNvPr>
          <p:cNvSpPr txBox="1"/>
          <p:nvPr/>
        </p:nvSpPr>
        <p:spPr>
          <a:xfrm>
            <a:off x="3658285" y="3080221"/>
            <a:ext cx="2475852" cy="78483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kumimoji="1" lang="ja-JP" altLang="en-US" sz="900" dirty="0">
                <a:latin typeface="BIZ UDゴシック" panose="020B0400000000000000" pitchFamily="49" charset="-128"/>
                <a:ea typeface="BIZ UDゴシック" panose="020B0400000000000000" pitchFamily="49" charset="-128"/>
              </a:rPr>
              <a:t>縦の増え方は３の倍数　３、６、９、</a:t>
            </a:r>
            <a:r>
              <a:rPr kumimoji="1" lang="en-US" altLang="ja-JP" sz="900" dirty="0">
                <a:latin typeface="BIZ UDゴシック" panose="020B0400000000000000" pitchFamily="49" charset="-128"/>
                <a:ea typeface="BIZ UDゴシック" panose="020B0400000000000000" pitchFamily="49" charset="-128"/>
              </a:rPr>
              <a:t>12</a:t>
            </a:r>
            <a:r>
              <a:rPr kumimoji="1" lang="ja-JP" altLang="en-US" sz="900" dirty="0" err="1">
                <a:latin typeface="BIZ UDゴシック" panose="020B0400000000000000" pitchFamily="49" charset="-128"/>
                <a:ea typeface="BIZ UDゴシック" panose="020B0400000000000000" pitchFamily="49" charset="-128"/>
              </a:rPr>
              <a:t>、</a:t>
            </a:r>
            <a:r>
              <a:rPr kumimoji="1" lang="en-US" altLang="ja-JP" sz="900" dirty="0">
                <a:latin typeface="BIZ UDゴシック" panose="020B0400000000000000" pitchFamily="49" charset="-128"/>
                <a:ea typeface="BIZ UDゴシック" panose="020B0400000000000000" pitchFamily="49" charset="-128"/>
              </a:rPr>
              <a:t>15</a:t>
            </a:r>
          </a:p>
          <a:p>
            <a:r>
              <a:rPr kumimoji="1" lang="ja-JP" altLang="en-US" sz="900" dirty="0">
                <a:latin typeface="BIZ UDゴシック" panose="020B0400000000000000" pitchFamily="49" charset="-128"/>
                <a:ea typeface="BIZ UDゴシック" panose="020B0400000000000000" pitchFamily="49" charset="-128"/>
              </a:rPr>
              <a:t>横の増え方は５の倍数　５、</a:t>
            </a:r>
            <a:r>
              <a:rPr kumimoji="1" lang="en-US" altLang="ja-JP" sz="900" dirty="0">
                <a:latin typeface="BIZ UDゴシック" panose="020B0400000000000000" pitchFamily="49" charset="-128"/>
                <a:ea typeface="BIZ UDゴシック" panose="020B0400000000000000" pitchFamily="49" charset="-128"/>
              </a:rPr>
              <a:t>10</a:t>
            </a:r>
            <a:r>
              <a:rPr kumimoji="1" lang="ja-JP" altLang="en-US" sz="900" dirty="0" err="1">
                <a:latin typeface="BIZ UDゴシック" panose="020B0400000000000000" pitchFamily="49" charset="-128"/>
                <a:ea typeface="BIZ UDゴシック" panose="020B0400000000000000" pitchFamily="49" charset="-128"/>
              </a:rPr>
              <a:t>、</a:t>
            </a:r>
            <a:r>
              <a:rPr kumimoji="1" lang="en-US" altLang="ja-JP" sz="900" dirty="0">
                <a:latin typeface="BIZ UDゴシック" panose="020B0400000000000000" pitchFamily="49" charset="-128"/>
                <a:ea typeface="BIZ UDゴシック" panose="020B0400000000000000" pitchFamily="49" charset="-128"/>
              </a:rPr>
              <a:t>15</a:t>
            </a:r>
          </a:p>
          <a:p>
            <a:r>
              <a:rPr kumimoji="1" lang="ja-JP" altLang="en-US" sz="900" dirty="0">
                <a:latin typeface="BIZ UDゴシック" panose="020B0400000000000000" pitchFamily="49" charset="-128"/>
                <a:ea typeface="BIZ UDゴシック" panose="020B0400000000000000" pitchFamily="49" charset="-128"/>
              </a:rPr>
              <a:t>縦と横の長さが同じになるのは３と５の公倍数のときで、１番小さい正方形は３と５の最小公倍数のとき</a:t>
            </a:r>
            <a:endParaRPr kumimoji="1" lang="en-US" altLang="ja-JP" sz="900" dirty="0">
              <a:latin typeface="BIZ UDゴシック" panose="020B0400000000000000" pitchFamily="49" charset="-128"/>
              <a:ea typeface="BIZ UDゴシック" panose="020B0400000000000000" pitchFamily="49" charset="-128"/>
            </a:endParaRPr>
          </a:p>
        </p:txBody>
      </p:sp>
      <p:sp>
        <p:nvSpPr>
          <p:cNvPr id="79" name="四角形: 角を丸くする 78">
            <a:extLst>
              <a:ext uri="{FF2B5EF4-FFF2-40B4-BE49-F238E27FC236}">
                <a16:creationId xmlns:a16="http://schemas.microsoft.com/office/drawing/2014/main" id="{13280332-BB6F-406D-94CE-DFBC1E45AE35}"/>
              </a:ext>
            </a:extLst>
          </p:cNvPr>
          <p:cNvSpPr/>
          <p:nvPr/>
        </p:nvSpPr>
        <p:spPr>
          <a:xfrm>
            <a:off x="3646018" y="4833458"/>
            <a:ext cx="2243585" cy="459700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t">
            <a:spAutoFit/>
          </a:bodyPr>
          <a:lstStyle/>
          <a:p>
            <a:r>
              <a:rPr kumimoji="1" lang="en-US" altLang="ja-JP" sz="1050" dirty="0">
                <a:solidFill>
                  <a:schemeClr val="tx1"/>
                </a:solidFill>
                <a:latin typeface="BIZ UDゴシック" panose="020B0400000000000000" pitchFamily="49" charset="-128"/>
                <a:ea typeface="BIZ UDゴシック" panose="020B0400000000000000" pitchFamily="49" charset="-128"/>
              </a:rPr>
              <a:t>ICT</a:t>
            </a:r>
            <a:r>
              <a:rPr kumimoji="1" lang="ja-JP" altLang="en-US" sz="1050" dirty="0">
                <a:solidFill>
                  <a:schemeClr val="tx1"/>
                </a:solidFill>
                <a:latin typeface="BIZ UDゴシック" panose="020B0400000000000000" pitchFamily="49" charset="-128"/>
                <a:ea typeface="BIZ UDゴシック" panose="020B0400000000000000" pitchFamily="49" charset="-128"/>
              </a:rPr>
              <a:t>を活用し、児童の考えを提示する。</a:t>
            </a:r>
            <a:endParaRPr kumimoji="1" lang="en-US" altLang="ja-JP" sz="1050" dirty="0">
              <a:solidFill>
                <a:schemeClr val="tx1"/>
              </a:solidFill>
              <a:latin typeface="BIZ UDゴシック" panose="020B0400000000000000" pitchFamily="49" charset="-128"/>
              <a:ea typeface="BIZ UDゴシック" panose="020B0400000000000000" pitchFamily="49" charset="-128"/>
            </a:endParaRPr>
          </a:p>
        </p:txBody>
      </p:sp>
      <p:sp>
        <p:nvSpPr>
          <p:cNvPr id="80" name="四角形: 角を丸くする 79">
            <a:extLst>
              <a:ext uri="{FF2B5EF4-FFF2-40B4-BE49-F238E27FC236}">
                <a16:creationId xmlns:a16="http://schemas.microsoft.com/office/drawing/2014/main" id="{235434DE-1350-4B2C-A1E2-FCDD516A4157}"/>
              </a:ext>
            </a:extLst>
          </p:cNvPr>
          <p:cNvSpPr/>
          <p:nvPr/>
        </p:nvSpPr>
        <p:spPr>
          <a:xfrm>
            <a:off x="3646017" y="5332117"/>
            <a:ext cx="2476507" cy="459700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t">
            <a:spAutoFit/>
          </a:bodyPr>
          <a:lstStyle/>
          <a:p>
            <a:r>
              <a:rPr kumimoji="1" lang="ja-JP" altLang="en-US" sz="1050" dirty="0">
                <a:solidFill>
                  <a:schemeClr val="tx1"/>
                </a:solidFill>
                <a:latin typeface="BIZ UDゴシック" panose="020B0400000000000000" pitchFamily="49" charset="-128"/>
                <a:ea typeface="BIZ UDゴシック" panose="020B0400000000000000" pitchFamily="49" charset="-128"/>
              </a:rPr>
              <a:t>他者の考えを説明する活動で共有を図る。</a:t>
            </a:r>
            <a:endParaRPr kumimoji="1" lang="en-US" altLang="ja-JP" sz="1050" dirty="0">
              <a:solidFill>
                <a:schemeClr val="tx1"/>
              </a:solidFill>
              <a:latin typeface="BIZ UDゴシック" panose="020B0400000000000000" pitchFamily="49" charset="-128"/>
              <a:ea typeface="BIZ UDゴシック" panose="020B0400000000000000" pitchFamily="49" charset="-128"/>
            </a:endParaRPr>
          </a:p>
        </p:txBody>
      </p:sp>
      <p:sp>
        <p:nvSpPr>
          <p:cNvPr id="83" name="テキスト ボックス 82">
            <a:extLst>
              <a:ext uri="{FF2B5EF4-FFF2-40B4-BE49-F238E27FC236}">
                <a16:creationId xmlns:a16="http://schemas.microsoft.com/office/drawing/2014/main" id="{88AF9E59-D10D-43B6-B997-CEA66F603840}"/>
              </a:ext>
            </a:extLst>
          </p:cNvPr>
          <p:cNvSpPr txBox="1"/>
          <p:nvPr/>
        </p:nvSpPr>
        <p:spPr>
          <a:xfrm>
            <a:off x="3651091" y="5851329"/>
            <a:ext cx="2618175" cy="230832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900" dirty="0">
                <a:latin typeface="BIZ UDゴシック" panose="020B0400000000000000" pitchFamily="49" charset="-128"/>
                <a:ea typeface="BIZ UDゴシック" panose="020B0400000000000000" pitchFamily="49" charset="-128"/>
              </a:rPr>
              <a:t>「解決過程を振り返る段階」につながる発問</a:t>
            </a:r>
            <a:endParaRPr kumimoji="1" lang="en-US" altLang="ja-JP" sz="900" dirty="0">
              <a:latin typeface="BIZ UDゴシック" panose="020B0400000000000000" pitchFamily="49" charset="-128"/>
              <a:ea typeface="BIZ UDゴシック" panose="020B0400000000000000" pitchFamily="49" charset="-128"/>
            </a:endParaRPr>
          </a:p>
        </p:txBody>
      </p:sp>
      <p:sp>
        <p:nvSpPr>
          <p:cNvPr id="84" name="テキスト ボックス 83">
            <a:extLst>
              <a:ext uri="{FF2B5EF4-FFF2-40B4-BE49-F238E27FC236}">
                <a16:creationId xmlns:a16="http://schemas.microsoft.com/office/drawing/2014/main" id="{7E8685F6-CA7F-460E-A37A-5F1915AA0F9C}"/>
              </a:ext>
            </a:extLst>
          </p:cNvPr>
          <p:cNvSpPr txBox="1"/>
          <p:nvPr/>
        </p:nvSpPr>
        <p:spPr>
          <a:xfrm>
            <a:off x="3651091" y="6083199"/>
            <a:ext cx="2618175" cy="646331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kumimoji="1" lang="ja-JP" altLang="en-US" sz="900" dirty="0">
                <a:latin typeface="BIZ UDゴシック" panose="020B0400000000000000" pitchFamily="49" charset="-128"/>
                <a:ea typeface="BIZ UDゴシック" panose="020B0400000000000000" pitchFamily="49" charset="-128"/>
              </a:rPr>
              <a:t>「〇〇さんと似ている人？」</a:t>
            </a:r>
            <a:endParaRPr kumimoji="1" lang="en-US" altLang="ja-JP" sz="900" dirty="0">
              <a:latin typeface="BIZ UDゴシック" panose="020B0400000000000000" pitchFamily="49" charset="-128"/>
              <a:ea typeface="BIZ UDゴシック" panose="020B0400000000000000" pitchFamily="49" charset="-128"/>
            </a:endParaRPr>
          </a:p>
          <a:p>
            <a:r>
              <a:rPr kumimoji="1" lang="ja-JP" altLang="en-US" sz="900" dirty="0">
                <a:latin typeface="BIZ UDゴシック" panose="020B0400000000000000" pitchFamily="49" charset="-128"/>
                <a:ea typeface="BIZ UDゴシック" panose="020B0400000000000000" pitchFamily="49" charset="-128"/>
              </a:rPr>
              <a:t>「それはどういうこと？」</a:t>
            </a:r>
            <a:endParaRPr kumimoji="1" lang="en-US" altLang="ja-JP" sz="900" dirty="0">
              <a:latin typeface="BIZ UDゴシック" panose="020B0400000000000000" pitchFamily="49" charset="-128"/>
              <a:ea typeface="BIZ UDゴシック" panose="020B0400000000000000" pitchFamily="49" charset="-128"/>
            </a:endParaRPr>
          </a:p>
          <a:p>
            <a:r>
              <a:rPr kumimoji="1" lang="ja-JP" altLang="en-US" sz="900" dirty="0">
                <a:latin typeface="BIZ UDゴシック" panose="020B0400000000000000" pitchFamily="49" charset="-128"/>
                <a:ea typeface="BIZ UDゴシック" panose="020B0400000000000000" pitchFamily="49" charset="-128"/>
              </a:rPr>
              <a:t>「〇〇さんはどう考えたのだと思う？」</a:t>
            </a:r>
            <a:endParaRPr kumimoji="1" lang="en-US" altLang="ja-JP" sz="900" dirty="0">
              <a:latin typeface="BIZ UDゴシック" panose="020B0400000000000000" pitchFamily="49" charset="-128"/>
              <a:ea typeface="BIZ UDゴシック" panose="020B0400000000000000" pitchFamily="49" charset="-128"/>
            </a:endParaRPr>
          </a:p>
          <a:p>
            <a:r>
              <a:rPr kumimoji="1" lang="ja-JP" altLang="en-US" sz="900" dirty="0">
                <a:latin typeface="BIZ UDゴシック" panose="020B0400000000000000" pitchFamily="49" charset="-128"/>
                <a:ea typeface="BIZ UDゴシック" panose="020B0400000000000000" pitchFamily="49" charset="-128"/>
              </a:rPr>
              <a:t>「なぜこうしたの？」</a:t>
            </a:r>
            <a:endParaRPr kumimoji="1" lang="en-US" altLang="ja-JP" sz="900" dirty="0">
              <a:latin typeface="BIZ UDゴシック" panose="020B0400000000000000" pitchFamily="49" charset="-128"/>
              <a:ea typeface="BIZ UDゴシック" panose="020B0400000000000000" pitchFamily="49" charset="-128"/>
            </a:endParaRPr>
          </a:p>
        </p:txBody>
      </p:sp>
      <p:sp>
        <p:nvSpPr>
          <p:cNvPr id="87" name="雲 86">
            <a:extLst>
              <a:ext uri="{FF2B5EF4-FFF2-40B4-BE49-F238E27FC236}">
                <a16:creationId xmlns:a16="http://schemas.microsoft.com/office/drawing/2014/main" id="{11AC1ECD-71A8-4780-B971-3C623D895608}"/>
              </a:ext>
            </a:extLst>
          </p:cNvPr>
          <p:cNvSpPr/>
          <p:nvPr/>
        </p:nvSpPr>
        <p:spPr>
          <a:xfrm>
            <a:off x="5329808" y="4530568"/>
            <a:ext cx="671944" cy="264036"/>
          </a:xfrm>
          <a:prstGeom prst="cloud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/>
          <a:lstStyle/>
          <a:p>
            <a:pPr algn="ctr"/>
            <a:r>
              <a:rPr kumimoji="1" lang="ja-JP" altLang="en-US" sz="1050" dirty="0">
                <a:solidFill>
                  <a:schemeClr val="tx1"/>
                </a:solidFill>
                <a:latin typeface="BIZ UDゴシック" panose="020B0400000000000000" pitchFamily="49" charset="-128"/>
                <a:ea typeface="BIZ UDゴシック" panose="020B0400000000000000" pitchFamily="49" charset="-128"/>
              </a:rPr>
              <a:t>再構築</a:t>
            </a:r>
            <a:endParaRPr kumimoji="1" lang="en-US" altLang="ja-JP" sz="1050" dirty="0">
              <a:solidFill>
                <a:schemeClr val="tx1"/>
              </a:solidFill>
              <a:latin typeface="BIZ UDゴシック" panose="020B0400000000000000" pitchFamily="49" charset="-128"/>
              <a:ea typeface="BIZ UDゴシック" panose="020B0400000000000000" pitchFamily="49" charset="-128"/>
            </a:endParaRPr>
          </a:p>
        </p:txBody>
      </p:sp>
      <p:pic>
        <p:nvPicPr>
          <p:cNvPr id="108" name="図 107">
            <a:extLst>
              <a:ext uri="{FF2B5EF4-FFF2-40B4-BE49-F238E27FC236}">
                <a16:creationId xmlns:a16="http://schemas.microsoft.com/office/drawing/2014/main" id="{16265EFE-E38F-404B-B1AF-7DDB4EABCF59}"/>
              </a:ext>
            </a:extLst>
          </p:cNvPr>
          <p:cNvPicPr>
            <a:picLocks noChangeAspect="1"/>
          </p:cNvPicPr>
          <p:nvPr/>
        </p:nvPicPr>
        <p:blipFill rotWithShape="1">
          <a:blip r:embed="rId15"/>
          <a:srcRect t="-1" r="18550" b="17148"/>
          <a:stretch/>
        </p:blipFill>
        <p:spPr>
          <a:xfrm>
            <a:off x="2407177" y="2007621"/>
            <a:ext cx="967625" cy="561005"/>
          </a:xfrm>
          <a:prstGeom prst="rect">
            <a:avLst/>
          </a:prstGeom>
        </p:spPr>
      </p:pic>
      <p:sp>
        <p:nvSpPr>
          <p:cNvPr id="70" name="雲 69">
            <a:extLst>
              <a:ext uri="{FF2B5EF4-FFF2-40B4-BE49-F238E27FC236}">
                <a16:creationId xmlns:a16="http://schemas.microsoft.com/office/drawing/2014/main" id="{3D2BC6B4-E21B-407C-950C-2A4BC3F075F3}"/>
              </a:ext>
            </a:extLst>
          </p:cNvPr>
          <p:cNvSpPr/>
          <p:nvPr/>
        </p:nvSpPr>
        <p:spPr>
          <a:xfrm>
            <a:off x="3965480" y="4537244"/>
            <a:ext cx="1165722" cy="270524"/>
          </a:xfrm>
          <a:prstGeom prst="cloud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/>
          <a:lstStyle/>
          <a:p>
            <a:pPr algn="ctr"/>
            <a:r>
              <a:rPr kumimoji="1" lang="ja-JP" altLang="en-US" sz="1050" dirty="0">
                <a:solidFill>
                  <a:schemeClr val="tx1"/>
                </a:solidFill>
                <a:latin typeface="BIZ UDゴシック" panose="020B0400000000000000" pitchFamily="49" charset="-128"/>
                <a:ea typeface="BIZ UDゴシック" panose="020B0400000000000000" pitchFamily="49" charset="-128"/>
              </a:rPr>
              <a:t>分析・整理</a:t>
            </a:r>
          </a:p>
        </p:txBody>
      </p:sp>
    </p:spTree>
    <p:extLst>
      <p:ext uri="{BB962C8B-B14F-4D97-AF65-F5344CB8AC3E}">
        <p14:creationId xmlns:p14="http://schemas.microsoft.com/office/powerpoint/2010/main" val="211916938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541</Words>
  <Application>Microsoft Office PowerPoint</Application>
  <PresentationFormat>A4 210 x 297 mm</PresentationFormat>
  <Paragraphs>104</Paragraphs>
  <Slides>1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7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9" baseType="lpstr">
      <vt:lpstr>BIZ UDゴシック</vt:lpstr>
      <vt:lpstr>BIZ UD明朝 Medium</vt:lpstr>
      <vt:lpstr>游ゴシック</vt:lpstr>
      <vt:lpstr>游ゴシック Light</vt:lpstr>
      <vt:lpstr>Arial</vt:lpstr>
      <vt:lpstr>Calibri</vt:lpstr>
      <vt:lpstr>Calibri Light</vt:lpstr>
      <vt:lpstr>Office テーマ</vt:lpstr>
      <vt:lpstr>PowerPoint プレゼンテーション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2024-03-19T03:29:21Z</dcterms:created>
  <dcterms:modified xsi:type="dcterms:W3CDTF">2024-03-19T05:07:28Z</dcterms:modified>
</cp:coreProperties>
</file>