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8" r:id="rId2"/>
  </p:sldIdLst>
  <p:sldSz cx="9906000" cy="6858000" type="A4"/>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EF3F31"/>
    <a:srgbClr val="EA36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30" d="100"/>
          <a:sy n="130" d="100"/>
        </p:scale>
        <p:origin x="63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D18AB6-5722-4BF1-AFED-27DEDC9E938C}" type="datetimeFigureOut">
              <a:rPr kumimoji="1" lang="ja-JP" altLang="en-US" smtClean="0"/>
              <a:t>2024/2/8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0C7FB9-DB86-4087-851C-2D7F66784E00}" type="slidenum">
              <a:rPr kumimoji="1" lang="ja-JP" altLang="en-US" smtClean="0"/>
              <a:t>‹#›</a:t>
            </a:fld>
            <a:endParaRPr kumimoji="1" lang="ja-JP" altLang="en-US"/>
          </a:p>
        </p:txBody>
      </p:sp>
    </p:spTree>
    <p:extLst>
      <p:ext uri="{BB962C8B-B14F-4D97-AF65-F5344CB8AC3E}">
        <p14:creationId xmlns:p14="http://schemas.microsoft.com/office/powerpoint/2010/main" val="1417838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D18AB6-5722-4BF1-AFED-27DEDC9E938C}" type="datetimeFigureOut">
              <a:rPr kumimoji="1" lang="ja-JP" altLang="en-US" smtClean="0"/>
              <a:t>2024/2/8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0C7FB9-DB86-4087-851C-2D7F66784E00}" type="slidenum">
              <a:rPr kumimoji="1" lang="ja-JP" altLang="en-US" smtClean="0"/>
              <a:t>‹#›</a:t>
            </a:fld>
            <a:endParaRPr kumimoji="1" lang="ja-JP" altLang="en-US"/>
          </a:p>
        </p:txBody>
      </p:sp>
    </p:spTree>
    <p:extLst>
      <p:ext uri="{BB962C8B-B14F-4D97-AF65-F5344CB8AC3E}">
        <p14:creationId xmlns:p14="http://schemas.microsoft.com/office/powerpoint/2010/main" val="670826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D18AB6-5722-4BF1-AFED-27DEDC9E938C}" type="datetimeFigureOut">
              <a:rPr kumimoji="1" lang="ja-JP" altLang="en-US" smtClean="0"/>
              <a:t>2024/2/8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0C7FB9-DB86-4087-851C-2D7F66784E00}" type="slidenum">
              <a:rPr kumimoji="1" lang="ja-JP" altLang="en-US" smtClean="0"/>
              <a:t>‹#›</a:t>
            </a:fld>
            <a:endParaRPr kumimoji="1" lang="ja-JP" altLang="en-US"/>
          </a:p>
        </p:txBody>
      </p:sp>
    </p:spTree>
    <p:extLst>
      <p:ext uri="{BB962C8B-B14F-4D97-AF65-F5344CB8AC3E}">
        <p14:creationId xmlns:p14="http://schemas.microsoft.com/office/powerpoint/2010/main" val="296066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D18AB6-5722-4BF1-AFED-27DEDC9E938C}" type="datetimeFigureOut">
              <a:rPr kumimoji="1" lang="ja-JP" altLang="en-US" smtClean="0"/>
              <a:t>2024/2/8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0C7FB9-DB86-4087-851C-2D7F66784E00}" type="slidenum">
              <a:rPr kumimoji="1" lang="ja-JP" altLang="en-US" smtClean="0"/>
              <a:t>‹#›</a:t>
            </a:fld>
            <a:endParaRPr kumimoji="1" lang="ja-JP" altLang="en-US"/>
          </a:p>
        </p:txBody>
      </p:sp>
    </p:spTree>
    <p:extLst>
      <p:ext uri="{BB962C8B-B14F-4D97-AF65-F5344CB8AC3E}">
        <p14:creationId xmlns:p14="http://schemas.microsoft.com/office/powerpoint/2010/main" val="3114739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D18AB6-5722-4BF1-AFED-27DEDC9E938C}" type="datetimeFigureOut">
              <a:rPr kumimoji="1" lang="ja-JP" altLang="en-US" smtClean="0"/>
              <a:t>2024/2/8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0C7FB9-DB86-4087-851C-2D7F66784E00}" type="slidenum">
              <a:rPr kumimoji="1" lang="ja-JP" altLang="en-US" smtClean="0"/>
              <a:t>‹#›</a:t>
            </a:fld>
            <a:endParaRPr kumimoji="1" lang="ja-JP" altLang="en-US"/>
          </a:p>
        </p:txBody>
      </p:sp>
    </p:spTree>
    <p:extLst>
      <p:ext uri="{BB962C8B-B14F-4D97-AF65-F5344CB8AC3E}">
        <p14:creationId xmlns:p14="http://schemas.microsoft.com/office/powerpoint/2010/main" val="294101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D18AB6-5722-4BF1-AFED-27DEDC9E938C}" type="datetimeFigureOut">
              <a:rPr kumimoji="1" lang="ja-JP" altLang="en-US" smtClean="0"/>
              <a:t>2024/2/8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60C7FB9-DB86-4087-851C-2D7F66784E00}" type="slidenum">
              <a:rPr kumimoji="1" lang="ja-JP" altLang="en-US" smtClean="0"/>
              <a:t>‹#›</a:t>
            </a:fld>
            <a:endParaRPr kumimoji="1" lang="ja-JP" altLang="en-US"/>
          </a:p>
        </p:txBody>
      </p:sp>
    </p:spTree>
    <p:extLst>
      <p:ext uri="{BB962C8B-B14F-4D97-AF65-F5344CB8AC3E}">
        <p14:creationId xmlns:p14="http://schemas.microsoft.com/office/powerpoint/2010/main" val="3919605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D18AB6-5722-4BF1-AFED-27DEDC9E938C}" type="datetimeFigureOut">
              <a:rPr kumimoji="1" lang="ja-JP" altLang="en-US" smtClean="0"/>
              <a:t>2024/2/8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60C7FB9-DB86-4087-851C-2D7F66784E00}" type="slidenum">
              <a:rPr kumimoji="1" lang="ja-JP" altLang="en-US" smtClean="0"/>
              <a:t>‹#›</a:t>
            </a:fld>
            <a:endParaRPr kumimoji="1" lang="ja-JP" altLang="en-US"/>
          </a:p>
        </p:txBody>
      </p:sp>
    </p:spTree>
    <p:extLst>
      <p:ext uri="{BB962C8B-B14F-4D97-AF65-F5344CB8AC3E}">
        <p14:creationId xmlns:p14="http://schemas.microsoft.com/office/powerpoint/2010/main" val="3772298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D18AB6-5722-4BF1-AFED-27DEDC9E938C}" type="datetimeFigureOut">
              <a:rPr kumimoji="1" lang="ja-JP" altLang="en-US" smtClean="0"/>
              <a:t>2024/2/8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60C7FB9-DB86-4087-851C-2D7F66784E00}" type="slidenum">
              <a:rPr kumimoji="1" lang="ja-JP" altLang="en-US" smtClean="0"/>
              <a:t>‹#›</a:t>
            </a:fld>
            <a:endParaRPr kumimoji="1" lang="ja-JP" altLang="en-US"/>
          </a:p>
        </p:txBody>
      </p:sp>
    </p:spTree>
    <p:extLst>
      <p:ext uri="{BB962C8B-B14F-4D97-AF65-F5344CB8AC3E}">
        <p14:creationId xmlns:p14="http://schemas.microsoft.com/office/powerpoint/2010/main" val="3029597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D18AB6-5722-4BF1-AFED-27DEDC9E938C}" type="datetimeFigureOut">
              <a:rPr kumimoji="1" lang="ja-JP" altLang="en-US" smtClean="0"/>
              <a:t>2024/2/8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60C7FB9-DB86-4087-851C-2D7F66784E00}" type="slidenum">
              <a:rPr kumimoji="1" lang="ja-JP" altLang="en-US" smtClean="0"/>
              <a:t>‹#›</a:t>
            </a:fld>
            <a:endParaRPr kumimoji="1" lang="ja-JP" altLang="en-US"/>
          </a:p>
        </p:txBody>
      </p:sp>
    </p:spTree>
    <p:extLst>
      <p:ext uri="{BB962C8B-B14F-4D97-AF65-F5344CB8AC3E}">
        <p14:creationId xmlns:p14="http://schemas.microsoft.com/office/powerpoint/2010/main" val="105614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D18AB6-5722-4BF1-AFED-27DEDC9E938C}" type="datetimeFigureOut">
              <a:rPr kumimoji="1" lang="ja-JP" altLang="en-US" smtClean="0"/>
              <a:t>2024/2/8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60C7FB9-DB86-4087-851C-2D7F66784E00}" type="slidenum">
              <a:rPr kumimoji="1" lang="ja-JP" altLang="en-US" smtClean="0"/>
              <a:t>‹#›</a:t>
            </a:fld>
            <a:endParaRPr kumimoji="1" lang="ja-JP" altLang="en-US"/>
          </a:p>
        </p:txBody>
      </p:sp>
    </p:spTree>
    <p:extLst>
      <p:ext uri="{BB962C8B-B14F-4D97-AF65-F5344CB8AC3E}">
        <p14:creationId xmlns:p14="http://schemas.microsoft.com/office/powerpoint/2010/main" val="266491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D18AB6-5722-4BF1-AFED-27DEDC9E938C}" type="datetimeFigureOut">
              <a:rPr kumimoji="1" lang="ja-JP" altLang="en-US" smtClean="0"/>
              <a:t>2024/2/8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60C7FB9-DB86-4087-851C-2D7F66784E00}" type="slidenum">
              <a:rPr kumimoji="1" lang="ja-JP" altLang="en-US" smtClean="0"/>
              <a:t>‹#›</a:t>
            </a:fld>
            <a:endParaRPr kumimoji="1" lang="ja-JP" altLang="en-US"/>
          </a:p>
        </p:txBody>
      </p:sp>
    </p:spTree>
    <p:extLst>
      <p:ext uri="{BB962C8B-B14F-4D97-AF65-F5344CB8AC3E}">
        <p14:creationId xmlns:p14="http://schemas.microsoft.com/office/powerpoint/2010/main" val="356142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18AB6-5722-4BF1-AFED-27DEDC9E938C}" type="datetimeFigureOut">
              <a:rPr kumimoji="1" lang="ja-JP" altLang="en-US" smtClean="0"/>
              <a:t>2024/2/8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C7FB9-DB86-4087-851C-2D7F66784E00}" type="slidenum">
              <a:rPr kumimoji="1" lang="ja-JP" altLang="en-US" smtClean="0"/>
              <a:t>‹#›</a:t>
            </a:fld>
            <a:endParaRPr kumimoji="1" lang="ja-JP" altLang="en-US"/>
          </a:p>
        </p:txBody>
      </p:sp>
    </p:spTree>
    <p:extLst>
      <p:ext uri="{BB962C8B-B14F-4D97-AF65-F5344CB8AC3E}">
        <p14:creationId xmlns:p14="http://schemas.microsoft.com/office/powerpoint/2010/main" val="1385277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F04ABC6-B7DC-45F8-9A8A-B916E8CFCB1D}"/>
              </a:ext>
            </a:extLst>
          </p:cNvPr>
          <p:cNvSpPr txBox="1"/>
          <p:nvPr/>
        </p:nvSpPr>
        <p:spPr>
          <a:xfrm>
            <a:off x="333436" y="46274"/>
            <a:ext cx="1800493" cy="369332"/>
          </a:xfrm>
          <a:prstGeom prst="rect">
            <a:avLst/>
          </a:prstGeom>
          <a:noFill/>
        </p:spPr>
        <p:txBody>
          <a:bodyPr wrap="none" rtlCol="0">
            <a:spAutoFit/>
          </a:bodyPr>
          <a:lstStyle/>
          <a:p>
            <a:r>
              <a:rPr kumimoji="1" lang="ja-JP" altLang="en-US" dirty="0">
                <a:latin typeface="BIZ UDゴシック" panose="020B0400000000000000" pitchFamily="49" charset="-128"/>
                <a:ea typeface="BIZ UDゴシック" panose="020B0400000000000000" pitchFamily="49" charset="-128"/>
              </a:rPr>
              <a:t>授業構想シート</a:t>
            </a:r>
          </a:p>
        </p:txBody>
      </p:sp>
      <p:sp>
        <p:nvSpPr>
          <p:cNvPr id="5" name="テキスト ボックス 4">
            <a:extLst>
              <a:ext uri="{FF2B5EF4-FFF2-40B4-BE49-F238E27FC236}">
                <a16:creationId xmlns:a16="http://schemas.microsoft.com/office/drawing/2014/main" id="{68978987-E280-4982-9237-F62175B77ED6}"/>
              </a:ext>
            </a:extLst>
          </p:cNvPr>
          <p:cNvSpPr txBox="1"/>
          <p:nvPr/>
        </p:nvSpPr>
        <p:spPr>
          <a:xfrm>
            <a:off x="244394" y="369978"/>
            <a:ext cx="1261884" cy="253916"/>
          </a:xfrm>
          <a:prstGeom prst="rect">
            <a:avLst/>
          </a:prstGeom>
          <a:noFill/>
        </p:spPr>
        <p:txBody>
          <a:bodyPr wrap="none" rtlCol="0">
            <a:spAutoFit/>
          </a:bodyPr>
          <a:lstStyle/>
          <a:p>
            <a:r>
              <a:rPr kumimoji="1" lang="ja-JP" altLang="en-US" sz="1050" dirty="0">
                <a:latin typeface="BIZ UDゴシック" panose="020B0400000000000000" pitchFamily="49" charset="-128"/>
                <a:ea typeface="BIZ UDゴシック" panose="020B0400000000000000" pitchFamily="49" charset="-128"/>
              </a:rPr>
              <a:t>○目指す児童の姿</a:t>
            </a:r>
          </a:p>
        </p:txBody>
      </p:sp>
      <p:sp>
        <p:nvSpPr>
          <p:cNvPr id="6" name="テキスト ボックス 5">
            <a:extLst>
              <a:ext uri="{FF2B5EF4-FFF2-40B4-BE49-F238E27FC236}">
                <a16:creationId xmlns:a16="http://schemas.microsoft.com/office/drawing/2014/main" id="{78588AAD-151C-468F-AD98-758E67AC1C4A}"/>
              </a:ext>
            </a:extLst>
          </p:cNvPr>
          <p:cNvSpPr txBox="1"/>
          <p:nvPr/>
        </p:nvSpPr>
        <p:spPr>
          <a:xfrm>
            <a:off x="394278" y="593913"/>
            <a:ext cx="6424978" cy="415498"/>
          </a:xfrm>
          <a:prstGeom prst="rect">
            <a:avLst/>
          </a:prstGeom>
          <a:noFill/>
          <a:ln w="12700">
            <a:solidFill>
              <a:schemeClr val="tx1"/>
            </a:solidFill>
          </a:ln>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解決過程を振り返り統合的に考察し、直方体や立方体の体積の求め方をもとにして考えるよさに気付き、階段型の体積を求めている。</a:t>
            </a:r>
          </a:p>
        </p:txBody>
      </p:sp>
      <p:sp>
        <p:nvSpPr>
          <p:cNvPr id="7" name="テキスト ボックス 6">
            <a:extLst>
              <a:ext uri="{FF2B5EF4-FFF2-40B4-BE49-F238E27FC236}">
                <a16:creationId xmlns:a16="http://schemas.microsoft.com/office/drawing/2014/main" id="{075293BE-DD11-431F-B3FD-E2753DEF043A}"/>
              </a:ext>
            </a:extLst>
          </p:cNvPr>
          <p:cNvSpPr txBox="1"/>
          <p:nvPr/>
        </p:nvSpPr>
        <p:spPr>
          <a:xfrm>
            <a:off x="233090" y="1009411"/>
            <a:ext cx="1127232" cy="253916"/>
          </a:xfrm>
          <a:prstGeom prst="rect">
            <a:avLst/>
          </a:prstGeom>
          <a:noFill/>
        </p:spPr>
        <p:txBody>
          <a:bodyPr wrap="none" rtlCol="0">
            <a:spAutoFit/>
          </a:bodyPr>
          <a:lstStyle/>
          <a:p>
            <a:r>
              <a:rPr kumimoji="1" lang="ja-JP" altLang="en-US" sz="1050" dirty="0">
                <a:latin typeface="BIZ UDゴシック" panose="020B0400000000000000" pitchFamily="49" charset="-128"/>
                <a:ea typeface="BIZ UDゴシック" panose="020B0400000000000000" pitchFamily="49" charset="-128"/>
              </a:rPr>
              <a:t>○本時のめあて</a:t>
            </a:r>
          </a:p>
        </p:txBody>
      </p:sp>
      <p:sp>
        <p:nvSpPr>
          <p:cNvPr id="8" name="テキスト ボックス 7">
            <a:extLst>
              <a:ext uri="{FF2B5EF4-FFF2-40B4-BE49-F238E27FC236}">
                <a16:creationId xmlns:a16="http://schemas.microsoft.com/office/drawing/2014/main" id="{54F4C977-B49A-4A79-A2E8-4D48DCBC3214}"/>
              </a:ext>
            </a:extLst>
          </p:cNvPr>
          <p:cNvSpPr txBox="1"/>
          <p:nvPr/>
        </p:nvSpPr>
        <p:spPr>
          <a:xfrm>
            <a:off x="394277" y="1253890"/>
            <a:ext cx="2248184" cy="253916"/>
          </a:xfrm>
          <a:prstGeom prst="rect">
            <a:avLst/>
          </a:prstGeom>
          <a:noFill/>
          <a:ln w="12700">
            <a:solidFill>
              <a:schemeClr val="tx1"/>
            </a:solidFill>
          </a:ln>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階段型の体積の求め方を考えよう。</a:t>
            </a:r>
          </a:p>
        </p:txBody>
      </p:sp>
      <p:sp>
        <p:nvSpPr>
          <p:cNvPr id="9" name="テキスト ボックス 8">
            <a:extLst>
              <a:ext uri="{FF2B5EF4-FFF2-40B4-BE49-F238E27FC236}">
                <a16:creationId xmlns:a16="http://schemas.microsoft.com/office/drawing/2014/main" id="{24C5BBBB-8DCD-46FD-A24A-F87DD3B4ADCF}"/>
              </a:ext>
            </a:extLst>
          </p:cNvPr>
          <p:cNvSpPr txBox="1"/>
          <p:nvPr/>
        </p:nvSpPr>
        <p:spPr>
          <a:xfrm>
            <a:off x="52850" y="1724119"/>
            <a:ext cx="9793196" cy="5062924"/>
          </a:xfrm>
          <a:prstGeom prst="rect">
            <a:avLst/>
          </a:prstGeom>
          <a:noFill/>
          <a:ln w="25400">
            <a:solidFill>
              <a:schemeClr val="tx1"/>
            </a:solidFill>
          </a:ln>
        </p:spPr>
        <p:txBody>
          <a:bodyPr wrap="square" rtlCol="0">
            <a:spAutoFit/>
          </a:bodyPr>
          <a:lstStyle/>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500" dirty="0">
              <a:latin typeface="BIZ UD明朝 Medium" panose="02020500000000000000" pitchFamily="17" charset="-128"/>
              <a:ea typeface="BIZ UD明朝 Medium" panose="02020500000000000000" pitchFamily="17" charset="-128"/>
            </a:endParaRPr>
          </a:p>
          <a:p>
            <a:endParaRPr kumimoji="1" lang="en-US" altLang="ja-JP" sz="300" dirty="0">
              <a:latin typeface="BIZ UD明朝 Medium" panose="02020500000000000000" pitchFamily="17" charset="-128"/>
              <a:ea typeface="BIZ UD明朝 Medium" panose="02020500000000000000" pitchFamily="17" charset="-128"/>
            </a:endParaRPr>
          </a:p>
        </p:txBody>
      </p:sp>
      <p:sp>
        <p:nvSpPr>
          <p:cNvPr id="10" name="テキスト ボックス 9">
            <a:extLst>
              <a:ext uri="{FF2B5EF4-FFF2-40B4-BE49-F238E27FC236}">
                <a16:creationId xmlns:a16="http://schemas.microsoft.com/office/drawing/2014/main" id="{96D614E1-4AB3-4B85-85B1-CF24DD3E94BD}"/>
              </a:ext>
            </a:extLst>
          </p:cNvPr>
          <p:cNvSpPr txBox="1"/>
          <p:nvPr/>
        </p:nvSpPr>
        <p:spPr>
          <a:xfrm>
            <a:off x="231813" y="1491210"/>
            <a:ext cx="992579" cy="253916"/>
          </a:xfrm>
          <a:prstGeom prst="rect">
            <a:avLst/>
          </a:prstGeom>
          <a:noFill/>
        </p:spPr>
        <p:txBody>
          <a:bodyPr wrap="none" rtlCol="0">
            <a:spAutoFit/>
          </a:bodyPr>
          <a:lstStyle/>
          <a:p>
            <a:r>
              <a:rPr kumimoji="1" lang="ja-JP" altLang="en-US" sz="1050" dirty="0">
                <a:latin typeface="BIZ UDゴシック" panose="020B0400000000000000" pitchFamily="49" charset="-128"/>
                <a:ea typeface="BIZ UDゴシック" panose="020B0400000000000000" pitchFamily="49" charset="-128"/>
              </a:rPr>
              <a:t>○本時の展開</a:t>
            </a:r>
          </a:p>
        </p:txBody>
      </p:sp>
      <p:sp>
        <p:nvSpPr>
          <p:cNvPr id="11" name="テキスト ボックス 10">
            <a:extLst>
              <a:ext uri="{FF2B5EF4-FFF2-40B4-BE49-F238E27FC236}">
                <a16:creationId xmlns:a16="http://schemas.microsoft.com/office/drawing/2014/main" id="{4302A332-5157-4DCE-9AF3-577E8C5EF6FE}"/>
              </a:ext>
            </a:extLst>
          </p:cNvPr>
          <p:cNvSpPr txBox="1"/>
          <p:nvPr/>
        </p:nvSpPr>
        <p:spPr>
          <a:xfrm>
            <a:off x="4205372" y="354352"/>
            <a:ext cx="3185487" cy="230832"/>
          </a:xfrm>
          <a:prstGeom prst="rect">
            <a:avLst/>
          </a:prstGeom>
          <a:noFill/>
        </p:spPr>
        <p:txBody>
          <a:bodyPr wrap="none" rtlCol="0">
            <a:spAutoFit/>
          </a:bodyPr>
          <a:lstStyle/>
          <a:p>
            <a:r>
              <a:rPr kumimoji="1" lang="ja-JP" altLang="en-US" sz="900" dirty="0">
                <a:latin typeface="BIZ UDゴシック" panose="020B0400000000000000" pitchFamily="49" charset="-128"/>
                <a:ea typeface="BIZ UDゴシック" panose="020B0400000000000000" pitchFamily="49" charset="-128"/>
              </a:rPr>
              <a:t>　　　　　第５学年　単元名「体積」　第４時／全</a:t>
            </a:r>
            <a:r>
              <a:rPr kumimoji="1" lang="en-US" altLang="ja-JP" sz="900" dirty="0">
                <a:latin typeface="BIZ UDゴシック" panose="020B0400000000000000" pitchFamily="49" charset="-128"/>
                <a:ea typeface="BIZ UDゴシック" panose="020B0400000000000000" pitchFamily="49" charset="-128"/>
              </a:rPr>
              <a:t>10</a:t>
            </a:r>
            <a:r>
              <a:rPr kumimoji="1" lang="ja-JP" altLang="en-US" sz="900" dirty="0">
                <a:latin typeface="BIZ UDゴシック" panose="020B0400000000000000" pitchFamily="49" charset="-128"/>
                <a:ea typeface="BIZ UDゴシック" panose="020B0400000000000000" pitchFamily="49" charset="-128"/>
              </a:rPr>
              <a:t>時</a:t>
            </a:r>
          </a:p>
        </p:txBody>
      </p:sp>
      <p:sp>
        <p:nvSpPr>
          <p:cNvPr id="17" name="テキスト ボックス 16">
            <a:extLst>
              <a:ext uri="{FF2B5EF4-FFF2-40B4-BE49-F238E27FC236}">
                <a16:creationId xmlns:a16="http://schemas.microsoft.com/office/drawing/2014/main" id="{4CAAD6C8-A013-422B-9587-60BBFEDBC710}"/>
              </a:ext>
            </a:extLst>
          </p:cNvPr>
          <p:cNvSpPr txBox="1"/>
          <p:nvPr/>
        </p:nvSpPr>
        <p:spPr>
          <a:xfrm>
            <a:off x="314378" y="5438800"/>
            <a:ext cx="1205984" cy="253916"/>
          </a:xfrm>
          <a:prstGeom prst="rect">
            <a:avLst/>
          </a:prstGeom>
          <a:solidFill>
            <a:schemeClr val="accent1">
              <a:lumMod val="20000"/>
              <a:lumOff val="80000"/>
            </a:schemeClr>
          </a:solidFill>
          <a:ln w="25400">
            <a:solidFill>
              <a:schemeClr val="tx1"/>
            </a:solidFill>
          </a:ln>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見通しを立てる</a:t>
            </a:r>
          </a:p>
        </p:txBody>
      </p:sp>
      <p:sp>
        <p:nvSpPr>
          <p:cNvPr id="26" name="矢印: 五方向 25">
            <a:extLst>
              <a:ext uri="{FF2B5EF4-FFF2-40B4-BE49-F238E27FC236}">
                <a16:creationId xmlns:a16="http://schemas.microsoft.com/office/drawing/2014/main" id="{331A8D9A-CD51-44EA-93CA-B171FEC96B17}"/>
              </a:ext>
            </a:extLst>
          </p:cNvPr>
          <p:cNvSpPr/>
          <p:nvPr/>
        </p:nvSpPr>
        <p:spPr>
          <a:xfrm>
            <a:off x="314378" y="5086523"/>
            <a:ext cx="2935358" cy="230832"/>
          </a:xfrm>
          <a:prstGeom prst="homePlat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latin typeface="BIZ UDゴシック" panose="020B0400000000000000" pitchFamily="49" charset="-128"/>
                <a:ea typeface="BIZ UDゴシック" panose="020B0400000000000000" pitchFamily="49" charset="-128"/>
              </a:rPr>
              <a:t>めあて　階段型の体積の求め方を考えよう。</a:t>
            </a:r>
          </a:p>
        </p:txBody>
      </p:sp>
      <p:sp>
        <p:nvSpPr>
          <p:cNvPr id="28" name="四角形: 角を丸くする 27">
            <a:extLst>
              <a:ext uri="{FF2B5EF4-FFF2-40B4-BE49-F238E27FC236}">
                <a16:creationId xmlns:a16="http://schemas.microsoft.com/office/drawing/2014/main" id="{2ED7C41C-A219-4E50-8C6A-DB200E37FF8F}"/>
              </a:ext>
            </a:extLst>
          </p:cNvPr>
          <p:cNvSpPr/>
          <p:nvPr/>
        </p:nvSpPr>
        <p:spPr>
          <a:xfrm>
            <a:off x="3485413" y="1110000"/>
            <a:ext cx="2657969" cy="5396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latin typeface="BIZ UDゴシック" panose="020B0400000000000000" pitchFamily="49" charset="-128"/>
                <a:ea typeface="BIZ UDゴシック" panose="020B0400000000000000" pitchFamily="49" charset="-128"/>
              </a:rPr>
              <a:t>数学的な見方・考え方</a:t>
            </a:r>
            <a:endParaRPr kumimoji="1" lang="en-US" altLang="ja-JP" sz="1050" dirty="0">
              <a:solidFill>
                <a:schemeClr val="tx1"/>
              </a:solidFill>
              <a:latin typeface="BIZ UDゴシック" panose="020B0400000000000000" pitchFamily="49" charset="-128"/>
              <a:ea typeface="BIZ UDゴシック" panose="020B0400000000000000" pitchFamily="49" charset="-128"/>
            </a:endParaRPr>
          </a:p>
          <a:p>
            <a:r>
              <a:rPr kumimoji="1" lang="ja-JP" altLang="en-US" sz="1050" dirty="0">
                <a:solidFill>
                  <a:schemeClr val="tx1"/>
                </a:solidFill>
                <a:latin typeface="BIZ UDゴシック" panose="020B0400000000000000" pitchFamily="49" charset="-128"/>
                <a:ea typeface="BIZ UDゴシック" panose="020B0400000000000000" pitchFamily="49" charset="-128"/>
              </a:rPr>
              <a:t>「図形を構成する要素に着目」</a:t>
            </a:r>
            <a:endParaRPr kumimoji="1" lang="en-US" altLang="ja-JP" sz="1050" dirty="0">
              <a:solidFill>
                <a:schemeClr val="tx1"/>
              </a:solidFill>
              <a:latin typeface="BIZ UDゴシック" panose="020B0400000000000000" pitchFamily="49" charset="-128"/>
              <a:ea typeface="BIZ UDゴシック" panose="020B0400000000000000" pitchFamily="49" charset="-128"/>
            </a:endParaRPr>
          </a:p>
          <a:p>
            <a:r>
              <a:rPr kumimoji="1" lang="ja-JP" altLang="en-US" sz="1050" dirty="0">
                <a:solidFill>
                  <a:schemeClr val="tx1"/>
                </a:solidFill>
                <a:latin typeface="BIZ UDゴシック" panose="020B0400000000000000" pitchFamily="49" charset="-128"/>
                <a:ea typeface="BIZ UDゴシック" panose="020B0400000000000000" pitchFamily="49" charset="-128"/>
              </a:rPr>
              <a:t>「図形を分ける」「既習の形に変える」</a:t>
            </a:r>
            <a:endParaRPr kumimoji="1" lang="en-US" altLang="ja-JP" sz="1050" dirty="0">
              <a:solidFill>
                <a:schemeClr val="tx1"/>
              </a:solidFill>
              <a:latin typeface="BIZ UDゴシック" panose="020B0400000000000000" pitchFamily="49" charset="-128"/>
              <a:ea typeface="BIZ UDゴシック" panose="020B0400000000000000" pitchFamily="49" charset="-128"/>
            </a:endParaRPr>
          </a:p>
        </p:txBody>
      </p:sp>
      <p:sp>
        <p:nvSpPr>
          <p:cNvPr id="31" name="テキスト ボックス 30">
            <a:extLst>
              <a:ext uri="{FF2B5EF4-FFF2-40B4-BE49-F238E27FC236}">
                <a16:creationId xmlns:a16="http://schemas.microsoft.com/office/drawing/2014/main" id="{4893AA10-D618-4587-9201-DD80FBD47CAE}"/>
              </a:ext>
            </a:extLst>
          </p:cNvPr>
          <p:cNvSpPr txBox="1"/>
          <p:nvPr/>
        </p:nvSpPr>
        <p:spPr>
          <a:xfrm>
            <a:off x="314377" y="3341835"/>
            <a:ext cx="2460553" cy="253916"/>
          </a:xfrm>
          <a:prstGeom prst="rect">
            <a:avLst/>
          </a:prstGeom>
          <a:solidFill>
            <a:schemeClr val="bg1"/>
          </a:solidFill>
          <a:ln w="19050">
            <a:solidFill>
              <a:schemeClr val="tx1"/>
            </a:solidFill>
          </a:ln>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直方体や立方体とどこが違いますか？</a:t>
            </a:r>
            <a:endParaRPr kumimoji="1" lang="en-US" altLang="ja-JP" sz="1050" dirty="0">
              <a:latin typeface="BIZ UDゴシック" panose="020B0400000000000000" pitchFamily="49" charset="-128"/>
              <a:ea typeface="BIZ UDゴシック" panose="020B0400000000000000" pitchFamily="49" charset="-128"/>
            </a:endParaRPr>
          </a:p>
        </p:txBody>
      </p:sp>
      <p:sp>
        <p:nvSpPr>
          <p:cNvPr id="40" name="テキスト ボックス 39">
            <a:extLst>
              <a:ext uri="{FF2B5EF4-FFF2-40B4-BE49-F238E27FC236}">
                <a16:creationId xmlns:a16="http://schemas.microsoft.com/office/drawing/2014/main" id="{D3800961-400E-4595-99CF-AEE283261F8B}"/>
              </a:ext>
            </a:extLst>
          </p:cNvPr>
          <p:cNvSpPr txBox="1"/>
          <p:nvPr/>
        </p:nvSpPr>
        <p:spPr>
          <a:xfrm>
            <a:off x="6086466" y="1754985"/>
            <a:ext cx="3712854" cy="4939814"/>
          </a:xfrm>
          <a:prstGeom prst="rect">
            <a:avLst/>
          </a:prstGeom>
          <a:solidFill>
            <a:schemeClr val="accent2">
              <a:lumMod val="20000"/>
              <a:lumOff val="80000"/>
            </a:schemeClr>
          </a:solidFill>
          <a:ln w="25400">
            <a:solidFill>
              <a:schemeClr val="tx1"/>
            </a:solidFill>
          </a:ln>
        </p:spPr>
        <p:txBody>
          <a:bodyPr wrap="square" rtlCol="0">
            <a:spAutoFit/>
          </a:bodyPr>
          <a:lstStyle/>
          <a:p>
            <a:endParaRPr kumimoji="1" lang="en-US" altLang="ja-JP" sz="1050" dirty="0">
              <a:latin typeface="BIZ UDゴシック" panose="020B0400000000000000" pitchFamily="49" charset="-128"/>
              <a:ea typeface="BIZ UDゴシック" panose="020B0400000000000000" pitchFamily="49" charset="-128"/>
            </a:endParaRPr>
          </a:p>
          <a:p>
            <a:endParaRPr kumimoji="1" lang="en-US" altLang="ja-JP" sz="1050" dirty="0">
              <a:latin typeface="BIZ UDゴシック" panose="020B0400000000000000" pitchFamily="49" charset="-128"/>
              <a:ea typeface="BIZ UDゴシック" panose="020B0400000000000000" pitchFamily="49" charset="-128"/>
            </a:endParaRPr>
          </a:p>
          <a:p>
            <a:endParaRPr kumimoji="1" lang="en-US" altLang="ja-JP" sz="1050" dirty="0">
              <a:latin typeface="BIZ UDゴシック" panose="020B0400000000000000" pitchFamily="49" charset="-128"/>
              <a:ea typeface="BIZ UDゴシック" panose="020B0400000000000000" pitchFamily="49" charset="-128"/>
            </a:endParaRPr>
          </a:p>
          <a:p>
            <a:endParaRPr kumimoji="1" lang="en-US" altLang="ja-JP" sz="1050" dirty="0">
              <a:latin typeface="BIZ UDゴシック" panose="020B0400000000000000" pitchFamily="49" charset="-128"/>
              <a:ea typeface="BIZ UDゴシック" panose="020B0400000000000000" pitchFamily="49" charset="-128"/>
            </a:endParaRPr>
          </a:p>
          <a:p>
            <a:endParaRPr kumimoji="1" lang="en-US" altLang="ja-JP" sz="1050" dirty="0">
              <a:latin typeface="BIZ UDゴシック" panose="020B0400000000000000" pitchFamily="49" charset="-128"/>
              <a:ea typeface="BIZ UDゴシック" panose="020B0400000000000000" pitchFamily="49" charset="-128"/>
            </a:endParaRPr>
          </a:p>
          <a:p>
            <a:endParaRPr kumimoji="1" lang="en-US" altLang="ja-JP" sz="1050" dirty="0">
              <a:latin typeface="BIZ UDゴシック" panose="020B0400000000000000" pitchFamily="49" charset="-128"/>
              <a:ea typeface="BIZ UDゴシック" panose="020B0400000000000000" pitchFamily="49" charset="-128"/>
            </a:endParaRPr>
          </a:p>
          <a:p>
            <a:endParaRPr kumimoji="1" lang="en-US" altLang="ja-JP" sz="1050" dirty="0">
              <a:latin typeface="BIZ UDゴシック" panose="020B0400000000000000" pitchFamily="49" charset="-128"/>
              <a:ea typeface="BIZ UDゴシック" panose="020B0400000000000000" pitchFamily="49" charset="-128"/>
            </a:endParaRPr>
          </a:p>
          <a:p>
            <a:endParaRPr kumimoji="1" lang="en-US" altLang="ja-JP" sz="1050" dirty="0">
              <a:latin typeface="BIZ UDゴシック" panose="020B0400000000000000" pitchFamily="49" charset="-128"/>
              <a:ea typeface="BIZ UDゴシック" panose="020B0400000000000000" pitchFamily="49" charset="-128"/>
            </a:endParaRPr>
          </a:p>
          <a:p>
            <a:endParaRPr kumimoji="1" lang="en-US" altLang="ja-JP" sz="1050" dirty="0">
              <a:latin typeface="BIZ UDゴシック" panose="020B0400000000000000" pitchFamily="49" charset="-128"/>
              <a:ea typeface="BIZ UDゴシック" panose="020B0400000000000000" pitchFamily="49" charset="-128"/>
            </a:endParaRPr>
          </a:p>
          <a:p>
            <a:endParaRPr kumimoji="1" lang="en-US" altLang="ja-JP" sz="1050" dirty="0">
              <a:latin typeface="BIZ UDゴシック" panose="020B0400000000000000" pitchFamily="49" charset="-128"/>
              <a:ea typeface="BIZ UDゴシック" panose="020B0400000000000000" pitchFamily="49" charset="-128"/>
            </a:endParaRPr>
          </a:p>
          <a:p>
            <a:endParaRPr kumimoji="1" lang="en-US" altLang="ja-JP" sz="1050" dirty="0">
              <a:latin typeface="BIZ UDゴシック" panose="020B0400000000000000" pitchFamily="49" charset="-128"/>
              <a:ea typeface="BIZ UDゴシック" panose="020B0400000000000000" pitchFamily="49" charset="-128"/>
            </a:endParaRPr>
          </a:p>
          <a:p>
            <a:endParaRPr kumimoji="1" lang="en-US" altLang="ja-JP" sz="1050" dirty="0">
              <a:latin typeface="BIZ UDゴシック" panose="020B0400000000000000" pitchFamily="49" charset="-128"/>
              <a:ea typeface="BIZ UDゴシック" panose="020B0400000000000000" pitchFamily="49" charset="-128"/>
            </a:endParaRPr>
          </a:p>
          <a:p>
            <a:endParaRPr kumimoji="1" lang="en-US" altLang="ja-JP" sz="1050" dirty="0">
              <a:latin typeface="BIZ UDゴシック" panose="020B0400000000000000" pitchFamily="49" charset="-128"/>
              <a:ea typeface="BIZ UDゴシック" panose="020B0400000000000000" pitchFamily="49" charset="-128"/>
            </a:endParaRPr>
          </a:p>
          <a:p>
            <a:endParaRPr kumimoji="1" lang="en-US" altLang="ja-JP" sz="1050" dirty="0">
              <a:latin typeface="BIZ UDゴシック" panose="020B0400000000000000" pitchFamily="49" charset="-128"/>
              <a:ea typeface="BIZ UDゴシック" panose="020B0400000000000000" pitchFamily="49" charset="-128"/>
            </a:endParaRPr>
          </a:p>
          <a:p>
            <a:endParaRPr kumimoji="1" lang="en-US" altLang="ja-JP" sz="1050" dirty="0">
              <a:latin typeface="BIZ UDゴシック" panose="020B0400000000000000" pitchFamily="49" charset="-128"/>
              <a:ea typeface="BIZ UDゴシック" panose="020B0400000000000000" pitchFamily="49" charset="-128"/>
            </a:endParaRPr>
          </a:p>
          <a:p>
            <a:endParaRPr kumimoji="1" lang="en-US" altLang="ja-JP" sz="1050" dirty="0">
              <a:latin typeface="BIZ UDゴシック" panose="020B0400000000000000" pitchFamily="49" charset="-128"/>
              <a:ea typeface="BIZ UDゴシック" panose="020B0400000000000000" pitchFamily="49" charset="-128"/>
            </a:endParaRPr>
          </a:p>
          <a:p>
            <a:endParaRPr kumimoji="1" lang="en-US" altLang="ja-JP" sz="1050" dirty="0">
              <a:latin typeface="BIZ UDゴシック" panose="020B0400000000000000" pitchFamily="49" charset="-128"/>
              <a:ea typeface="BIZ UDゴシック" panose="020B0400000000000000" pitchFamily="49" charset="-128"/>
            </a:endParaRPr>
          </a:p>
          <a:p>
            <a:endParaRPr kumimoji="1" lang="en-US" altLang="ja-JP" sz="1050" dirty="0">
              <a:latin typeface="BIZ UDゴシック" panose="020B0400000000000000" pitchFamily="49" charset="-128"/>
              <a:ea typeface="BIZ UDゴシック" panose="020B0400000000000000" pitchFamily="49" charset="-128"/>
            </a:endParaRPr>
          </a:p>
          <a:p>
            <a:endParaRPr kumimoji="1" lang="en-US" altLang="ja-JP" sz="1050" dirty="0">
              <a:latin typeface="BIZ UDゴシック" panose="020B0400000000000000" pitchFamily="49" charset="-128"/>
              <a:ea typeface="BIZ UDゴシック" panose="020B0400000000000000" pitchFamily="49" charset="-128"/>
            </a:endParaRPr>
          </a:p>
          <a:p>
            <a:endParaRPr kumimoji="1" lang="en-US" altLang="ja-JP" sz="1050" dirty="0">
              <a:latin typeface="BIZ UDゴシック" panose="020B0400000000000000" pitchFamily="49" charset="-128"/>
              <a:ea typeface="BIZ UDゴシック" panose="020B0400000000000000" pitchFamily="49" charset="-128"/>
            </a:endParaRPr>
          </a:p>
          <a:p>
            <a:endParaRPr kumimoji="1" lang="en-US" altLang="ja-JP" sz="1050" dirty="0">
              <a:latin typeface="BIZ UDゴシック" panose="020B0400000000000000" pitchFamily="49" charset="-128"/>
              <a:ea typeface="BIZ UDゴシック" panose="020B0400000000000000" pitchFamily="49" charset="-128"/>
            </a:endParaRPr>
          </a:p>
          <a:p>
            <a:endParaRPr kumimoji="1" lang="en-US" altLang="ja-JP" sz="1050" dirty="0">
              <a:latin typeface="BIZ UDゴシック" panose="020B0400000000000000" pitchFamily="49" charset="-128"/>
              <a:ea typeface="BIZ UDゴシック" panose="020B0400000000000000" pitchFamily="49" charset="-128"/>
            </a:endParaRPr>
          </a:p>
          <a:p>
            <a:endParaRPr kumimoji="1" lang="en-US" altLang="ja-JP" sz="1050" dirty="0">
              <a:latin typeface="BIZ UDゴシック" panose="020B0400000000000000" pitchFamily="49" charset="-128"/>
              <a:ea typeface="BIZ UDゴシック" panose="020B0400000000000000" pitchFamily="49" charset="-128"/>
            </a:endParaRPr>
          </a:p>
          <a:p>
            <a:endParaRPr kumimoji="1" lang="en-US" altLang="ja-JP" sz="1050" dirty="0">
              <a:latin typeface="BIZ UDゴシック" panose="020B0400000000000000" pitchFamily="49" charset="-128"/>
              <a:ea typeface="BIZ UDゴシック" panose="020B0400000000000000" pitchFamily="49" charset="-128"/>
            </a:endParaRPr>
          </a:p>
          <a:p>
            <a:endParaRPr kumimoji="1" lang="en-US" altLang="ja-JP" sz="1050" dirty="0">
              <a:latin typeface="BIZ UDゴシック" panose="020B0400000000000000" pitchFamily="49" charset="-128"/>
              <a:ea typeface="BIZ UDゴシック" panose="020B0400000000000000" pitchFamily="49" charset="-128"/>
            </a:endParaRPr>
          </a:p>
          <a:p>
            <a:endParaRPr kumimoji="1" lang="en-US" altLang="ja-JP" sz="1050" dirty="0">
              <a:latin typeface="BIZ UDゴシック" panose="020B0400000000000000" pitchFamily="49" charset="-128"/>
              <a:ea typeface="BIZ UDゴシック" panose="020B0400000000000000" pitchFamily="49" charset="-128"/>
            </a:endParaRPr>
          </a:p>
          <a:p>
            <a:endParaRPr kumimoji="1" lang="en-US" altLang="ja-JP" sz="1050" dirty="0">
              <a:latin typeface="BIZ UDゴシック" panose="020B0400000000000000" pitchFamily="49" charset="-128"/>
              <a:ea typeface="BIZ UDゴシック" panose="020B0400000000000000" pitchFamily="49" charset="-128"/>
            </a:endParaRPr>
          </a:p>
          <a:p>
            <a:endParaRPr kumimoji="1" lang="en-US" altLang="ja-JP" sz="1050" dirty="0">
              <a:latin typeface="BIZ UDゴシック" panose="020B0400000000000000" pitchFamily="49" charset="-128"/>
              <a:ea typeface="BIZ UDゴシック" panose="020B0400000000000000" pitchFamily="49" charset="-128"/>
            </a:endParaRPr>
          </a:p>
          <a:p>
            <a:endParaRPr kumimoji="1" lang="en-US" altLang="ja-JP" sz="1050" dirty="0">
              <a:latin typeface="BIZ UDゴシック" panose="020B0400000000000000" pitchFamily="49" charset="-128"/>
              <a:ea typeface="BIZ UDゴシック" panose="020B0400000000000000" pitchFamily="49" charset="-128"/>
            </a:endParaRPr>
          </a:p>
          <a:p>
            <a:endParaRPr kumimoji="1" lang="en-US" altLang="ja-JP" sz="1050" dirty="0">
              <a:latin typeface="BIZ UDゴシック" panose="020B0400000000000000" pitchFamily="49" charset="-128"/>
              <a:ea typeface="BIZ UDゴシック" panose="020B0400000000000000" pitchFamily="49" charset="-128"/>
            </a:endParaRPr>
          </a:p>
        </p:txBody>
      </p:sp>
      <p:sp>
        <p:nvSpPr>
          <p:cNvPr id="43" name="テキスト ボックス 42">
            <a:extLst>
              <a:ext uri="{FF2B5EF4-FFF2-40B4-BE49-F238E27FC236}">
                <a16:creationId xmlns:a16="http://schemas.microsoft.com/office/drawing/2014/main" id="{2DDFB52A-8FB0-467D-AC68-236AAE5F77F4}"/>
              </a:ext>
            </a:extLst>
          </p:cNvPr>
          <p:cNvSpPr txBox="1"/>
          <p:nvPr/>
        </p:nvSpPr>
        <p:spPr>
          <a:xfrm>
            <a:off x="6413859" y="3030084"/>
            <a:ext cx="3324913" cy="253916"/>
          </a:xfrm>
          <a:prstGeom prst="rect">
            <a:avLst/>
          </a:prstGeom>
          <a:solidFill>
            <a:schemeClr val="bg1"/>
          </a:solidFill>
          <a:ln w="19050">
            <a:solidFill>
              <a:schemeClr val="tx1"/>
            </a:solidFill>
            <a:prstDash val="sysDash"/>
          </a:ln>
        </p:spPr>
        <p:txBody>
          <a:bodyPr wrap="square" lIns="72000" rIns="0" rtlCol="0">
            <a:spAutoFit/>
          </a:bodyPr>
          <a:lstStyle/>
          <a:p>
            <a:r>
              <a:rPr kumimoji="1" lang="ja-JP" altLang="en-US" sz="1050" dirty="0">
                <a:latin typeface="BIZ UDゴシック" panose="020B0400000000000000" pitchFamily="49" charset="-128"/>
                <a:ea typeface="BIZ UDゴシック" panose="020B0400000000000000" pitchFamily="49" charset="-128"/>
              </a:rPr>
              <a:t>どれも直方体や立方体の体積の求め方を使っているね。</a:t>
            </a:r>
            <a:endParaRPr kumimoji="1" lang="en-US" altLang="ja-JP" sz="1050" dirty="0">
              <a:latin typeface="BIZ UDゴシック" panose="020B0400000000000000" pitchFamily="49" charset="-128"/>
              <a:ea typeface="BIZ UDゴシック" panose="020B0400000000000000" pitchFamily="49" charset="-128"/>
            </a:endParaRPr>
          </a:p>
        </p:txBody>
      </p:sp>
      <p:sp>
        <p:nvSpPr>
          <p:cNvPr id="44" name="テキスト ボックス 43">
            <a:extLst>
              <a:ext uri="{FF2B5EF4-FFF2-40B4-BE49-F238E27FC236}">
                <a16:creationId xmlns:a16="http://schemas.microsoft.com/office/drawing/2014/main" id="{F6AEB36C-F09A-4452-9CA8-65FF8EB8C257}"/>
              </a:ext>
            </a:extLst>
          </p:cNvPr>
          <p:cNvSpPr txBox="1"/>
          <p:nvPr/>
        </p:nvSpPr>
        <p:spPr>
          <a:xfrm>
            <a:off x="6413857" y="2131275"/>
            <a:ext cx="3177765" cy="415498"/>
          </a:xfrm>
          <a:prstGeom prst="rect">
            <a:avLst/>
          </a:prstGeom>
          <a:solidFill>
            <a:schemeClr val="bg1"/>
          </a:solidFill>
          <a:ln w="44450" cmpd="dbl">
            <a:solidFill>
              <a:schemeClr val="tx1"/>
            </a:solidFill>
          </a:ln>
        </p:spPr>
        <p:txBody>
          <a:bodyPr wrap="square" rIns="36000" rtlCol="0">
            <a:spAutoFit/>
          </a:bodyPr>
          <a:lstStyle/>
          <a:p>
            <a:r>
              <a:rPr kumimoji="1" lang="ja-JP" altLang="en-US" sz="1050" dirty="0">
                <a:latin typeface="BIZ UDゴシック" panose="020B0400000000000000" pitchFamily="49" charset="-128"/>
                <a:ea typeface="BIZ UDゴシック" panose="020B0400000000000000" pitchFamily="49" charset="-128"/>
              </a:rPr>
              <a:t>みんなの考え方の似ているところはどんなところですか？</a:t>
            </a:r>
            <a:endParaRPr kumimoji="1" lang="en-US" altLang="ja-JP" sz="1050" dirty="0">
              <a:latin typeface="BIZ UDゴシック" panose="020B0400000000000000" pitchFamily="49" charset="-128"/>
              <a:ea typeface="BIZ UDゴシック" panose="020B0400000000000000" pitchFamily="49" charset="-128"/>
            </a:endParaRPr>
          </a:p>
        </p:txBody>
      </p:sp>
      <p:pic>
        <p:nvPicPr>
          <p:cNvPr id="46" name="Picture 6" descr="男の子の顔アイコン 5">
            <a:extLst>
              <a:ext uri="{FF2B5EF4-FFF2-40B4-BE49-F238E27FC236}">
                <a16:creationId xmlns:a16="http://schemas.microsoft.com/office/drawing/2014/main" id="{CA89A85E-9C4B-46E8-B87F-262A61B7017F}"/>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137032" y="2655303"/>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a:extLst>
              <a:ext uri="{FF2B5EF4-FFF2-40B4-BE49-F238E27FC236}">
                <a16:creationId xmlns:a16="http://schemas.microsoft.com/office/drawing/2014/main" id="{74349536-2A54-4465-97CF-E49E85924315}"/>
              </a:ext>
            </a:extLst>
          </p:cNvPr>
          <p:cNvSpPr txBox="1"/>
          <p:nvPr/>
        </p:nvSpPr>
        <p:spPr>
          <a:xfrm>
            <a:off x="6413858" y="3760554"/>
            <a:ext cx="2534634" cy="577081"/>
          </a:xfrm>
          <a:prstGeom prst="rect">
            <a:avLst/>
          </a:prstGeom>
          <a:solidFill>
            <a:schemeClr val="bg1"/>
          </a:solidFill>
          <a:ln w="25400">
            <a:solidFill>
              <a:srgbClr val="FF0000"/>
            </a:solidFill>
            <a:prstDash val="sysDash"/>
          </a:ln>
        </p:spPr>
        <p:txBody>
          <a:bodyPr wrap="square" rIns="0" rtlCol="0">
            <a:spAutoFit/>
          </a:bodyPr>
          <a:lstStyle/>
          <a:p>
            <a:r>
              <a:rPr kumimoji="1" lang="ja-JP" altLang="en-US" sz="1050" dirty="0">
                <a:latin typeface="BIZ UDゴシック" panose="020B0400000000000000" pitchFamily="49" charset="-128"/>
                <a:ea typeface="BIZ UDゴシック" panose="020B0400000000000000" pitchFamily="49" charset="-128"/>
              </a:rPr>
              <a:t>階段型の体積は、分けたり、補ったりして、直方体や立方体をもとにして考えると、体積を求められるね。</a:t>
            </a:r>
            <a:endParaRPr kumimoji="1" lang="en-US" altLang="ja-JP" sz="1050" dirty="0">
              <a:latin typeface="BIZ UDゴシック" panose="020B0400000000000000" pitchFamily="49" charset="-128"/>
              <a:ea typeface="BIZ UDゴシック" panose="020B0400000000000000" pitchFamily="49" charset="-128"/>
            </a:endParaRPr>
          </a:p>
        </p:txBody>
      </p:sp>
      <p:pic>
        <p:nvPicPr>
          <p:cNvPr id="52" name="Picture 4" descr="男の子の顔アイコン 2">
            <a:extLst>
              <a:ext uri="{FF2B5EF4-FFF2-40B4-BE49-F238E27FC236}">
                <a16:creationId xmlns:a16="http://schemas.microsoft.com/office/drawing/2014/main" id="{A9135C53-D9F1-4D95-A926-D1E2CEE6710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134411" y="5862607"/>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女の子の顔アイコン 6">
            <a:extLst>
              <a:ext uri="{FF2B5EF4-FFF2-40B4-BE49-F238E27FC236}">
                <a16:creationId xmlns:a16="http://schemas.microsoft.com/office/drawing/2014/main" id="{05128653-6581-4959-BA24-6A02F4EAC71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141063" y="3941734"/>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54" name="テキスト ボックス 53">
            <a:extLst>
              <a:ext uri="{FF2B5EF4-FFF2-40B4-BE49-F238E27FC236}">
                <a16:creationId xmlns:a16="http://schemas.microsoft.com/office/drawing/2014/main" id="{AE55B116-92C1-4AC6-8469-8D866E9AA7A8}"/>
              </a:ext>
            </a:extLst>
          </p:cNvPr>
          <p:cNvSpPr txBox="1"/>
          <p:nvPr/>
        </p:nvSpPr>
        <p:spPr>
          <a:xfrm>
            <a:off x="6413859" y="5792195"/>
            <a:ext cx="3339740" cy="415498"/>
          </a:xfrm>
          <a:prstGeom prst="rect">
            <a:avLst/>
          </a:prstGeom>
          <a:solidFill>
            <a:schemeClr val="bg1"/>
          </a:solidFill>
          <a:ln w="19050">
            <a:solidFill>
              <a:schemeClr val="tx1"/>
            </a:solidFill>
            <a:prstDash val="sysDash"/>
          </a:ln>
        </p:spPr>
        <p:txBody>
          <a:bodyPr wrap="square" rIns="0" rtlCol="0">
            <a:spAutoFit/>
          </a:bodyPr>
          <a:lstStyle/>
          <a:p>
            <a:r>
              <a:rPr kumimoji="1" lang="ja-JP" altLang="en-US" sz="1050" dirty="0">
                <a:latin typeface="BIZ UDゴシック" panose="020B0400000000000000" pitchFamily="49" charset="-128"/>
                <a:ea typeface="BIZ UDゴシック" panose="020B0400000000000000" pitchFamily="49" charset="-128"/>
              </a:rPr>
              <a:t>階段型の体積も、前に学習した直方体や立方体の体積の求め方を使えばいいと思いました。</a:t>
            </a:r>
            <a:endParaRPr kumimoji="1" lang="en-US" altLang="ja-JP" sz="1050" dirty="0">
              <a:latin typeface="BIZ UDゴシック" panose="020B0400000000000000" pitchFamily="49" charset="-128"/>
              <a:ea typeface="BIZ UDゴシック" panose="020B0400000000000000" pitchFamily="49" charset="-128"/>
            </a:endParaRPr>
          </a:p>
        </p:txBody>
      </p:sp>
      <p:sp>
        <p:nvSpPr>
          <p:cNvPr id="41" name="テキスト ボックス 40">
            <a:extLst>
              <a:ext uri="{FF2B5EF4-FFF2-40B4-BE49-F238E27FC236}">
                <a16:creationId xmlns:a16="http://schemas.microsoft.com/office/drawing/2014/main" id="{6724C9CC-BF2F-ECDA-87C6-E0C8560B70E7}"/>
              </a:ext>
            </a:extLst>
          </p:cNvPr>
          <p:cNvSpPr txBox="1"/>
          <p:nvPr/>
        </p:nvSpPr>
        <p:spPr>
          <a:xfrm>
            <a:off x="6413859" y="2585367"/>
            <a:ext cx="3329593" cy="415498"/>
          </a:xfrm>
          <a:prstGeom prst="rect">
            <a:avLst/>
          </a:prstGeom>
          <a:solidFill>
            <a:schemeClr val="bg1"/>
          </a:solidFill>
          <a:ln w="19050">
            <a:solidFill>
              <a:schemeClr val="tx1"/>
            </a:solidFill>
            <a:prstDash val="sysDash"/>
          </a:ln>
        </p:spPr>
        <p:txBody>
          <a:bodyPr wrap="square" rIns="36000" rtlCol="0">
            <a:spAutoFit/>
          </a:bodyPr>
          <a:lstStyle/>
          <a:p>
            <a:r>
              <a:rPr kumimoji="1" lang="ja-JP" altLang="en-US" sz="1050" dirty="0">
                <a:latin typeface="BIZ UDゴシック" panose="020B0400000000000000" pitchFamily="49" charset="-128"/>
                <a:ea typeface="BIZ UDゴシック" panose="020B0400000000000000" pitchFamily="49" charset="-128"/>
              </a:rPr>
              <a:t>アとイは図形を分けて、二つの直方体と見て体積を求めているよ。</a:t>
            </a:r>
            <a:endParaRPr kumimoji="1" lang="en-US" altLang="ja-JP" sz="1050" dirty="0">
              <a:latin typeface="BIZ UDゴシック" panose="020B0400000000000000" pitchFamily="49" charset="-128"/>
              <a:ea typeface="BIZ UDゴシック" panose="020B0400000000000000" pitchFamily="49" charset="-128"/>
            </a:endParaRPr>
          </a:p>
        </p:txBody>
      </p:sp>
      <p:sp>
        <p:nvSpPr>
          <p:cNvPr id="58" name="四角形: 角を丸くする 57">
            <a:extLst>
              <a:ext uri="{FF2B5EF4-FFF2-40B4-BE49-F238E27FC236}">
                <a16:creationId xmlns:a16="http://schemas.microsoft.com/office/drawing/2014/main" id="{BE66E765-C8A6-4B75-930E-93553DDFA703}"/>
              </a:ext>
            </a:extLst>
          </p:cNvPr>
          <p:cNvSpPr/>
          <p:nvPr/>
        </p:nvSpPr>
        <p:spPr>
          <a:xfrm>
            <a:off x="321752" y="5785405"/>
            <a:ext cx="2999895" cy="80024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50" dirty="0">
                <a:solidFill>
                  <a:schemeClr val="tx1"/>
                </a:solidFill>
                <a:latin typeface="BIZ UDゴシック" panose="020B0400000000000000" pitchFamily="49" charset="-128"/>
                <a:ea typeface="BIZ UDゴシック" panose="020B0400000000000000" pitchFamily="49" charset="-128"/>
              </a:rPr>
              <a:t>第４学年で階段型の図形の面積を、「図形を分ける」「ない部分を補う」などして、長方形の面積の求め方をもとに問題解決したことを想起できるようにする。</a:t>
            </a:r>
            <a:endParaRPr kumimoji="1" lang="en-US" altLang="ja-JP" sz="1050" dirty="0">
              <a:solidFill>
                <a:schemeClr val="tx1"/>
              </a:solidFill>
              <a:latin typeface="BIZ UDゴシック" panose="020B0400000000000000" pitchFamily="49" charset="-128"/>
              <a:ea typeface="BIZ UDゴシック" panose="020B0400000000000000" pitchFamily="49" charset="-128"/>
            </a:endParaRPr>
          </a:p>
        </p:txBody>
      </p:sp>
      <p:sp>
        <p:nvSpPr>
          <p:cNvPr id="62" name="四角形: 角を丸くする 61">
            <a:extLst>
              <a:ext uri="{FF2B5EF4-FFF2-40B4-BE49-F238E27FC236}">
                <a16:creationId xmlns:a16="http://schemas.microsoft.com/office/drawing/2014/main" id="{72E11C91-CFA7-4C4C-8227-10B09DDA975D}"/>
              </a:ext>
            </a:extLst>
          </p:cNvPr>
          <p:cNvSpPr/>
          <p:nvPr/>
        </p:nvSpPr>
        <p:spPr>
          <a:xfrm>
            <a:off x="314378" y="2836497"/>
            <a:ext cx="1890189" cy="2809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kumimoji="1" lang="ja-JP" altLang="en-US" sz="1050" dirty="0">
                <a:solidFill>
                  <a:schemeClr val="tx1"/>
                </a:solidFill>
                <a:latin typeface="BIZ UDゴシック" panose="020B0400000000000000" pitchFamily="49" charset="-128"/>
                <a:ea typeface="BIZ UDゴシック" panose="020B0400000000000000" pitchFamily="49" charset="-128"/>
              </a:rPr>
              <a:t>階段型の体積を提示する。</a:t>
            </a:r>
            <a:endParaRPr kumimoji="1" lang="en-US" altLang="ja-JP" sz="1050" dirty="0">
              <a:solidFill>
                <a:schemeClr val="tx1"/>
              </a:solidFill>
              <a:latin typeface="BIZ UDゴシック" panose="020B0400000000000000" pitchFamily="49" charset="-128"/>
              <a:ea typeface="BIZ UDゴシック" panose="020B0400000000000000" pitchFamily="49" charset="-128"/>
            </a:endParaRPr>
          </a:p>
        </p:txBody>
      </p:sp>
      <p:pic>
        <p:nvPicPr>
          <p:cNvPr id="63" name="Picture 6" descr="男の子の顔アイコン 5">
            <a:extLst>
              <a:ext uri="{FF2B5EF4-FFF2-40B4-BE49-F238E27FC236}">
                <a16:creationId xmlns:a16="http://schemas.microsoft.com/office/drawing/2014/main" id="{86A51A78-4342-4275-A9EA-E8D57C9F1B17}"/>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4762" y="3753829"/>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64" name="テキスト ボックス 63">
            <a:extLst>
              <a:ext uri="{FF2B5EF4-FFF2-40B4-BE49-F238E27FC236}">
                <a16:creationId xmlns:a16="http://schemas.microsoft.com/office/drawing/2014/main" id="{8647CED7-B22F-41FC-AFC2-50A996BD1DF9}"/>
              </a:ext>
            </a:extLst>
          </p:cNvPr>
          <p:cNvSpPr txBox="1"/>
          <p:nvPr/>
        </p:nvSpPr>
        <p:spPr>
          <a:xfrm>
            <a:off x="314378" y="4095720"/>
            <a:ext cx="2495911" cy="253916"/>
          </a:xfrm>
          <a:prstGeom prst="rect">
            <a:avLst/>
          </a:prstGeom>
          <a:solidFill>
            <a:schemeClr val="bg1"/>
          </a:solidFill>
          <a:ln w="19050">
            <a:solidFill>
              <a:schemeClr val="tx1"/>
            </a:solidFill>
            <a:prstDash val="sysDash"/>
          </a:ln>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直方体が積み重なっているみたいだな。</a:t>
            </a:r>
            <a:endParaRPr kumimoji="1" lang="en-US" altLang="ja-JP" sz="1050" dirty="0">
              <a:latin typeface="BIZ UDゴシック" panose="020B0400000000000000" pitchFamily="49" charset="-128"/>
              <a:ea typeface="BIZ UDゴシック" panose="020B0400000000000000" pitchFamily="49" charset="-128"/>
            </a:endParaRPr>
          </a:p>
        </p:txBody>
      </p:sp>
      <p:pic>
        <p:nvPicPr>
          <p:cNvPr id="65" name="Picture 10" descr="女の子の顔アイコン 3">
            <a:extLst>
              <a:ext uri="{FF2B5EF4-FFF2-40B4-BE49-F238E27FC236}">
                <a16:creationId xmlns:a16="http://schemas.microsoft.com/office/drawing/2014/main" id="{C7337B55-1CF7-40F2-91DA-D0481CA1E36D}"/>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9954" y="4079973"/>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66" name="テキスト ボックス 65">
            <a:extLst>
              <a:ext uri="{FF2B5EF4-FFF2-40B4-BE49-F238E27FC236}">
                <a16:creationId xmlns:a16="http://schemas.microsoft.com/office/drawing/2014/main" id="{F2A60495-BA47-489C-9537-ABA5C95AAFB9}"/>
              </a:ext>
            </a:extLst>
          </p:cNvPr>
          <p:cNvSpPr txBox="1"/>
          <p:nvPr/>
        </p:nvSpPr>
        <p:spPr>
          <a:xfrm>
            <a:off x="314378" y="3713671"/>
            <a:ext cx="1390860" cy="253916"/>
          </a:xfrm>
          <a:prstGeom prst="rect">
            <a:avLst/>
          </a:prstGeom>
          <a:solidFill>
            <a:schemeClr val="bg1"/>
          </a:solidFill>
          <a:ln w="19050">
            <a:solidFill>
              <a:schemeClr val="tx1"/>
            </a:solidFill>
            <a:prstDash val="sysDash"/>
          </a:ln>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形がややこしいな。</a:t>
            </a:r>
            <a:endParaRPr kumimoji="1" lang="en-US" altLang="ja-JP" sz="1050" dirty="0">
              <a:latin typeface="BIZ UDゴシック" panose="020B0400000000000000" pitchFamily="49" charset="-128"/>
              <a:ea typeface="BIZ UDゴシック" panose="020B0400000000000000" pitchFamily="49" charset="-128"/>
            </a:endParaRPr>
          </a:p>
        </p:txBody>
      </p:sp>
      <p:sp>
        <p:nvSpPr>
          <p:cNvPr id="68" name="テキスト ボックス 67">
            <a:extLst>
              <a:ext uri="{FF2B5EF4-FFF2-40B4-BE49-F238E27FC236}">
                <a16:creationId xmlns:a16="http://schemas.microsoft.com/office/drawing/2014/main" id="{1D79940E-CE4D-411E-AA13-603F51BE53FF}"/>
              </a:ext>
            </a:extLst>
          </p:cNvPr>
          <p:cNvSpPr txBox="1"/>
          <p:nvPr/>
        </p:nvSpPr>
        <p:spPr>
          <a:xfrm>
            <a:off x="314378" y="4454000"/>
            <a:ext cx="2955928" cy="415498"/>
          </a:xfrm>
          <a:prstGeom prst="rect">
            <a:avLst/>
          </a:prstGeom>
          <a:solidFill>
            <a:schemeClr val="bg1"/>
          </a:solidFill>
          <a:ln w="19050">
            <a:solidFill>
              <a:schemeClr val="tx1"/>
            </a:solidFill>
            <a:prstDash val="sysDash"/>
          </a:ln>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直方体や立方体の体積の求め方を使えば解けるのかな？</a:t>
            </a:r>
            <a:endParaRPr kumimoji="1" lang="en-US" altLang="ja-JP" sz="1050" dirty="0">
              <a:latin typeface="BIZ UDゴシック" panose="020B0400000000000000" pitchFamily="49" charset="-128"/>
              <a:ea typeface="BIZ UDゴシック" panose="020B0400000000000000" pitchFamily="49" charset="-128"/>
            </a:endParaRPr>
          </a:p>
        </p:txBody>
      </p:sp>
      <p:sp>
        <p:nvSpPr>
          <p:cNvPr id="73" name="テキスト ボックス 72">
            <a:extLst>
              <a:ext uri="{FF2B5EF4-FFF2-40B4-BE49-F238E27FC236}">
                <a16:creationId xmlns:a16="http://schemas.microsoft.com/office/drawing/2014/main" id="{5CB54908-CA36-415F-9BB8-80858674D1F4}"/>
              </a:ext>
            </a:extLst>
          </p:cNvPr>
          <p:cNvSpPr txBox="1"/>
          <p:nvPr/>
        </p:nvSpPr>
        <p:spPr>
          <a:xfrm>
            <a:off x="3384391" y="6083199"/>
            <a:ext cx="2618175" cy="646331"/>
          </a:xfrm>
          <a:prstGeom prst="rect">
            <a:avLst/>
          </a:prstGeom>
          <a:solidFill>
            <a:schemeClr val="bg1"/>
          </a:solidFill>
          <a:ln w="25400">
            <a:solidFill>
              <a:schemeClr val="tx1"/>
            </a:solidFill>
          </a:ln>
        </p:spPr>
        <p:txBody>
          <a:bodyPr wrap="square" rtlCol="0">
            <a:spAutoFit/>
          </a:bodyPr>
          <a:lstStyle/>
          <a:p>
            <a:r>
              <a:rPr kumimoji="1" lang="ja-JP" altLang="en-US" sz="900" dirty="0">
                <a:latin typeface="BIZ UDゴシック" panose="020B0400000000000000" pitchFamily="49" charset="-128"/>
                <a:ea typeface="BIZ UDゴシック" panose="020B0400000000000000" pitchFamily="49" charset="-128"/>
              </a:rPr>
              <a:t>「〇〇さんと似ている人？」</a:t>
            </a:r>
            <a:endParaRPr kumimoji="1" lang="en-US" altLang="ja-JP" sz="900" dirty="0">
              <a:latin typeface="BIZ UDゴシック" panose="020B0400000000000000" pitchFamily="49" charset="-128"/>
              <a:ea typeface="BIZ UDゴシック" panose="020B0400000000000000" pitchFamily="49" charset="-128"/>
            </a:endParaRPr>
          </a:p>
          <a:p>
            <a:r>
              <a:rPr kumimoji="1" lang="ja-JP" altLang="en-US" sz="900" dirty="0">
                <a:latin typeface="BIZ UDゴシック" panose="020B0400000000000000" pitchFamily="49" charset="-128"/>
                <a:ea typeface="BIZ UDゴシック" panose="020B0400000000000000" pitchFamily="49" charset="-128"/>
              </a:rPr>
              <a:t>「それはどういうこと？」</a:t>
            </a:r>
            <a:endParaRPr kumimoji="1" lang="en-US" altLang="ja-JP" sz="900" dirty="0">
              <a:latin typeface="BIZ UDゴシック" panose="020B0400000000000000" pitchFamily="49" charset="-128"/>
              <a:ea typeface="BIZ UDゴシック" panose="020B0400000000000000" pitchFamily="49" charset="-128"/>
            </a:endParaRPr>
          </a:p>
          <a:p>
            <a:r>
              <a:rPr kumimoji="1" lang="ja-JP" altLang="en-US" sz="900" dirty="0">
                <a:latin typeface="BIZ UDゴシック" panose="020B0400000000000000" pitchFamily="49" charset="-128"/>
                <a:ea typeface="BIZ UDゴシック" panose="020B0400000000000000" pitchFamily="49" charset="-128"/>
              </a:rPr>
              <a:t>「〇〇さんはどう考えたのだと思う？」</a:t>
            </a:r>
            <a:endParaRPr kumimoji="1" lang="en-US" altLang="ja-JP" sz="900" dirty="0">
              <a:latin typeface="BIZ UDゴシック" panose="020B0400000000000000" pitchFamily="49" charset="-128"/>
              <a:ea typeface="BIZ UDゴシック" panose="020B0400000000000000" pitchFamily="49" charset="-128"/>
            </a:endParaRPr>
          </a:p>
          <a:p>
            <a:r>
              <a:rPr kumimoji="1" lang="ja-JP" altLang="en-US" sz="900" dirty="0">
                <a:latin typeface="BIZ UDゴシック" panose="020B0400000000000000" pitchFamily="49" charset="-128"/>
                <a:ea typeface="BIZ UDゴシック" panose="020B0400000000000000" pitchFamily="49" charset="-128"/>
              </a:rPr>
              <a:t>「なぜこうしたの？」</a:t>
            </a:r>
            <a:endParaRPr kumimoji="1" lang="en-US" altLang="ja-JP" sz="900" dirty="0">
              <a:latin typeface="BIZ UDゴシック" panose="020B0400000000000000" pitchFamily="49" charset="-128"/>
              <a:ea typeface="BIZ UDゴシック" panose="020B0400000000000000" pitchFamily="49" charset="-128"/>
            </a:endParaRPr>
          </a:p>
        </p:txBody>
      </p:sp>
      <p:sp>
        <p:nvSpPr>
          <p:cNvPr id="74" name="四角形: 角を丸くする 73">
            <a:extLst>
              <a:ext uri="{FF2B5EF4-FFF2-40B4-BE49-F238E27FC236}">
                <a16:creationId xmlns:a16="http://schemas.microsoft.com/office/drawing/2014/main" id="{AF9A685F-46B4-45F7-8AED-51928F54881D}"/>
              </a:ext>
            </a:extLst>
          </p:cNvPr>
          <p:cNvSpPr/>
          <p:nvPr/>
        </p:nvSpPr>
        <p:spPr>
          <a:xfrm>
            <a:off x="3379318" y="4833458"/>
            <a:ext cx="1982225" cy="4597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kumimoji="1" lang="en-US" altLang="ja-JP" sz="1050" dirty="0">
                <a:solidFill>
                  <a:schemeClr val="tx1"/>
                </a:solidFill>
                <a:latin typeface="BIZ UDゴシック" panose="020B0400000000000000" pitchFamily="49" charset="-128"/>
                <a:ea typeface="BIZ UDゴシック" panose="020B0400000000000000" pitchFamily="49" charset="-128"/>
              </a:rPr>
              <a:t>ICT</a:t>
            </a:r>
            <a:r>
              <a:rPr kumimoji="1" lang="ja-JP" altLang="en-US" sz="1050" dirty="0">
                <a:solidFill>
                  <a:schemeClr val="tx1"/>
                </a:solidFill>
                <a:latin typeface="BIZ UDゴシック" panose="020B0400000000000000" pitchFamily="49" charset="-128"/>
                <a:ea typeface="BIZ UDゴシック" panose="020B0400000000000000" pitchFamily="49" charset="-128"/>
              </a:rPr>
              <a:t>を活用し、電子黒板に児童のノートを提示する。</a:t>
            </a:r>
            <a:endParaRPr kumimoji="1" lang="en-US" altLang="ja-JP" sz="1050" dirty="0">
              <a:solidFill>
                <a:schemeClr val="tx1"/>
              </a:solidFill>
              <a:latin typeface="BIZ UDゴシック" panose="020B0400000000000000" pitchFamily="49" charset="-128"/>
              <a:ea typeface="BIZ UDゴシック" panose="020B0400000000000000" pitchFamily="49" charset="-128"/>
            </a:endParaRPr>
          </a:p>
        </p:txBody>
      </p:sp>
      <p:sp>
        <p:nvSpPr>
          <p:cNvPr id="75" name="四角形: 角を丸くする 74">
            <a:extLst>
              <a:ext uri="{FF2B5EF4-FFF2-40B4-BE49-F238E27FC236}">
                <a16:creationId xmlns:a16="http://schemas.microsoft.com/office/drawing/2014/main" id="{1826DF1A-7EDB-4AE9-8065-4521DF201D7C}"/>
              </a:ext>
            </a:extLst>
          </p:cNvPr>
          <p:cNvSpPr/>
          <p:nvPr/>
        </p:nvSpPr>
        <p:spPr>
          <a:xfrm>
            <a:off x="3379317" y="5332117"/>
            <a:ext cx="2476507" cy="4597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kumimoji="1" lang="ja-JP" altLang="en-US" sz="1050" dirty="0">
                <a:solidFill>
                  <a:schemeClr val="tx1"/>
                </a:solidFill>
                <a:latin typeface="BIZ UDゴシック" panose="020B0400000000000000" pitchFamily="49" charset="-128"/>
                <a:ea typeface="BIZ UDゴシック" panose="020B0400000000000000" pitchFamily="49" charset="-128"/>
              </a:rPr>
              <a:t>他者の考えを説明する活動で共有を図る。</a:t>
            </a:r>
            <a:endParaRPr kumimoji="1" lang="en-US" altLang="ja-JP" sz="1050" dirty="0">
              <a:solidFill>
                <a:schemeClr val="tx1"/>
              </a:solidFill>
              <a:latin typeface="BIZ UDゴシック" panose="020B0400000000000000" pitchFamily="49" charset="-128"/>
              <a:ea typeface="BIZ UDゴシック" panose="020B0400000000000000" pitchFamily="49" charset="-128"/>
            </a:endParaRPr>
          </a:p>
        </p:txBody>
      </p:sp>
      <p:pic>
        <p:nvPicPr>
          <p:cNvPr id="78" name="Picture 4" descr="男の子の顔アイコン 2">
            <a:extLst>
              <a:ext uri="{FF2B5EF4-FFF2-40B4-BE49-F238E27FC236}">
                <a16:creationId xmlns:a16="http://schemas.microsoft.com/office/drawing/2014/main" id="{CC4E79BE-3A92-423B-B760-0509974011EF}"/>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124637" y="3032140"/>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81" name="テキスト ボックス 80">
            <a:extLst>
              <a:ext uri="{FF2B5EF4-FFF2-40B4-BE49-F238E27FC236}">
                <a16:creationId xmlns:a16="http://schemas.microsoft.com/office/drawing/2014/main" id="{8E9E1C48-DAA5-4BE9-90E5-1401AD957B67}"/>
              </a:ext>
            </a:extLst>
          </p:cNvPr>
          <p:cNvSpPr txBox="1"/>
          <p:nvPr/>
        </p:nvSpPr>
        <p:spPr>
          <a:xfrm>
            <a:off x="6413859" y="5603436"/>
            <a:ext cx="630026" cy="161583"/>
          </a:xfrm>
          <a:prstGeom prst="rect">
            <a:avLst/>
          </a:prstGeom>
          <a:solidFill>
            <a:schemeClr val="bg1"/>
          </a:solidFill>
          <a:ln w="12700">
            <a:solidFill>
              <a:schemeClr val="tx1"/>
            </a:solidFill>
          </a:ln>
        </p:spPr>
        <p:txBody>
          <a:bodyPr wrap="square" lIns="36000" tIns="0" rIns="0" bIns="0" rtlCol="0">
            <a:spAutoFit/>
          </a:bodyPr>
          <a:lstStyle/>
          <a:p>
            <a:r>
              <a:rPr kumimoji="1" lang="ja-JP" altLang="en-US" sz="1050" dirty="0">
                <a:latin typeface="BIZ UDゴシック" panose="020B0400000000000000" pitchFamily="49" charset="-128"/>
                <a:ea typeface="BIZ UDゴシック" panose="020B0400000000000000" pitchFamily="49" charset="-128"/>
              </a:rPr>
              <a:t>振り返り</a:t>
            </a:r>
          </a:p>
        </p:txBody>
      </p:sp>
      <p:sp>
        <p:nvSpPr>
          <p:cNvPr id="82" name="テキスト ボックス 81">
            <a:extLst>
              <a:ext uri="{FF2B5EF4-FFF2-40B4-BE49-F238E27FC236}">
                <a16:creationId xmlns:a16="http://schemas.microsoft.com/office/drawing/2014/main" id="{9D5C6333-421D-4656-9EF8-DD4B29C85BE5}"/>
              </a:ext>
            </a:extLst>
          </p:cNvPr>
          <p:cNvSpPr txBox="1"/>
          <p:nvPr/>
        </p:nvSpPr>
        <p:spPr>
          <a:xfrm>
            <a:off x="6413859" y="6242943"/>
            <a:ext cx="3339740" cy="415498"/>
          </a:xfrm>
          <a:prstGeom prst="rect">
            <a:avLst/>
          </a:prstGeom>
          <a:solidFill>
            <a:schemeClr val="bg1"/>
          </a:solidFill>
          <a:ln w="19050">
            <a:solidFill>
              <a:schemeClr val="tx1"/>
            </a:solidFill>
            <a:prstDash val="sysDash"/>
          </a:ln>
        </p:spPr>
        <p:txBody>
          <a:bodyPr wrap="square" rIns="0" rtlCol="0">
            <a:spAutoFit/>
          </a:bodyPr>
          <a:lstStyle/>
          <a:p>
            <a:r>
              <a:rPr kumimoji="1" lang="ja-JP" altLang="en-US" sz="1050" dirty="0">
                <a:latin typeface="BIZ UDゴシック" panose="020B0400000000000000" pitchFamily="49" charset="-128"/>
                <a:ea typeface="BIZ UDゴシック" panose="020B0400000000000000" pitchFamily="49" charset="-128"/>
              </a:rPr>
              <a:t>わたしはウのやり方が、簡単だと思いました。問題によってどの方法が簡単か考えたいです。</a:t>
            </a:r>
            <a:endParaRPr kumimoji="1" lang="en-US" altLang="ja-JP" sz="1050" dirty="0">
              <a:latin typeface="BIZ UDゴシック" panose="020B0400000000000000" pitchFamily="49" charset="-128"/>
              <a:ea typeface="BIZ UDゴシック" panose="020B0400000000000000" pitchFamily="49" charset="-128"/>
            </a:endParaRPr>
          </a:p>
        </p:txBody>
      </p:sp>
      <p:pic>
        <p:nvPicPr>
          <p:cNvPr id="83" name="Picture 8" descr="女の子の顔アイコン 6">
            <a:extLst>
              <a:ext uri="{FF2B5EF4-FFF2-40B4-BE49-F238E27FC236}">
                <a16:creationId xmlns:a16="http://schemas.microsoft.com/office/drawing/2014/main" id="{D232E1BA-F22A-472D-952D-3454A5EC725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147886" y="6341580"/>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2" descr="女性会社員の顔のアイコン1">
            <a:extLst>
              <a:ext uri="{FF2B5EF4-FFF2-40B4-BE49-F238E27FC236}">
                <a16:creationId xmlns:a16="http://schemas.microsoft.com/office/drawing/2014/main" id="{38E6B378-6F01-4650-9522-AE8F59040B5B}"/>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089859" y="2175623"/>
            <a:ext cx="324000" cy="32400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12" descr="女性会社員の顔のアイコン1">
            <a:extLst>
              <a:ext uri="{FF2B5EF4-FFF2-40B4-BE49-F238E27FC236}">
                <a16:creationId xmlns:a16="http://schemas.microsoft.com/office/drawing/2014/main" id="{DDF736CB-79A7-40F6-B8AA-3709E4A25078}"/>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31070" y="3298314"/>
            <a:ext cx="324000" cy="324000"/>
          </a:xfrm>
          <a:prstGeom prst="rect">
            <a:avLst/>
          </a:prstGeom>
          <a:noFill/>
          <a:extLst>
            <a:ext uri="{909E8E84-426E-40DD-AFC4-6F175D3DCCD1}">
              <a14:hiddenFill xmlns:a14="http://schemas.microsoft.com/office/drawing/2010/main">
                <a:solidFill>
                  <a:srgbClr val="FFFFFF"/>
                </a:solidFill>
              </a14:hiddenFill>
            </a:ext>
          </a:extLst>
        </p:spPr>
      </p:pic>
      <p:sp>
        <p:nvSpPr>
          <p:cNvPr id="77" name="雲 76">
            <a:extLst>
              <a:ext uri="{FF2B5EF4-FFF2-40B4-BE49-F238E27FC236}">
                <a16:creationId xmlns:a16="http://schemas.microsoft.com/office/drawing/2014/main" id="{4E189134-4E2B-4500-B977-3710DC32E1A8}"/>
              </a:ext>
            </a:extLst>
          </p:cNvPr>
          <p:cNvSpPr/>
          <p:nvPr/>
        </p:nvSpPr>
        <p:spPr>
          <a:xfrm>
            <a:off x="1877007" y="3607514"/>
            <a:ext cx="829563" cy="47590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kumimoji="1" lang="ja-JP" altLang="en-US" sz="1050" dirty="0">
                <a:solidFill>
                  <a:schemeClr val="tx1"/>
                </a:solidFill>
                <a:latin typeface="BIZ UDゴシック" panose="020B0400000000000000" pitchFamily="49" charset="-128"/>
                <a:ea typeface="BIZ UDゴシック" panose="020B0400000000000000" pitchFamily="49" charset="-128"/>
              </a:rPr>
              <a:t>発見・</a:t>
            </a:r>
            <a:endParaRPr kumimoji="1" lang="en-US" altLang="ja-JP" sz="105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050" dirty="0">
                <a:solidFill>
                  <a:schemeClr val="tx1"/>
                </a:solidFill>
                <a:latin typeface="BIZ UDゴシック" panose="020B0400000000000000" pitchFamily="49" charset="-128"/>
                <a:ea typeface="BIZ UDゴシック" panose="020B0400000000000000" pitchFamily="49" charset="-128"/>
              </a:rPr>
              <a:t>蓄積</a:t>
            </a:r>
            <a:endParaRPr kumimoji="1" lang="en-US" altLang="ja-JP" sz="1050" dirty="0">
              <a:solidFill>
                <a:schemeClr val="tx1"/>
              </a:solidFill>
              <a:latin typeface="BIZ UDゴシック" panose="020B0400000000000000" pitchFamily="49" charset="-128"/>
              <a:ea typeface="BIZ UDゴシック" panose="020B0400000000000000" pitchFamily="49" charset="-128"/>
            </a:endParaRPr>
          </a:p>
        </p:txBody>
      </p:sp>
      <p:sp>
        <p:nvSpPr>
          <p:cNvPr id="84" name="雲 83">
            <a:extLst>
              <a:ext uri="{FF2B5EF4-FFF2-40B4-BE49-F238E27FC236}">
                <a16:creationId xmlns:a16="http://schemas.microsoft.com/office/drawing/2014/main" id="{696D53FB-560C-4B30-9F15-8E062F034700}"/>
              </a:ext>
            </a:extLst>
          </p:cNvPr>
          <p:cNvSpPr/>
          <p:nvPr/>
        </p:nvSpPr>
        <p:spPr>
          <a:xfrm>
            <a:off x="2753296" y="3593448"/>
            <a:ext cx="710210" cy="504041"/>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kumimoji="1" lang="ja-JP" altLang="en-US" sz="1050" dirty="0">
                <a:solidFill>
                  <a:schemeClr val="tx1"/>
                </a:solidFill>
                <a:latin typeface="BIZ UDゴシック" panose="020B0400000000000000" pitchFamily="49" charset="-128"/>
                <a:ea typeface="BIZ UDゴシック" panose="020B0400000000000000" pitchFamily="49" charset="-128"/>
              </a:rPr>
              <a:t>目的</a:t>
            </a:r>
            <a:endParaRPr kumimoji="1" lang="en-US" altLang="ja-JP" sz="105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050" dirty="0">
                <a:solidFill>
                  <a:schemeClr val="tx1"/>
                </a:solidFill>
                <a:latin typeface="BIZ UDゴシック" panose="020B0400000000000000" pitchFamily="49" charset="-128"/>
                <a:ea typeface="BIZ UDゴシック" panose="020B0400000000000000" pitchFamily="49" charset="-128"/>
              </a:rPr>
              <a:t>意識</a:t>
            </a:r>
            <a:endParaRPr kumimoji="1" lang="en-US" altLang="ja-JP" sz="1050" dirty="0">
              <a:solidFill>
                <a:schemeClr val="tx1"/>
              </a:solidFill>
              <a:latin typeface="BIZ UDゴシック" panose="020B0400000000000000" pitchFamily="49" charset="-128"/>
              <a:ea typeface="BIZ UDゴシック" panose="020B0400000000000000" pitchFamily="49" charset="-128"/>
            </a:endParaRPr>
          </a:p>
        </p:txBody>
      </p:sp>
      <p:sp>
        <p:nvSpPr>
          <p:cNvPr id="88" name="雲 87">
            <a:extLst>
              <a:ext uri="{FF2B5EF4-FFF2-40B4-BE49-F238E27FC236}">
                <a16:creationId xmlns:a16="http://schemas.microsoft.com/office/drawing/2014/main" id="{2429FA21-8470-41F2-AC6C-BF7921D464B4}"/>
              </a:ext>
            </a:extLst>
          </p:cNvPr>
          <p:cNvSpPr/>
          <p:nvPr/>
        </p:nvSpPr>
        <p:spPr>
          <a:xfrm>
            <a:off x="5420189" y="4424993"/>
            <a:ext cx="620175" cy="51877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kumimoji="1" lang="ja-JP" altLang="en-US" sz="1050" dirty="0">
                <a:solidFill>
                  <a:schemeClr val="tx1"/>
                </a:solidFill>
                <a:latin typeface="BIZ UDゴシック" panose="020B0400000000000000" pitchFamily="49" charset="-128"/>
                <a:ea typeface="BIZ UDゴシック" panose="020B0400000000000000" pitchFamily="49" charset="-128"/>
              </a:rPr>
              <a:t>分析・</a:t>
            </a:r>
            <a:endParaRPr kumimoji="1" lang="en-US" altLang="ja-JP" sz="105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050" dirty="0">
                <a:solidFill>
                  <a:schemeClr val="tx1"/>
                </a:solidFill>
                <a:latin typeface="BIZ UDゴシック" panose="020B0400000000000000" pitchFamily="49" charset="-128"/>
                <a:ea typeface="BIZ UDゴシック" panose="020B0400000000000000" pitchFamily="49" charset="-128"/>
              </a:rPr>
              <a:t>整理</a:t>
            </a:r>
          </a:p>
        </p:txBody>
      </p:sp>
      <p:sp>
        <p:nvSpPr>
          <p:cNvPr id="89" name="雲 88">
            <a:extLst>
              <a:ext uri="{FF2B5EF4-FFF2-40B4-BE49-F238E27FC236}">
                <a16:creationId xmlns:a16="http://schemas.microsoft.com/office/drawing/2014/main" id="{E3582CDB-EA9E-4E00-B434-EF9ED6B95466}"/>
              </a:ext>
            </a:extLst>
          </p:cNvPr>
          <p:cNvSpPr/>
          <p:nvPr/>
        </p:nvSpPr>
        <p:spPr>
          <a:xfrm>
            <a:off x="5383504" y="4988646"/>
            <a:ext cx="671944" cy="26403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kumimoji="1" lang="ja-JP" altLang="en-US" sz="1050" dirty="0">
                <a:solidFill>
                  <a:schemeClr val="tx1"/>
                </a:solidFill>
                <a:latin typeface="BIZ UDゴシック" panose="020B0400000000000000" pitchFamily="49" charset="-128"/>
                <a:ea typeface="BIZ UDゴシック" panose="020B0400000000000000" pitchFamily="49" charset="-128"/>
              </a:rPr>
              <a:t>再構築</a:t>
            </a:r>
            <a:endParaRPr kumimoji="1" lang="en-US" altLang="ja-JP" sz="1050" dirty="0">
              <a:solidFill>
                <a:schemeClr val="tx1"/>
              </a:solidFill>
              <a:latin typeface="BIZ UDゴシック" panose="020B0400000000000000" pitchFamily="49" charset="-128"/>
              <a:ea typeface="BIZ UDゴシック" panose="020B0400000000000000" pitchFamily="49" charset="-128"/>
            </a:endParaRPr>
          </a:p>
        </p:txBody>
      </p:sp>
      <p:sp>
        <p:nvSpPr>
          <p:cNvPr id="90" name="雲 89">
            <a:extLst>
              <a:ext uri="{FF2B5EF4-FFF2-40B4-BE49-F238E27FC236}">
                <a16:creationId xmlns:a16="http://schemas.microsoft.com/office/drawing/2014/main" id="{200C3A9E-4B48-445D-8B00-472B3A84EF3E}"/>
              </a:ext>
            </a:extLst>
          </p:cNvPr>
          <p:cNvSpPr/>
          <p:nvPr/>
        </p:nvSpPr>
        <p:spPr>
          <a:xfrm>
            <a:off x="9031699" y="3925249"/>
            <a:ext cx="707073" cy="28497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kumimoji="1" lang="ja-JP" altLang="en-US" sz="1050" dirty="0">
                <a:solidFill>
                  <a:schemeClr val="tx1"/>
                </a:solidFill>
                <a:latin typeface="BIZ UDゴシック" panose="020B0400000000000000" pitchFamily="49" charset="-128"/>
                <a:ea typeface="BIZ UDゴシック" panose="020B0400000000000000" pitchFamily="49" charset="-128"/>
              </a:rPr>
              <a:t>再構築</a:t>
            </a:r>
            <a:endParaRPr kumimoji="1" lang="en-US" altLang="ja-JP" sz="1050" dirty="0">
              <a:solidFill>
                <a:schemeClr val="tx1"/>
              </a:solidFill>
              <a:latin typeface="BIZ UDゴシック" panose="020B0400000000000000" pitchFamily="49" charset="-128"/>
              <a:ea typeface="BIZ UDゴシック" panose="020B0400000000000000" pitchFamily="49" charset="-128"/>
            </a:endParaRPr>
          </a:p>
        </p:txBody>
      </p:sp>
      <p:sp>
        <p:nvSpPr>
          <p:cNvPr id="92" name="テキスト ボックス 91">
            <a:extLst>
              <a:ext uri="{FF2B5EF4-FFF2-40B4-BE49-F238E27FC236}">
                <a16:creationId xmlns:a16="http://schemas.microsoft.com/office/drawing/2014/main" id="{E7393163-EC67-46BB-A709-78DB1E0BB645}"/>
              </a:ext>
            </a:extLst>
          </p:cNvPr>
          <p:cNvSpPr txBox="1"/>
          <p:nvPr/>
        </p:nvSpPr>
        <p:spPr>
          <a:xfrm>
            <a:off x="7141781" y="1445914"/>
            <a:ext cx="2749471" cy="215444"/>
          </a:xfrm>
          <a:prstGeom prst="rect">
            <a:avLst/>
          </a:prstGeom>
          <a:noFill/>
        </p:spPr>
        <p:txBody>
          <a:bodyPr wrap="none" rtlCol="0">
            <a:spAutoFit/>
          </a:bodyPr>
          <a:lstStyle/>
          <a:p>
            <a:r>
              <a:rPr kumimoji="1" lang="ja-JP" altLang="en-US" sz="800" dirty="0">
                <a:latin typeface="BIZ UDゴシック" panose="020B0400000000000000" pitchFamily="49" charset="-128"/>
                <a:ea typeface="BIZ UDゴシック" panose="020B0400000000000000" pitchFamily="49" charset="-128"/>
              </a:rPr>
              <a:t>「読み解く力」の視点を踏まえた授業づくりのイメージ</a:t>
            </a:r>
          </a:p>
        </p:txBody>
      </p:sp>
      <p:sp>
        <p:nvSpPr>
          <p:cNvPr id="67" name="四角形: 角を丸くする 66">
            <a:extLst>
              <a:ext uri="{FF2B5EF4-FFF2-40B4-BE49-F238E27FC236}">
                <a16:creationId xmlns:a16="http://schemas.microsoft.com/office/drawing/2014/main" id="{504F9372-5987-431C-AB65-AA5081A484ED}"/>
              </a:ext>
            </a:extLst>
          </p:cNvPr>
          <p:cNvSpPr/>
          <p:nvPr/>
        </p:nvSpPr>
        <p:spPr>
          <a:xfrm>
            <a:off x="314378" y="2174945"/>
            <a:ext cx="2999895" cy="4597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kumimoji="1" lang="ja-JP" altLang="en-US" sz="1050" dirty="0">
                <a:solidFill>
                  <a:schemeClr val="tx1"/>
                </a:solidFill>
                <a:latin typeface="BIZ UDゴシック" panose="020B0400000000000000" pitchFamily="49" charset="-128"/>
                <a:ea typeface="BIZ UDゴシック" panose="020B0400000000000000" pitchFamily="49" charset="-128"/>
              </a:rPr>
              <a:t>前時に学習した直方体や立方体の形、体積の求め方などを想起できるようにする。</a:t>
            </a:r>
            <a:endParaRPr kumimoji="1" lang="en-US" altLang="ja-JP" sz="1050" dirty="0">
              <a:solidFill>
                <a:schemeClr val="tx1"/>
              </a:solidFill>
              <a:latin typeface="BIZ UDゴシック" panose="020B0400000000000000" pitchFamily="49" charset="-128"/>
              <a:ea typeface="BIZ UDゴシック" panose="020B0400000000000000" pitchFamily="49" charset="-128"/>
            </a:endParaRPr>
          </a:p>
        </p:txBody>
      </p:sp>
      <p:pic>
        <p:nvPicPr>
          <p:cNvPr id="12" name="図 11">
            <a:extLst>
              <a:ext uri="{FF2B5EF4-FFF2-40B4-BE49-F238E27FC236}">
                <a16:creationId xmlns:a16="http://schemas.microsoft.com/office/drawing/2014/main" id="{C0C9155C-7B2C-4116-8C21-DF95A899722E}"/>
              </a:ext>
            </a:extLst>
          </p:cNvPr>
          <p:cNvPicPr>
            <a:picLocks noChangeAspect="1"/>
          </p:cNvPicPr>
          <p:nvPr/>
        </p:nvPicPr>
        <p:blipFill>
          <a:blip r:embed="rId8">
            <a:grayscl/>
            <a:lum contrast="20000"/>
          </a:blip>
          <a:stretch>
            <a:fillRect/>
          </a:stretch>
        </p:blipFill>
        <p:spPr>
          <a:xfrm>
            <a:off x="7630838" y="70957"/>
            <a:ext cx="1880884" cy="1410976"/>
          </a:xfrm>
          <a:prstGeom prst="rect">
            <a:avLst/>
          </a:prstGeom>
          <a:ln>
            <a:solidFill>
              <a:sysClr val="windowText" lastClr="000000"/>
            </a:solidFill>
          </a:ln>
        </p:spPr>
      </p:pic>
      <p:sp>
        <p:nvSpPr>
          <p:cNvPr id="70" name="雲 69">
            <a:extLst>
              <a:ext uri="{FF2B5EF4-FFF2-40B4-BE49-F238E27FC236}">
                <a16:creationId xmlns:a16="http://schemas.microsoft.com/office/drawing/2014/main" id="{FC347755-8C8B-472A-8078-F54D351949AC}"/>
              </a:ext>
            </a:extLst>
          </p:cNvPr>
          <p:cNvSpPr/>
          <p:nvPr/>
        </p:nvSpPr>
        <p:spPr>
          <a:xfrm>
            <a:off x="4072217" y="2085339"/>
            <a:ext cx="1267510" cy="23635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kumimoji="1" lang="ja-JP" altLang="en-US" sz="1050" dirty="0">
                <a:solidFill>
                  <a:schemeClr val="tx1"/>
                </a:solidFill>
                <a:latin typeface="BIZ UDゴシック" panose="020B0400000000000000" pitchFamily="49" charset="-128"/>
                <a:ea typeface="BIZ UDゴシック" panose="020B0400000000000000" pitchFamily="49" charset="-128"/>
              </a:rPr>
              <a:t>分析・整理</a:t>
            </a:r>
          </a:p>
        </p:txBody>
      </p:sp>
      <p:pic>
        <p:nvPicPr>
          <p:cNvPr id="69" name="Picture 6" descr="男の子の顔アイコン 5">
            <a:extLst>
              <a:ext uri="{FF2B5EF4-FFF2-40B4-BE49-F238E27FC236}">
                <a16:creationId xmlns:a16="http://schemas.microsoft.com/office/drawing/2014/main" id="{1B2897AF-57B9-4A5B-B2AE-49B1C7A58F0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138335" y="3407778"/>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85" name="テキスト ボックス 84">
            <a:extLst>
              <a:ext uri="{FF2B5EF4-FFF2-40B4-BE49-F238E27FC236}">
                <a16:creationId xmlns:a16="http://schemas.microsoft.com/office/drawing/2014/main" id="{4AF08CE8-24C9-4F0B-BC70-2F0315CC559B}"/>
              </a:ext>
            </a:extLst>
          </p:cNvPr>
          <p:cNvSpPr txBox="1"/>
          <p:nvPr/>
        </p:nvSpPr>
        <p:spPr>
          <a:xfrm>
            <a:off x="6413859" y="3311106"/>
            <a:ext cx="3324913" cy="415498"/>
          </a:xfrm>
          <a:prstGeom prst="rect">
            <a:avLst/>
          </a:prstGeom>
          <a:solidFill>
            <a:schemeClr val="bg1"/>
          </a:solidFill>
          <a:ln w="19050">
            <a:solidFill>
              <a:schemeClr val="tx1"/>
            </a:solidFill>
            <a:prstDash val="sysDash"/>
          </a:ln>
        </p:spPr>
        <p:txBody>
          <a:bodyPr wrap="square" rIns="0" rtlCol="0">
            <a:spAutoFit/>
          </a:bodyPr>
          <a:lstStyle/>
          <a:p>
            <a:r>
              <a:rPr kumimoji="1" lang="ja-JP" altLang="en-US" sz="1050" dirty="0">
                <a:latin typeface="BIZ UDゴシック" panose="020B0400000000000000" pitchFamily="49" charset="-128"/>
                <a:ea typeface="BIZ UDゴシック" panose="020B0400000000000000" pitchFamily="49" charset="-128"/>
              </a:rPr>
              <a:t>直方体や立方体の体積の求め方を使えば、形が変わっても体積が求められるよ。</a:t>
            </a:r>
            <a:endParaRPr kumimoji="1" lang="en-US" altLang="ja-JP" sz="1050" dirty="0">
              <a:latin typeface="BIZ UDゴシック" panose="020B0400000000000000" pitchFamily="49" charset="-128"/>
              <a:ea typeface="BIZ UDゴシック" panose="020B0400000000000000" pitchFamily="49" charset="-128"/>
            </a:endParaRPr>
          </a:p>
        </p:txBody>
      </p:sp>
      <p:pic>
        <p:nvPicPr>
          <p:cNvPr id="95" name="Picture 4" descr="男の子の顔アイコン 2">
            <a:extLst>
              <a:ext uri="{FF2B5EF4-FFF2-40B4-BE49-F238E27FC236}">
                <a16:creationId xmlns:a16="http://schemas.microsoft.com/office/drawing/2014/main" id="{78F0299B-41AE-47F4-82BB-AD4D8EA2238A}"/>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6891" y="4532788"/>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60" name="テキスト ボックス 59">
            <a:extLst>
              <a:ext uri="{FF2B5EF4-FFF2-40B4-BE49-F238E27FC236}">
                <a16:creationId xmlns:a16="http://schemas.microsoft.com/office/drawing/2014/main" id="{DEAA0A5F-A3D6-496A-B014-FD709D53F248}"/>
              </a:ext>
            </a:extLst>
          </p:cNvPr>
          <p:cNvSpPr txBox="1"/>
          <p:nvPr/>
        </p:nvSpPr>
        <p:spPr>
          <a:xfrm>
            <a:off x="3384391" y="5851329"/>
            <a:ext cx="2618175" cy="230832"/>
          </a:xfrm>
          <a:prstGeom prst="rect">
            <a:avLst/>
          </a:prstGeom>
          <a:solidFill>
            <a:schemeClr val="bg1"/>
          </a:solidFill>
          <a:ln w="25400">
            <a:solidFill>
              <a:schemeClr val="tx1"/>
            </a:solidFill>
          </a:ln>
        </p:spPr>
        <p:txBody>
          <a:bodyPr wrap="square" rtlCol="0">
            <a:spAutoFit/>
          </a:bodyPr>
          <a:lstStyle/>
          <a:p>
            <a:pPr algn="ctr"/>
            <a:r>
              <a:rPr kumimoji="1" lang="ja-JP" altLang="en-US" sz="900" dirty="0">
                <a:latin typeface="BIZ UDゴシック" panose="020B0400000000000000" pitchFamily="49" charset="-128"/>
                <a:ea typeface="BIZ UDゴシック" panose="020B0400000000000000" pitchFamily="49" charset="-128"/>
              </a:rPr>
              <a:t>「解決過程を振り返る段階」につながる発問</a:t>
            </a:r>
            <a:endParaRPr kumimoji="1" lang="en-US" altLang="ja-JP" sz="900" dirty="0">
              <a:latin typeface="BIZ UDゴシック" panose="020B0400000000000000" pitchFamily="49" charset="-128"/>
              <a:ea typeface="BIZ UDゴシック" panose="020B0400000000000000" pitchFamily="49" charset="-128"/>
            </a:endParaRPr>
          </a:p>
        </p:txBody>
      </p:sp>
      <p:grpSp>
        <p:nvGrpSpPr>
          <p:cNvPr id="2" name="グループ化 1">
            <a:extLst>
              <a:ext uri="{FF2B5EF4-FFF2-40B4-BE49-F238E27FC236}">
                <a16:creationId xmlns:a16="http://schemas.microsoft.com/office/drawing/2014/main" id="{A99C46B1-7D6E-B183-EBFD-335C73BEBDCE}"/>
              </a:ext>
            </a:extLst>
          </p:cNvPr>
          <p:cNvGrpSpPr/>
          <p:nvPr/>
        </p:nvGrpSpPr>
        <p:grpSpPr>
          <a:xfrm>
            <a:off x="431566" y="1804031"/>
            <a:ext cx="1613321" cy="307777"/>
            <a:chOff x="431566" y="1804031"/>
            <a:chExt cx="1613321" cy="307777"/>
          </a:xfrm>
        </p:grpSpPr>
        <p:sp>
          <p:nvSpPr>
            <p:cNvPr id="51" name="テキスト ボックス 50">
              <a:extLst>
                <a:ext uri="{FF2B5EF4-FFF2-40B4-BE49-F238E27FC236}">
                  <a16:creationId xmlns:a16="http://schemas.microsoft.com/office/drawing/2014/main" id="{D6103B9B-2ACF-4ADD-8F7B-951C73840EEE}"/>
                </a:ext>
              </a:extLst>
            </p:cNvPr>
            <p:cNvSpPr txBox="1"/>
            <p:nvPr/>
          </p:nvSpPr>
          <p:spPr>
            <a:xfrm>
              <a:off x="431566" y="1804031"/>
              <a:ext cx="1613321" cy="307777"/>
            </a:xfrm>
            <a:prstGeom prst="rect">
              <a:avLst/>
            </a:prstGeom>
            <a:solidFill>
              <a:srgbClr val="FFFF00"/>
            </a:solidFill>
            <a:ln w="25400">
              <a:solidFill>
                <a:schemeClr val="tx1"/>
              </a:solidFill>
            </a:ln>
          </p:spPr>
          <p:txBody>
            <a:bodyPr wrap="square" lIns="0" rIns="0" rtlCol="0">
              <a:spAutoFit/>
            </a:bodyPr>
            <a:lstStyle/>
            <a:p>
              <a:r>
                <a:rPr kumimoji="1" lang="ja-JP" altLang="en-US" sz="1400" dirty="0">
                  <a:latin typeface="BIZ UDゴシック" panose="020B0400000000000000" pitchFamily="49" charset="-128"/>
                  <a:ea typeface="BIZ UDゴシック" panose="020B0400000000000000" pitchFamily="49" charset="-128"/>
                </a:rPr>
                <a:t>　 問いをもつ段階</a:t>
              </a:r>
            </a:p>
          </p:txBody>
        </p:sp>
        <p:sp>
          <p:nvSpPr>
            <p:cNvPr id="61" name="楕円 60">
              <a:extLst>
                <a:ext uri="{FF2B5EF4-FFF2-40B4-BE49-F238E27FC236}">
                  <a16:creationId xmlns:a16="http://schemas.microsoft.com/office/drawing/2014/main" id="{CA99A38E-87AF-4FB4-B57A-99BAEB8E1DFF}"/>
                </a:ext>
              </a:extLst>
            </p:cNvPr>
            <p:cNvSpPr/>
            <p:nvPr/>
          </p:nvSpPr>
          <p:spPr>
            <a:xfrm>
              <a:off x="471307" y="1855334"/>
              <a:ext cx="218979" cy="2094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dirty="0">
                  <a:solidFill>
                    <a:schemeClr val="tx1"/>
                  </a:solidFill>
                  <a:latin typeface="BIZ UDゴシック" panose="020B0400000000000000" pitchFamily="49" charset="-128"/>
                  <a:ea typeface="BIZ UDゴシック" panose="020B0400000000000000" pitchFamily="49" charset="-128"/>
                </a:rPr>
                <a:t>Ⅰ</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grpSp>
      <p:grpSp>
        <p:nvGrpSpPr>
          <p:cNvPr id="13" name="グループ化 12">
            <a:extLst>
              <a:ext uri="{FF2B5EF4-FFF2-40B4-BE49-F238E27FC236}">
                <a16:creationId xmlns:a16="http://schemas.microsoft.com/office/drawing/2014/main" id="{DDB420A5-A176-EC22-0D1F-D1834144F09B}"/>
              </a:ext>
            </a:extLst>
          </p:cNvPr>
          <p:cNvGrpSpPr/>
          <p:nvPr/>
        </p:nvGrpSpPr>
        <p:grpSpPr>
          <a:xfrm>
            <a:off x="3395273" y="1748497"/>
            <a:ext cx="2460551" cy="307777"/>
            <a:chOff x="3395273" y="1748497"/>
            <a:chExt cx="2460551" cy="307777"/>
          </a:xfrm>
        </p:grpSpPr>
        <p:sp>
          <p:nvSpPr>
            <p:cNvPr id="59" name="テキスト ボックス 58">
              <a:extLst>
                <a:ext uri="{FF2B5EF4-FFF2-40B4-BE49-F238E27FC236}">
                  <a16:creationId xmlns:a16="http://schemas.microsoft.com/office/drawing/2014/main" id="{54F26FAF-D91F-448A-B9C7-034A3AE4D3AA}"/>
                </a:ext>
              </a:extLst>
            </p:cNvPr>
            <p:cNvSpPr txBox="1"/>
            <p:nvPr/>
          </p:nvSpPr>
          <p:spPr>
            <a:xfrm>
              <a:off x="3395273" y="1748497"/>
              <a:ext cx="2460551" cy="307777"/>
            </a:xfrm>
            <a:prstGeom prst="rect">
              <a:avLst/>
            </a:prstGeom>
            <a:solidFill>
              <a:srgbClr val="FFFF00"/>
            </a:solidFill>
            <a:ln w="25400">
              <a:solidFill>
                <a:schemeClr val="tx1"/>
              </a:solidFill>
            </a:ln>
          </p:spPr>
          <p:txBody>
            <a:bodyPr wrap="square" lIns="0" rIns="0" rtlCol="0">
              <a:spAutoFit/>
            </a:bodyPr>
            <a:lstStyle/>
            <a:p>
              <a:r>
                <a:rPr kumimoji="1" lang="ja-JP" altLang="en-US" sz="1400" dirty="0">
                  <a:latin typeface="BIZ UDゴシック" panose="020B0400000000000000" pitchFamily="49" charset="-128"/>
                  <a:ea typeface="BIZ UDゴシック" panose="020B0400000000000000" pitchFamily="49" charset="-128"/>
                </a:rPr>
                <a:t>　 多様な考えを生み出す段階</a:t>
              </a:r>
            </a:p>
          </p:txBody>
        </p:sp>
        <p:sp>
          <p:nvSpPr>
            <p:cNvPr id="71" name="楕円 70">
              <a:extLst>
                <a:ext uri="{FF2B5EF4-FFF2-40B4-BE49-F238E27FC236}">
                  <a16:creationId xmlns:a16="http://schemas.microsoft.com/office/drawing/2014/main" id="{A24FD2D5-5E98-47BF-8B7F-8BAC1098EE84}"/>
                </a:ext>
              </a:extLst>
            </p:cNvPr>
            <p:cNvSpPr/>
            <p:nvPr/>
          </p:nvSpPr>
          <p:spPr>
            <a:xfrm>
              <a:off x="3440522" y="1795251"/>
              <a:ext cx="218979" cy="2094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dirty="0">
                  <a:solidFill>
                    <a:schemeClr val="tx1"/>
                  </a:solidFill>
                  <a:latin typeface="BIZ UDゴシック" panose="020B0400000000000000" pitchFamily="49" charset="-128"/>
                  <a:ea typeface="BIZ UDゴシック" panose="020B0400000000000000" pitchFamily="49" charset="-128"/>
                </a:rPr>
                <a:t>Ⅱ</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grpSp>
      <p:grpSp>
        <p:nvGrpSpPr>
          <p:cNvPr id="14" name="グループ化 13">
            <a:extLst>
              <a:ext uri="{FF2B5EF4-FFF2-40B4-BE49-F238E27FC236}">
                <a16:creationId xmlns:a16="http://schemas.microsoft.com/office/drawing/2014/main" id="{7F8AC7F3-CA4B-D31D-3AAC-05242C628727}"/>
              </a:ext>
            </a:extLst>
          </p:cNvPr>
          <p:cNvGrpSpPr/>
          <p:nvPr/>
        </p:nvGrpSpPr>
        <p:grpSpPr>
          <a:xfrm>
            <a:off x="3395273" y="4479121"/>
            <a:ext cx="1979557" cy="307777"/>
            <a:chOff x="3395273" y="4479121"/>
            <a:chExt cx="1979557" cy="307777"/>
          </a:xfrm>
        </p:grpSpPr>
        <p:sp>
          <p:nvSpPr>
            <p:cNvPr id="72" name="テキスト ボックス 71">
              <a:extLst>
                <a:ext uri="{FF2B5EF4-FFF2-40B4-BE49-F238E27FC236}">
                  <a16:creationId xmlns:a16="http://schemas.microsoft.com/office/drawing/2014/main" id="{C8D45DCE-31F8-43A6-A9C2-3B543892E5A0}"/>
                </a:ext>
              </a:extLst>
            </p:cNvPr>
            <p:cNvSpPr txBox="1"/>
            <p:nvPr/>
          </p:nvSpPr>
          <p:spPr>
            <a:xfrm>
              <a:off x="3395273" y="4479121"/>
              <a:ext cx="1979557" cy="307777"/>
            </a:xfrm>
            <a:prstGeom prst="rect">
              <a:avLst/>
            </a:prstGeom>
            <a:solidFill>
              <a:srgbClr val="FFFF00"/>
            </a:solidFill>
            <a:ln w="25400">
              <a:solidFill>
                <a:schemeClr val="tx1"/>
              </a:solidFill>
            </a:ln>
          </p:spPr>
          <p:txBody>
            <a:bodyPr wrap="square" rtlCol="0">
              <a:spAutoFit/>
            </a:bodyPr>
            <a:lstStyle/>
            <a:p>
              <a:r>
                <a:rPr kumimoji="1" lang="ja-JP" altLang="en-US" sz="1400" dirty="0">
                  <a:latin typeface="BIZ UDゴシック" panose="020B0400000000000000" pitchFamily="49" charset="-128"/>
                  <a:ea typeface="BIZ UDゴシック" panose="020B0400000000000000" pitchFamily="49" charset="-128"/>
                </a:rPr>
                <a:t>　考えを共有する段階</a:t>
              </a:r>
            </a:p>
          </p:txBody>
        </p:sp>
        <p:sp>
          <p:nvSpPr>
            <p:cNvPr id="79" name="楕円 78">
              <a:extLst>
                <a:ext uri="{FF2B5EF4-FFF2-40B4-BE49-F238E27FC236}">
                  <a16:creationId xmlns:a16="http://schemas.microsoft.com/office/drawing/2014/main" id="{7FB68D65-3FA6-4318-8EE9-DA4E44479986}"/>
                </a:ext>
              </a:extLst>
            </p:cNvPr>
            <p:cNvSpPr/>
            <p:nvPr/>
          </p:nvSpPr>
          <p:spPr>
            <a:xfrm>
              <a:off x="3440522" y="4531576"/>
              <a:ext cx="218979" cy="2094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dirty="0">
                  <a:solidFill>
                    <a:schemeClr val="tx1"/>
                  </a:solidFill>
                  <a:latin typeface="BIZ UDゴシック" panose="020B0400000000000000" pitchFamily="49" charset="-128"/>
                  <a:ea typeface="BIZ UDゴシック" panose="020B0400000000000000" pitchFamily="49" charset="-128"/>
                </a:rPr>
                <a:t>Ⅲ</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grpSp>
      <p:grpSp>
        <p:nvGrpSpPr>
          <p:cNvPr id="16" name="グループ化 15">
            <a:extLst>
              <a:ext uri="{FF2B5EF4-FFF2-40B4-BE49-F238E27FC236}">
                <a16:creationId xmlns:a16="http://schemas.microsoft.com/office/drawing/2014/main" id="{E926D652-3DC7-5FD8-056C-1AF6C677E497}"/>
              </a:ext>
            </a:extLst>
          </p:cNvPr>
          <p:cNvGrpSpPr/>
          <p:nvPr/>
        </p:nvGrpSpPr>
        <p:grpSpPr>
          <a:xfrm>
            <a:off x="6655207" y="1772335"/>
            <a:ext cx="2356431" cy="307777"/>
            <a:chOff x="6655207" y="1772335"/>
            <a:chExt cx="2356431" cy="307777"/>
          </a:xfrm>
        </p:grpSpPr>
        <p:sp>
          <p:nvSpPr>
            <p:cNvPr id="76" name="テキスト ボックス 75">
              <a:extLst>
                <a:ext uri="{FF2B5EF4-FFF2-40B4-BE49-F238E27FC236}">
                  <a16:creationId xmlns:a16="http://schemas.microsoft.com/office/drawing/2014/main" id="{48092836-CE1A-4807-A481-A1BAA454BF8B}"/>
                </a:ext>
              </a:extLst>
            </p:cNvPr>
            <p:cNvSpPr txBox="1"/>
            <p:nvPr/>
          </p:nvSpPr>
          <p:spPr>
            <a:xfrm>
              <a:off x="6655207" y="1772335"/>
              <a:ext cx="2356431" cy="307777"/>
            </a:xfrm>
            <a:prstGeom prst="rect">
              <a:avLst/>
            </a:prstGeom>
            <a:solidFill>
              <a:srgbClr val="FFFF00">
                <a:alpha val="99000"/>
              </a:srgbClr>
            </a:solidFill>
            <a:ln w="25400">
              <a:solidFill>
                <a:schemeClr val="tx1"/>
              </a:solidFill>
            </a:ln>
          </p:spPr>
          <p:txBody>
            <a:bodyPr wrap="square" lIns="0" rIns="0" rtlCol="0">
              <a:spAutoFit/>
            </a:bodyPr>
            <a:lstStyle/>
            <a:p>
              <a:pPr algn="ctr"/>
              <a:r>
                <a:rPr kumimoji="1" lang="ja-JP" altLang="en-US" sz="1400" dirty="0">
                  <a:latin typeface="BIZ UDゴシック" panose="020B0400000000000000" pitchFamily="49" charset="-128"/>
                  <a:ea typeface="BIZ UDゴシック" panose="020B0400000000000000" pitchFamily="49" charset="-128"/>
                </a:rPr>
                <a:t>   解決過程を振り返る段階</a:t>
              </a:r>
            </a:p>
          </p:txBody>
        </p:sp>
        <p:sp>
          <p:nvSpPr>
            <p:cNvPr id="93" name="楕円 92">
              <a:extLst>
                <a:ext uri="{FF2B5EF4-FFF2-40B4-BE49-F238E27FC236}">
                  <a16:creationId xmlns:a16="http://schemas.microsoft.com/office/drawing/2014/main" id="{A4CCC158-6E19-4D45-B6A6-1177A1A6F67D}"/>
                </a:ext>
              </a:extLst>
            </p:cNvPr>
            <p:cNvSpPr/>
            <p:nvPr/>
          </p:nvSpPr>
          <p:spPr>
            <a:xfrm>
              <a:off x="6693742" y="1825861"/>
              <a:ext cx="218979" cy="2094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dirty="0">
                  <a:solidFill>
                    <a:schemeClr val="tx1"/>
                  </a:solidFill>
                  <a:latin typeface="BIZ UDゴシック" panose="020B0400000000000000" pitchFamily="49" charset="-128"/>
                  <a:ea typeface="BIZ UDゴシック" panose="020B0400000000000000" pitchFamily="49" charset="-128"/>
                </a:rPr>
                <a:t>Ⅳ</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grpSp>
      <p:pic>
        <p:nvPicPr>
          <p:cNvPr id="94" name="Picture 10" descr="女の子の顔アイコン 3">
            <a:extLst>
              <a:ext uri="{FF2B5EF4-FFF2-40B4-BE49-F238E27FC236}">
                <a16:creationId xmlns:a16="http://schemas.microsoft.com/office/drawing/2014/main" id="{4CD2A104-FD0A-454C-AAB3-01A214E12E6B}"/>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134087" y="5146189"/>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96" name="テキスト ボックス 95">
            <a:extLst>
              <a:ext uri="{FF2B5EF4-FFF2-40B4-BE49-F238E27FC236}">
                <a16:creationId xmlns:a16="http://schemas.microsoft.com/office/drawing/2014/main" id="{4AB6EE71-50E1-42FD-8EB6-3F3FFF1B89EF}"/>
              </a:ext>
            </a:extLst>
          </p:cNvPr>
          <p:cNvSpPr txBox="1"/>
          <p:nvPr/>
        </p:nvSpPr>
        <p:spPr>
          <a:xfrm>
            <a:off x="6413858" y="4677887"/>
            <a:ext cx="3339741" cy="415498"/>
          </a:xfrm>
          <a:prstGeom prst="rect">
            <a:avLst/>
          </a:prstGeom>
          <a:solidFill>
            <a:schemeClr val="bg1"/>
          </a:solidFill>
          <a:ln w="19050">
            <a:solidFill>
              <a:schemeClr val="tx1"/>
            </a:solidFill>
            <a:prstDash val="sysDash"/>
          </a:ln>
        </p:spPr>
        <p:txBody>
          <a:bodyPr wrap="square" rIns="0" rtlCol="0">
            <a:spAutoFit/>
          </a:bodyPr>
          <a:lstStyle/>
          <a:p>
            <a:r>
              <a:rPr kumimoji="1" lang="ja-JP" altLang="en-US" sz="1050" dirty="0">
                <a:latin typeface="BIZ UDゴシック" panose="020B0400000000000000" pitchFamily="49" charset="-128"/>
                <a:ea typeface="BIZ UDゴシック" panose="020B0400000000000000" pitchFamily="49" charset="-128"/>
              </a:rPr>
              <a:t>アとイは二つの直方体を合わせたらできるから簡単だと思うよ。</a:t>
            </a:r>
            <a:endParaRPr kumimoji="1" lang="en-US" altLang="ja-JP" sz="1050" dirty="0">
              <a:latin typeface="BIZ UDゴシック" panose="020B0400000000000000" pitchFamily="49" charset="-128"/>
              <a:ea typeface="BIZ UDゴシック" panose="020B0400000000000000" pitchFamily="49" charset="-128"/>
            </a:endParaRPr>
          </a:p>
        </p:txBody>
      </p:sp>
      <p:pic>
        <p:nvPicPr>
          <p:cNvPr id="97" name="Picture 12" descr="女性会社員の顔のアイコン1">
            <a:extLst>
              <a:ext uri="{FF2B5EF4-FFF2-40B4-BE49-F238E27FC236}">
                <a16:creationId xmlns:a16="http://schemas.microsoft.com/office/drawing/2014/main" id="{5065907F-5CC7-45ED-ABD4-FA5A1D08D2CA}"/>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101327" y="4349291"/>
            <a:ext cx="324000" cy="324000"/>
          </a:xfrm>
          <a:prstGeom prst="rect">
            <a:avLst/>
          </a:prstGeom>
          <a:noFill/>
          <a:extLst>
            <a:ext uri="{909E8E84-426E-40DD-AFC4-6F175D3DCCD1}">
              <a14:hiddenFill xmlns:a14="http://schemas.microsoft.com/office/drawing/2010/main">
                <a:solidFill>
                  <a:srgbClr val="FFFFFF"/>
                </a:solidFill>
              </a14:hiddenFill>
            </a:ext>
          </a:extLst>
        </p:spPr>
      </p:pic>
      <p:sp>
        <p:nvSpPr>
          <p:cNvPr id="98" name="テキスト ボックス 97">
            <a:extLst>
              <a:ext uri="{FF2B5EF4-FFF2-40B4-BE49-F238E27FC236}">
                <a16:creationId xmlns:a16="http://schemas.microsoft.com/office/drawing/2014/main" id="{79470336-B8C0-4C27-B53E-6D7EA1159DCB}"/>
              </a:ext>
            </a:extLst>
          </p:cNvPr>
          <p:cNvSpPr txBox="1"/>
          <p:nvPr/>
        </p:nvSpPr>
        <p:spPr>
          <a:xfrm>
            <a:off x="6413859" y="4388413"/>
            <a:ext cx="2585513" cy="253916"/>
          </a:xfrm>
          <a:prstGeom prst="rect">
            <a:avLst/>
          </a:prstGeom>
          <a:solidFill>
            <a:schemeClr val="bg1"/>
          </a:solidFill>
          <a:ln w="38100" cmpd="dbl">
            <a:solidFill>
              <a:schemeClr val="tx1"/>
            </a:solidFill>
          </a:ln>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より簡単な方法はどれだと思いますか？</a:t>
            </a:r>
            <a:endParaRPr kumimoji="1" lang="en-US" altLang="ja-JP" sz="1050" dirty="0">
              <a:latin typeface="BIZ UDゴシック" panose="020B0400000000000000" pitchFamily="49" charset="-128"/>
              <a:ea typeface="BIZ UDゴシック" panose="020B0400000000000000" pitchFamily="49" charset="-128"/>
            </a:endParaRPr>
          </a:p>
        </p:txBody>
      </p:sp>
      <p:pic>
        <p:nvPicPr>
          <p:cNvPr id="99" name="Picture 6" descr="男の子の顔アイコン 5">
            <a:extLst>
              <a:ext uri="{FF2B5EF4-FFF2-40B4-BE49-F238E27FC236}">
                <a16:creationId xmlns:a16="http://schemas.microsoft.com/office/drawing/2014/main" id="{1307E87C-D517-4DDC-A820-EFD70899405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141536" y="4761130"/>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100" name="テキスト ボックス 99">
            <a:extLst>
              <a:ext uri="{FF2B5EF4-FFF2-40B4-BE49-F238E27FC236}">
                <a16:creationId xmlns:a16="http://schemas.microsoft.com/office/drawing/2014/main" id="{136D7F19-6016-413B-8DEF-4E71FA652029}"/>
              </a:ext>
            </a:extLst>
          </p:cNvPr>
          <p:cNvSpPr txBox="1"/>
          <p:nvPr/>
        </p:nvSpPr>
        <p:spPr>
          <a:xfrm>
            <a:off x="6413859" y="5141699"/>
            <a:ext cx="3158699" cy="253916"/>
          </a:xfrm>
          <a:prstGeom prst="rect">
            <a:avLst/>
          </a:prstGeom>
          <a:solidFill>
            <a:schemeClr val="bg1"/>
          </a:solidFill>
          <a:ln w="19050">
            <a:solidFill>
              <a:schemeClr val="tx1"/>
            </a:solidFill>
            <a:prstDash val="sysDash"/>
          </a:ln>
        </p:spPr>
        <p:txBody>
          <a:bodyPr wrap="square" rtlCol="0">
            <a:spAutoFit/>
          </a:bodyPr>
          <a:lstStyle/>
          <a:p>
            <a:r>
              <a:rPr kumimoji="1" lang="ja-JP" altLang="en-US" sz="1050" dirty="0">
                <a:latin typeface="BIZ UDゴシック" panose="020B0400000000000000" pitchFamily="49" charset="-128"/>
                <a:ea typeface="BIZ UDゴシック" panose="020B0400000000000000" pitchFamily="49" charset="-128"/>
              </a:rPr>
              <a:t>エは移動した後の高さが合わなければ使えないよ。</a:t>
            </a:r>
            <a:endParaRPr kumimoji="1" lang="en-US" altLang="ja-JP" sz="1050" dirty="0">
              <a:latin typeface="BIZ UDゴシック" panose="020B0400000000000000" pitchFamily="49" charset="-128"/>
              <a:ea typeface="BIZ UDゴシック" panose="020B0400000000000000" pitchFamily="49" charset="-128"/>
            </a:endParaRPr>
          </a:p>
        </p:txBody>
      </p:sp>
      <p:sp>
        <p:nvSpPr>
          <p:cNvPr id="101" name="テキスト ボックス 100">
            <a:extLst>
              <a:ext uri="{FF2B5EF4-FFF2-40B4-BE49-F238E27FC236}">
                <a16:creationId xmlns:a16="http://schemas.microsoft.com/office/drawing/2014/main" id="{546C8BC7-2CFB-402F-9164-5FA865443307}"/>
              </a:ext>
            </a:extLst>
          </p:cNvPr>
          <p:cNvSpPr txBox="1"/>
          <p:nvPr/>
        </p:nvSpPr>
        <p:spPr>
          <a:xfrm>
            <a:off x="6413859" y="5416093"/>
            <a:ext cx="461665" cy="161583"/>
          </a:xfrm>
          <a:prstGeom prst="rect">
            <a:avLst/>
          </a:prstGeom>
          <a:solidFill>
            <a:schemeClr val="bg1"/>
          </a:solidFill>
          <a:ln w="9525">
            <a:solidFill>
              <a:schemeClr val="tx1"/>
            </a:solidFill>
          </a:ln>
        </p:spPr>
        <p:txBody>
          <a:bodyPr wrap="square" lIns="36000" tIns="0" rIns="0" bIns="0" rtlCol="0">
            <a:spAutoFit/>
          </a:bodyPr>
          <a:lstStyle/>
          <a:p>
            <a:r>
              <a:rPr kumimoji="1" lang="ja-JP" altLang="en-US" sz="1050" dirty="0">
                <a:latin typeface="BIZ UDゴシック" panose="020B0400000000000000" pitchFamily="49" charset="-128"/>
                <a:ea typeface="BIZ UDゴシック" panose="020B0400000000000000" pitchFamily="49" charset="-128"/>
              </a:rPr>
              <a:t>適用題</a:t>
            </a:r>
          </a:p>
        </p:txBody>
      </p:sp>
      <p:pic>
        <p:nvPicPr>
          <p:cNvPr id="110" name="図 109">
            <a:extLst>
              <a:ext uri="{FF2B5EF4-FFF2-40B4-BE49-F238E27FC236}">
                <a16:creationId xmlns:a16="http://schemas.microsoft.com/office/drawing/2014/main" id="{C8072312-99EE-4B12-8974-8966EC2F172C}"/>
              </a:ext>
            </a:extLst>
          </p:cNvPr>
          <p:cNvPicPr>
            <a:picLocks noChangeAspect="1"/>
          </p:cNvPicPr>
          <p:nvPr/>
        </p:nvPicPr>
        <p:blipFill>
          <a:blip r:embed="rId9"/>
          <a:stretch>
            <a:fillRect/>
          </a:stretch>
        </p:blipFill>
        <p:spPr>
          <a:xfrm>
            <a:off x="2274193" y="2667506"/>
            <a:ext cx="975543" cy="683536"/>
          </a:xfrm>
          <a:prstGeom prst="rect">
            <a:avLst/>
          </a:prstGeom>
        </p:spPr>
      </p:pic>
      <p:pic>
        <p:nvPicPr>
          <p:cNvPr id="15" name="図 14">
            <a:extLst>
              <a:ext uri="{FF2B5EF4-FFF2-40B4-BE49-F238E27FC236}">
                <a16:creationId xmlns:a16="http://schemas.microsoft.com/office/drawing/2014/main" id="{38AF0D28-1C12-4F33-8DD3-0BC169A64A3A}"/>
              </a:ext>
            </a:extLst>
          </p:cNvPr>
          <p:cNvPicPr>
            <a:picLocks noChangeAspect="1"/>
          </p:cNvPicPr>
          <p:nvPr/>
        </p:nvPicPr>
        <p:blipFill>
          <a:blip r:embed="rId10"/>
          <a:stretch>
            <a:fillRect/>
          </a:stretch>
        </p:blipFill>
        <p:spPr>
          <a:xfrm>
            <a:off x="3421505" y="2337623"/>
            <a:ext cx="2460552" cy="2012875"/>
          </a:xfrm>
          <a:prstGeom prst="rect">
            <a:avLst/>
          </a:prstGeom>
        </p:spPr>
      </p:pic>
      <p:sp>
        <p:nvSpPr>
          <p:cNvPr id="3" name="正方形/長方形 2">
            <a:extLst>
              <a:ext uri="{FF2B5EF4-FFF2-40B4-BE49-F238E27FC236}">
                <a16:creationId xmlns:a16="http://schemas.microsoft.com/office/drawing/2014/main" id="{75F0587A-9CF2-4BCA-9488-235F7BF6E6CA}"/>
              </a:ext>
            </a:extLst>
          </p:cNvPr>
          <p:cNvSpPr/>
          <p:nvPr/>
        </p:nvSpPr>
        <p:spPr>
          <a:xfrm>
            <a:off x="6507569" y="2635552"/>
            <a:ext cx="136374" cy="1482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D512AC74-AE4C-49D0-A579-9B002613ADD7}"/>
              </a:ext>
            </a:extLst>
          </p:cNvPr>
          <p:cNvSpPr/>
          <p:nvPr/>
        </p:nvSpPr>
        <p:spPr>
          <a:xfrm>
            <a:off x="6773317" y="2635552"/>
            <a:ext cx="136374" cy="1482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a:extLst>
              <a:ext uri="{FF2B5EF4-FFF2-40B4-BE49-F238E27FC236}">
                <a16:creationId xmlns:a16="http://schemas.microsoft.com/office/drawing/2014/main" id="{A44BB315-8646-49C5-804C-0DE5FE4D4F78}"/>
              </a:ext>
            </a:extLst>
          </p:cNvPr>
          <p:cNvSpPr/>
          <p:nvPr/>
        </p:nvSpPr>
        <p:spPr>
          <a:xfrm>
            <a:off x="6502396" y="4743402"/>
            <a:ext cx="136374" cy="1482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a:extLst>
              <a:ext uri="{FF2B5EF4-FFF2-40B4-BE49-F238E27FC236}">
                <a16:creationId xmlns:a16="http://schemas.microsoft.com/office/drawing/2014/main" id="{013D2B3A-DF28-45AB-803F-62D14AC0FF5C}"/>
              </a:ext>
            </a:extLst>
          </p:cNvPr>
          <p:cNvSpPr/>
          <p:nvPr/>
        </p:nvSpPr>
        <p:spPr>
          <a:xfrm>
            <a:off x="6777040" y="4737404"/>
            <a:ext cx="136374" cy="1482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a:extLst>
              <a:ext uri="{FF2B5EF4-FFF2-40B4-BE49-F238E27FC236}">
                <a16:creationId xmlns:a16="http://schemas.microsoft.com/office/drawing/2014/main" id="{861C4FF0-C585-478A-86BB-3A5E7C4FA7E6}"/>
              </a:ext>
            </a:extLst>
          </p:cNvPr>
          <p:cNvSpPr/>
          <p:nvPr/>
        </p:nvSpPr>
        <p:spPr>
          <a:xfrm>
            <a:off x="7040581" y="6306747"/>
            <a:ext cx="136374" cy="1482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a:extLst>
              <a:ext uri="{FF2B5EF4-FFF2-40B4-BE49-F238E27FC236}">
                <a16:creationId xmlns:a16="http://schemas.microsoft.com/office/drawing/2014/main" id="{DC188B32-C674-45C6-B3DF-70671E28A4E3}"/>
              </a:ext>
            </a:extLst>
          </p:cNvPr>
          <p:cNvSpPr/>
          <p:nvPr/>
        </p:nvSpPr>
        <p:spPr>
          <a:xfrm>
            <a:off x="6507156" y="5200602"/>
            <a:ext cx="136374" cy="1482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1444410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523</Words>
  <Application>Microsoft Office PowerPoint</Application>
  <PresentationFormat>A4 210 x 297 mm</PresentationFormat>
  <Paragraphs>147</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BIZ UDゴシック</vt:lpstr>
      <vt:lpstr>BIZ UD明朝 Medium</vt:lpstr>
      <vt:lpstr>游ゴシック</vt:lpstr>
      <vt:lpstr>游ゴシック Light</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2024-02-08T04:35:47Z</dcterms:created>
  <dcterms:modified xsi:type="dcterms:W3CDTF">2024-02-08T04:35:50Z</dcterms:modified>
</cp:coreProperties>
</file>