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8917" r:id="rId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F828"/>
    <a:srgbClr val="02CECE"/>
    <a:srgbClr val="FF9999"/>
    <a:srgbClr val="FFFF99"/>
    <a:srgbClr val="EF3F31"/>
    <a:srgbClr val="EA3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7D600-B426-4830-9E73-FCC033A2FF5C}" v="34" dt="2023-06-09T08:02:03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490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490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54095268-1007-4984-9E17-BAB5BCC56246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7569"/>
            <a:ext cx="5388610" cy="3886249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411"/>
            <a:ext cx="2918831" cy="49490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411"/>
            <a:ext cx="2918831" cy="49490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23ED9E49-BE88-4F53-B003-C8B8A9A1A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10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899DA-313D-4E92-9C45-DC7D77739C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56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83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82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66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73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0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60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29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59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4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91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4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27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B0E8AD-4421-0011-CC8A-FB1CFBF48AC5}"/>
              </a:ext>
            </a:extLst>
          </p:cNvPr>
          <p:cNvSpPr txBox="1"/>
          <p:nvPr/>
        </p:nvSpPr>
        <p:spPr>
          <a:xfrm>
            <a:off x="163631" y="1634937"/>
            <a:ext cx="9591849" cy="520411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662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4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4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4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4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4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4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363E7A2-2958-4E0D-86E5-887439D4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613" y="6356352"/>
            <a:ext cx="2228850" cy="365125"/>
          </a:xfrm>
          <a:solidFill>
            <a:schemeClr val="bg1"/>
          </a:solidFill>
        </p:spPr>
        <p:txBody>
          <a:bodyPr/>
          <a:lstStyle/>
          <a:p>
            <a:fld id="{D89681A5-B700-47F1-A594-E9FC105DC944}" type="slidenum">
              <a:rPr kumimoji="1" lang="ja-JP" altLang="en-US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fld>
            <a:endParaRPr kumimoji="1" lang="ja-JP" altLang="en-US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F52A6F-212B-B039-B68F-031C97861B54}"/>
              </a:ext>
            </a:extLst>
          </p:cNvPr>
          <p:cNvSpPr txBox="1"/>
          <p:nvPr/>
        </p:nvSpPr>
        <p:spPr>
          <a:xfrm>
            <a:off x="6031684" y="1728896"/>
            <a:ext cx="3550864" cy="50786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ja-JP" altLang="en-US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2B3BB2-7C5E-8040-FCEA-4BBCB4A3FD29}"/>
              </a:ext>
            </a:extLst>
          </p:cNvPr>
          <p:cNvSpPr txBox="1"/>
          <p:nvPr/>
        </p:nvSpPr>
        <p:spPr>
          <a:xfrm>
            <a:off x="74268" y="29384"/>
            <a:ext cx="1677062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62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授業構想シート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8A9BD0-B4F7-EE59-2611-DA9EFF62CA59}"/>
              </a:ext>
            </a:extLst>
          </p:cNvPr>
          <p:cNvSpPr txBox="1"/>
          <p:nvPr/>
        </p:nvSpPr>
        <p:spPr>
          <a:xfrm>
            <a:off x="150207" y="371627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○目指す児童の姿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642775-3216-30F0-99A7-F1FCF795BEB8}"/>
              </a:ext>
            </a:extLst>
          </p:cNvPr>
          <p:cNvSpPr txBox="1"/>
          <p:nvPr/>
        </p:nvSpPr>
        <p:spPr>
          <a:xfrm>
            <a:off x="164991" y="586373"/>
            <a:ext cx="6976790" cy="25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ja-JP" altLang="en-US" sz="1050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人数と広さの関係に着目し、混みぐあいの比べ方を考え、単位量あたりの考え方を用いて比べ方を理解している。</a:t>
            </a:r>
            <a:endParaRPr lang="ja-JP" altLang="ja-JP" sz="1050" kern="10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D1459B-9FA2-9844-A69E-88630AE21EAB}"/>
              </a:ext>
            </a:extLst>
          </p:cNvPr>
          <p:cNvSpPr txBox="1"/>
          <p:nvPr/>
        </p:nvSpPr>
        <p:spPr>
          <a:xfrm>
            <a:off x="150206" y="831619"/>
            <a:ext cx="1127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○本時のめあて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993696-7571-4489-5F1B-86372E1141C2}"/>
              </a:ext>
            </a:extLst>
          </p:cNvPr>
          <p:cNvSpPr txBox="1"/>
          <p:nvPr/>
        </p:nvSpPr>
        <p:spPr>
          <a:xfrm>
            <a:off x="3312885" y="378619"/>
            <a:ext cx="3300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第５学年　単元名「単位量あたりの大きさ」第１時／全５時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70B73D0-6E9A-133E-ECB3-0EDA1E448EAD}"/>
              </a:ext>
            </a:extLst>
          </p:cNvPr>
          <p:cNvSpPr txBox="1"/>
          <p:nvPr/>
        </p:nvSpPr>
        <p:spPr>
          <a:xfrm>
            <a:off x="572917" y="4558520"/>
            <a:ext cx="2475295" cy="3480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83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シートのまい数が同じで、Ｂの方が人数が多いから、Ｂの方が混んでいるよ。</a:t>
            </a:r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638B51A3-955B-A26D-BE01-DE046F0B9B6F}"/>
              </a:ext>
            </a:extLst>
          </p:cNvPr>
          <p:cNvSpPr/>
          <p:nvPr/>
        </p:nvSpPr>
        <p:spPr>
          <a:xfrm>
            <a:off x="305797" y="6406243"/>
            <a:ext cx="2819131" cy="33975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めあて　どのようにして人数も広さもちがう</a:t>
            </a:r>
            <a:endParaRPr kumimoji="1" lang="en-US" altLang="ja-JP" sz="9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ときの混みぐあいを比べるのだろう？</a:t>
            </a:r>
            <a:endParaRPr kumimoji="1" lang="en-US" altLang="ja-JP" sz="9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7101DA9-5F30-97A1-1AF3-238EB463FA72}"/>
              </a:ext>
            </a:extLst>
          </p:cNvPr>
          <p:cNvSpPr txBox="1"/>
          <p:nvPr/>
        </p:nvSpPr>
        <p:spPr>
          <a:xfrm>
            <a:off x="578552" y="4283890"/>
            <a:ext cx="2058688" cy="2201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3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ＡとＢでは、どちらが混んでいますか。</a:t>
            </a:r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8EA72E-B9E1-C55A-C0D9-4597F24FFF7B}"/>
              </a:ext>
            </a:extLst>
          </p:cNvPr>
          <p:cNvSpPr txBox="1"/>
          <p:nvPr/>
        </p:nvSpPr>
        <p:spPr>
          <a:xfrm>
            <a:off x="6421845" y="2243559"/>
            <a:ext cx="3075431" cy="415498"/>
          </a:xfrm>
          <a:prstGeom prst="rect">
            <a:avLst/>
          </a:prstGeom>
          <a:solidFill>
            <a:schemeClr val="bg1"/>
          </a:solidFill>
          <a:ln w="444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みんなの考え方の似ているところはどんなところですか？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9" name="Picture 6" descr="男の子の顔アイコン 5">
            <a:extLst>
              <a:ext uri="{FF2B5EF4-FFF2-40B4-BE49-F238E27FC236}">
                <a16:creationId xmlns:a16="http://schemas.microsoft.com/office/drawing/2014/main" id="{5A18F71E-FB8A-BEAF-AE9A-56B4A91F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68" y="5772230"/>
            <a:ext cx="321857" cy="298233"/>
          </a:xfrm>
          <a:prstGeom prst="rect">
            <a:avLst/>
          </a:prstGeom>
          <a:noFill/>
        </p:spPr>
      </p:pic>
      <p:pic>
        <p:nvPicPr>
          <p:cNvPr id="20" name="Picture 10" descr="女の子の顔アイコン 3">
            <a:extLst>
              <a:ext uri="{FF2B5EF4-FFF2-40B4-BE49-F238E27FC236}">
                <a16:creationId xmlns:a16="http://schemas.microsoft.com/office/drawing/2014/main" id="{A3FF0844-672A-056D-A819-E97B5DEA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77" y="4195106"/>
            <a:ext cx="332308" cy="332308"/>
          </a:xfrm>
          <a:prstGeom prst="rect">
            <a:avLst/>
          </a:prstGeom>
          <a:noFill/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9035623-42B3-0D2C-FACB-F4344C460BE2}"/>
              </a:ext>
            </a:extLst>
          </p:cNvPr>
          <p:cNvSpPr txBox="1"/>
          <p:nvPr/>
        </p:nvSpPr>
        <p:spPr>
          <a:xfrm>
            <a:off x="6421845" y="4131013"/>
            <a:ext cx="3023063" cy="55399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まとめ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２つの量がちがうときは、どちらかをそろえ、「～人あたり」「～枚あたり」で考えるとよい。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E9594D-EBD5-C6E8-8CD0-7C2905F13479}"/>
              </a:ext>
            </a:extLst>
          </p:cNvPr>
          <p:cNvSpPr txBox="1"/>
          <p:nvPr/>
        </p:nvSpPr>
        <p:spPr>
          <a:xfrm>
            <a:off x="6424353" y="4994305"/>
            <a:ext cx="786979" cy="2201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3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ふりかえり</a:t>
            </a:r>
          </a:p>
        </p:txBody>
      </p:sp>
      <p:pic>
        <p:nvPicPr>
          <p:cNvPr id="23" name="Picture 8" descr="女の子の顔アイコン 6">
            <a:extLst>
              <a:ext uri="{FF2B5EF4-FFF2-40B4-BE49-F238E27FC236}">
                <a16:creationId xmlns:a16="http://schemas.microsoft.com/office/drawing/2014/main" id="{7D17E429-6CDE-29A9-90E5-73895EBF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27" y="2803335"/>
            <a:ext cx="266130" cy="266130"/>
          </a:xfrm>
          <a:prstGeom prst="rect">
            <a:avLst/>
          </a:prstGeom>
          <a:noFill/>
        </p:spPr>
      </p:pic>
      <p:pic>
        <p:nvPicPr>
          <p:cNvPr id="24" name="Picture 14" descr="男性会社員の顔のアイコン4">
            <a:extLst>
              <a:ext uri="{FF2B5EF4-FFF2-40B4-BE49-F238E27FC236}">
                <a16:creationId xmlns:a16="http://schemas.microsoft.com/office/drawing/2014/main" id="{63E438BB-7395-2068-948E-A92E49304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8" y="4263484"/>
            <a:ext cx="262890" cy="245939"/>
          </a:xfrm>
          <a:prstGeom prst="rect">
            <a:avLst/>
          </a:prstGeom>
          <a:noFill/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7DDBCFE-C369-24A4-22A4-4C44906CBE70}"/>
              </a:ext>
            </a:extLst>
          </p:cNvPr>
          <p:cNvSpPr txBox="1"/>
          <p:nvPr/>
        </p:nvSpPr>
        <p:spPr>
          <a:xfrm>
            <a:off x="6421845" y="3263031"/>
            <a:ext cx="3061921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ゆうとさんは人数をそろえて考えているよ。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6" name="Picture 14" descr="男性会社員の顔のアイコン4">
            <a:extLst>
              <a:ext uri="{FF2B5EF4-FFF2-40B4-BE49-F238E27FC236}">
                <a16:creationId xmlns:a16="http://schemas.microsoft.com/office/drawing/2014/main" id="{D5B445DD-108C-E3B3-96E9-689A3DE4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8" y="5583038"/>
            <a:ext cx="266130" cy="266130"/>
          </a:xfrm>
          <a:prstGeom prst="rect">
            <a:avLst/>
          </a:prstGeom>
          <a:noFill/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A27C3E0-E8A5-2851-00F7-E957074927A2}"/>
              </a:ext>
            </a:extLst>
          </p:cNvPr>
          <p:cNvSpPr txBox="1"/>
          <p:nvPr/>
        </p:nvSpPr>
        <p:spPr>
          <a:xfrm>
            <a:off x="586546" y="5602744"/>
            <a:ext cx="2185367" cy="2201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3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ＢとＣでは、どちらが混んでいますか。</a:t>
            </a:r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8" name="Picture 4" descr="男の子の顔アイコン 2">
            <a:extLst>
              <a:ext uri="{FF2B5EF4-FFF2-40B4-BE49-F238E27FC236}">
                <a16:creationId xmlns:a16="http://schemas.microsoft.com/office/drawing/2014/main" id="{50A97FBC-A971-5B78-894E-61711E5C9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9" y="5286495"/>
            <a:ext cx="231343" cy="231343"/>
          </a:xfrm>
          <a:prstGeom prst="rect">
            <a:avLst/>
          </a:prstGeom>
          <a:noFill/>
        </p:spPr>
      </p:pic>
      <p:pic>
        <p:nvPicPr>
          <p:cNvPr id="30" name="Picture 10" descr="女の子の顔アイコン 3">
            <a:extLst>
              <a:ext uri="{FF2B5EF4-FFF2-40B4-BE49-F238E27FC236}">
                <a16:creationId xmlns:a16="http://schemas.microsoft.com/office/drawing/2014/main" id="{E457E7C7-B044-17C5-DFBB-D9D4FA4B4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90" y="5229139"/>
            <a:ext cx="332308" cy="332308"/>
          </a:xfrm>
          <a:prstGeom prst="rect">
            <a:avLst/>
          </a:prstGeom>
          <a:noFill/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AF80DD8-6455-2C23-6C08-3C47D50FDBF9}"/>
              </a:ext>
            </a:extLst>
          </p:cNvPr>
          <p:cNvSpPr txBox="1"/>
          <p:nvPr/>
        </p:nvSpPr>
        <p:spPr>
          <a:xfrm>
            <a:off x="6424353" y="5247148"/>
            <a:ext cx="3058026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混みぐあいを調べるときは、どちらかの数をそろえればいいことが分かりました。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CC27C418-63FC-84A9-9E98-68E6017B990C}"/>
              </a:ext>
            </a:extLst>
          </p:cNvPr>
          <p:cNvSpPr/>
          <p:nvPr/>
        </p:nvSpPr>
        <p:spPr>
          <a:xfrm>
            <a:off x="3515642" y="5554646"/>
            <a:ext cx="2235161" cy="2483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ICT</a:t>
            </a:r>
            <a:r>
              <a:rPr kumimoji="1" lang="ja-JP" altLang="en-US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を活用し、児童の考えを提示する。</a:t>
            </a:r>
            <a:endParaRPr kumimoji="1" lang="en-US" altLang="ja-JP" sz="9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4" name="Picture 4" descr="男の子の顔アイコン 2">
            <a:extLst>
              <a:ext uri="{FF2B5EF4-FFF2-40B4-BE49-F238E27FC236}">
                <a16:creationId xmlns:a16="http://schemas.microsoft.com/office/drawing/2014/main" id="{A525EEED-57A2-0B44-1520-E550175B3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81" y="3683009"/>
            <a:ext cx="277076" cy="277076"/>
          </a:xfrm>
          <a:prstGeom prst="rect">
            <a:avLst/>
          </a:prstGeom>
          <a:noFill/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1C29D98-A091-9516-8E3E-F66CB6085594}"/>
              </a:ext>
            </a:extLst>
          </p:cNvPr>
          <p:cNvSpPr txBox="1"/>
          <p:nvPr/>
        </p:nvSpPr>
        <p:spPr>
          <a:xfrm>
            <a:off x="6421845" y="2771311"/>
            <a:ext cx="3075431" cy="415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つばささんとさくらさんはシートのまい数をそろえて考えているよ。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6" name="Picture 14" descr="男性会社員の顔のアイコン4">
            <a:extLst>
              <a:ext uri="{FF2B5EF4-FFF2-40B4-BE49-F238E27FC236}">
                <a16:creationId xmlns:a16="http://schemas.microsoft.com/office/drawing/2014/main" id="{5714A7C4-B5AF-8DAF-07AD-2FC5CF867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33" y="2280098"/>
            <a:ext cx="332308" cy="332308"/>
          </a:xfrm>
          <a:prstGeom prst="rect">
            <a:avLst/>
          </a:prstGeom>
          <a:noFill/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3468E33-A47A-6773-C17A-67B01B2CB21E}"/>
              </a:ext>
            </a:extLst>
          </p:cNvPr>
          <p:cNvSpPr/>
          <p:nvPr/>
        </p:nvSpPr>
        <p:spPr>
          <a:xfrm>
            <a:off x="159274" y="1055034"/>
            <a:ext cx="3948628" cy="4268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めあて　どのようにして人数も広さもちがうときの混みぐあい　　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を比べるのだろう？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8A22AF6-BD7D-AED2-7907-17C22EDDFC89}"/>
              </a:ext>
            </a:extLst>
          </p:cNvPr>
          <p:cNvSpPr txBox="1"/>
          <p:nvPr/>
        </p:nvSpPr>
        <p:spPr>
          <a:xfrm>
            <a:off x="357947" y="3206941"/>
            <a:ext cx="2694846" cy="24361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3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問題　３つのグループの混みぐあいを比べましょう。</a:t>
            </a:r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BD294E68-A8D5-E676-E5CB-E245A5B2D700}"/>
              </a:ext>
            </a:extLst>
          </p:cNvPr>
          <p:cNvSpPr/>
          <p:nvPr/>
        </p:nvSpPr>
        <p:spPr>
          <a:xfrm>
            <a:off x="588260" y="2040619"/>
            <a:ext cx="2147158" cy="3740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83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公園で過ごす人々のイラストを提示し、どちらが混んでいるかを考える。</a:t>
            </a:r>
            <a:endParaRPr kumimoji="1" lang="en-US" altLang="ja-JP" sz="83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0" name="Picture 4" descr="男の子の顔アイコン 2">
            <a:extLst>
              <a:ext uri="{FF2B5EF4-FFF2-40B4-BE49-F238E27FC236}">
                <a16:creationId xmlns:a16="http://schemas.microsoft.com/office/drawing/2014/main" id="{8D0D3DB6-12E2-5508-4ED4-19DBF236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56" y="2591285"/>
            <a:ext cx="251448" cy="251448"/>
          </a:xfrm>
          <a:prstGeom prst="rect">
            <a:avLst/>
          </a:prstGeom>
          <a:noFill/>
        </p:spPr>
      </p:pic>
      <p:pic>
        <p:nvPicPr>
          <p:cNvPr id="41" name="Picture 6" descr="男の子の顔アイコン 5">
            <a:extLst>
              <a:ext uri="{FF2B5EF4-FFF2-40B4-BE49-F238E27FC236}">
                <a16:creationId xmlns:a16="http://schemas.microsoft.com/office/drawing/2014/main" id="{055B6E61-972C-497E-8DEC-FE4753A1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8" y="4627841"/>
            <a:ext cx="241970" cy="241970"/>
          </a:xfrm>
          <a:prstGeom prst="rect">
            <a:avLst/>
          </a:prstGeom>
          <a:noFill/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BC6D673-89DC-77B1-8890-8B71FB5E7EB0}"/>
              </a:ext>
            </a:extLst>
          </p:cNvPr>
          <p:cNvSpPr txBox="1"/>
          <p:nvPr/>
        </p:nvSpPr>
        <p:spPr>
          <a:xfrm>
            <a:off x="3519615" y="2627456"/>
            <a:ext cx="2213585" cy="2485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15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どちらかの量</a:t>
            </a:r>
            <a:r>
              <a:rPr kumimoji="1" lang="en-US" altLang="ja-JP" sz="1015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kumimoji="1" lang="ja-JP" altLang="en-US" sz="1015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数</a:t>
            </a:r>
            <a:r>
              <a:rPr kumimoji="1" lang="en-US" altLang="ja-JP" sz="1015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kumimoji="1" lang="ja-JP" altLang="en-US" sz="1015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をそろえたよ。</a:t>
            </a:r>
            <a:endParaRPr kumimoji="1" lang="en-US" altLang="ja-JP" sz="1015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75BEC87-6F2E-7455-B5C4-8200145B829C}"/>
              </a:ext>
            </a:extLst>
          </p:cNvPr>
          <p:cNvSpPr txBox="1"/>
          <p:nvPr/>
        </p:nvSpPr>
        <p:spPr>
          <a:xfrm>
            <a:off x="578090" y="5214915"/>
            <a:ext cx="2492209" cy="3480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83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人数が同じで、シートのまい数がＣの方が少ないから、Ｃの方が混んでいるよ。</a:t>
            </a:r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D216089-1B9A-F4F4-0CA1-92CC6195244E}"/>
              </a:ext>
            </a:extLst>
          </p:cNvPr>
          <p:cNvSpPr txBox="1"/>
          <p:nvPr/>
        </p:nvSpPr>
        <p:spPr>
          <a:xfrm>
            <a:off x="6424353" y="5680713"/>
            <a:ext cx="3058025" cy="553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広さも人数も違うときはシート１まいあたりの人数や、</a:t>
            </a:r>
            <a:r>
              <a:rPr kumimoji="1"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人当たりのシートのまい数で比べることが分かりました。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A99AE93-A6F4-AB94-16BE-E119E2A26D73}"/>
              </a:ext>
            </a:extLst>
          </p:cNvPr>
          <p:cNvSpPr txBox="1"/>
          <p:nvPr/>
        </p:nvSpPr>
        <p:spPr>
          <a:xfrm>
            <a:off x="3519615" y="1712857"/>
            <a:ext cx="1001673" cy="220188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3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見通しを立てる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71CCD05-5FB5-5141-EAC4-4AF7D35F6EBE}"/>
              </a:ext>
            </a:extLst>
          </p:cNvPr>
          <p:cNvSpPr txBox="1"/>
          <p:nvPr/>
        </p:nvSpPr>
        <p:spPr>
          <a:xfrm>
            <a:off x="4492205" y="875030"/>
            <a:ext cx="2649576" cy="62059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108000" rIns="0" rtlCol="0">
            <a:spAutoFit/>
          </a:bodyPr>
          <a:lstStyle/>
          <a:p>
            <a:r>
              <a:rPr kumimoji="1" lang="ja-JP" altLang="en-US" sz="1015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数学的な見方・考え方</a:t>
            </a:r>
            <a:endParaRPr kumimoji="1" lang="en-US" altLang="ja-JP" sz="1015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15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「二つの数量の関係に着目」「そろえる」「図で考える」「１あたりで表す」</a:t>
            </a:r>
            <a:endParaRPr kumimoji="1" lang="en-US" altLang="ja-JP" sz="1015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2" name="Picture 14" descr="男性会社員の顔のアイコン4">
            <a:extLst>
              <a:ext uri="{FF2B5EF4-FFF2-40B4-BE49-F238E27FC236}">
                <a16:creationId xmlns:a16="http://schemas.microsoft.com/office/drawing/2014/main" id="{3BE095B3-C32C-C3CE-F298-51AA8C92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22" y="2122246"/>
            <a:ext cx="332308" cy="332308"/>
          </a:xfrm>
          <a:prstGeom prst="rect">
            <a:avLst/>
          </a:prstGeom>
          <a:noFill/>
        </p:spPr>
      </p:pic>
      <p:sp>
        <p:nvSpPr>
          <p:cNvPr id="53" name="雲 52">
            <a:extLst>
              <a:ext uri="{FF2B5EF4-FFF2-40B4-BE49-F238E27FC236}">
                <a16:creationId xmlns:a16="http://schemas.microsoft.com/office/drawing/2014/main" id="{96E1F284-87BB-D302-D93A-846368B09AF5}"/>
              </a:ext>
            </a:extLst>
          </p:cNvPr>
          <p:cNvSpPr/>
          <p:nvPr/>
        </p:nvSpPr>
        <p:spPr>
          <a:xfrm>
            <a:off x="4897110" y="4435569"/>
            <a:ext cx="771981" cy="34991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738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分析・整理</a:t>
            </a:r>
            <a:endParaRPr kumimoji="1" lang="en-US" altLang="ja-JP" sz="738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738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再構築</a:t>
            </a:r>
          </a:p>
        </p:txBody>
      </p:sp>
      <p:pic>
        <p:nvPicPr>
          <p:cNvPr id="54" name="Picture 6" descr="男の子の顔アイコン 5">
            <a:extLst>
              <a:ext uri="{FF2B5EF4-FFF2-40B4-BE49-F238E27FC236}">
                <a16:creationId xmlns:a16="http://schemas.microsoft.com/office/drawing/2014/main" id="{2715B8C7-318A-BCA8-BC76-26324CC20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5" y="3254110"/>
            <a:ext cx="269782" cy="269782"/>
          </a:xfrm>
          <a:prstGeom prst="rect">
            <a:avLst/>
          </a:prstGeom>
          <a:noFill/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FCDC65-ADAC-8DA6-49B4-F6843518D0E4}"/>
              </a:ext>
            </a:extLst>
          </p:cNvPr>
          <p:cNvSpPr txBox="1"/>
          <p:nvPr/>
        </p:nvSpPr>
        <p:spPr>
          <a:xfrm>
            <a:off x="6421845" y="3609195"/>
            <a:ext cx="3058027" cy="430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みんなシートのまい数か、人数かのどちらかをそろえて、混みぐあいを比べているよ。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7" name="雲 56">
            <a:extLst>
              <a:ext uri="{FF2B5EF4-FFF2-40B4-BE49-F238E27FC236}">
                <a16:creationId xmlns:a16="http://schemas.microsoft.com/office/drawing/2014/main" id="{4B7588F2-9626-1E11-4D73-4A64B746A2B3}"/>
              </a:ext>
            </a:extLst>
          </p:cNvPr>
          <p:cNvSpPr/>
          <p:nvPr/>
        </p:nvSpPr>
        <p:spPr>
          <a:xfrm>
            <a:off x="8651089" y="4756945"/>
            <a:ext cx="762607" cy="29923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再構築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7B0C706-2A0F-7791-4298-519C9FF9BCFA}"/>
              </a:ext>
            </a:extLst>
          </p:cNvPr>
          <p:cNvSpPr txBox="1"/>
          <p:nvPr/>
        </p:nvSpPr>
        <p:spPr>
          <a:xfrm>
            <a:off x="6424353" y="4730297"/>
            <a:ext cx="558600" cy="2201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3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適用題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8DAF3E5-F089-BB23-0D1E-28D1B918E2DD}"/>
              </a:ext>
            </a:extLst>
          </p:cNvPr>
          <p:cNvSpPr txBox="1"/>
          <p:nvPr/>
        </p:nvSpPr>
        <p:spPr>
          <a:xfrm>
            <a:off x="594510" y="2491877"/>
            <a:ext cx="2530418" cy="3480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3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どちらが混んでいるかを比べるには何が分かればいいですか？</a:t>
            </a:r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0" name="Picture 14" descr="男性会社員の顔のアイコン4">
            <a:extLst>
              <a:ext uri="{FF2B5EF4-FFF2-40B4-BE49-F238E27FC236}">
                <a16:creationId xmlns:a16="http://schemas.microsoft.com/office/drawing/2014/main" id="{8B452DE4-4060-1957-8C94-22C7A6C0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9" y="2489868"/>
            <a:ext cx="268779" cy="251448"/>
          </a:xfrm>
          <a:prstGeom prst="rect">
            <a:avLst/>
          </a:prstGeom>
          <a:noFill/>
        </p:spPr>
      </p:pic>
      <p:pic>
        <p:nvPicPr>
          <p:cNvPr id="62" name="Picture 14" descr="男性会社員の顔のアイコン4">
            <a:extLst>
              <a:ext uri="{FF2B5EF4-FFF2-40B4-BE49-F238E27FC236}">
                <a16:creationId xmlns:a16="http://schemas.microsoft.com/office/drawing/2014/main" id="{91AABDCC-21F4-5094-72ED-BBBB5AAB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8" y="4933526"/>
            <a:ext cx="266130" cy="266130"/>
          </a:xfrm>
          <a:prstGeom prst="rect">
            <a:avLst/>
          </a:prstGeom>
          <a:noFill/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74F44DF-581E-9A1F-F1AB-4DFFE368DC34}"/>
              </a:ext>
            </a:extLst>
          </p:cNvPr>
          <p:cNvSpPr txBox="1"/>
          <p:nvPr/>
        </p:nvSpPr>
        <p:spPr>
          <a:xfrm>
            <a:off x="578553" y="4947662"/>
            <a:ext cx="2058687" cy="2201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3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ＡとＣでは、どちらが混んでいますか。</a:t>
            </a:r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32012B56-C8B6-896B-416D-205AA135FC4A}"/>
              </a:ext>
            </a:extLst>
          </p:cNvPr>
          <p:cNvSpPr txBox="1"/>
          <p:nvPr/>
        </p:nvSpPr>
        <p:spPr>
          <a:xfrm>
            <a:off x="586549" y="5870789"/>
            <a:ext cx="2492209" cy="220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83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人数もまい数もそろっていないから比べにくいよ。</a:t>
            </a:r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5" name="Picture 8" descr="女の子の顔アイコン 6">
            <a:extLst>
              <a:ext uri="{FF2B5EF4-FFF2-40B4-BE49-F238E27FC236}">
                <a16:creationId xmlns:a16="http://schemas.microsoft.com/office/drawing/2014/main" id="{97961D07-9502-F049-5DF9-2F2942A6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0" y="6122619"/>
            <a:ext cx="232506" cy="232506"/>
          </a:xfrm>
          <a:prstGeom prst="rect">
            <a:avLst/>
          </a:prstGeom>
          <a:noFill/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09307F7-3049-D59D-5DE5-CC15804D8FC7}"/>
              </a:ext>
            </a:extLst>
          </p:cNvPr>
          <p:cNvSpPr txBox="1"/>
          <p:nvPr/>
        </p:nvSpPr>
        <p:spPr>
          <a:xfrm>
            <a:off x="3528746" y="1970606"/>
            <a:ext cx="2223876" cy="60375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3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これまで、２つの量がどちらも違うときにどうやって考えてきたかな？例えば分母と分子がどちらも違うときはどうやって比べたかな？</a:t>
            </a:r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8BD938B-4B1A-45B4-AD60-561F1D4F9816}"/>
              </a:ext>
            </a:extLst>
          </p:cNvPr>
          <p:cNvSpPr txBox="1"/>
          <p:nvPr/>
        </p:nvSpPr>
        <p:spPr>
          <a:xfrm>
            <a:off x="3346714" y="3361570"/>
            <a:ext cx="1293013" cy="10772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つばささん</a:t>
            </a:r>
            <a:r>
              <a:rPr kumimoji="1"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(12</a:t>
            </a:r>
            <a:r>
              <a:rPr kumimoji="1"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枚あたりの人数</a:t>
            </a:r>
            <a:r>
              <a:rPr kumimoji="1"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1E5428C-D5D5-4D9D-9AD0-63CF83A5F6A8}"/>
              </a:ext>
            </a:extLst>
          </p:cNvPr>
          <p:cNvSpPr txBox="1"/>
          <p:nvPr/>
        </p:nvSpPr>
        <p:spPr>
          <a:xfrm>
            <a:off x="4770567" y="3348294"/>
            <a:ext cx="1321912" cy="107722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さくらさん</a:t>
            </a:r>
            <a:r>
              <a:rPr kumimoji="1"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kumimoji="1"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１枚あたりの人数</a:t>
            </a:r>
            <a:r>
              <a:rPr kumimoji="1"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F919E9B-4955-48CB-9696-ABBF35C84D78}"/>
              </a:ext>
            </a:extLst>
          </p:cNvPr>
          <p:cNvSpPr txBox="1"/>
          <p:nvPr/>
        </p:nvSpPr>
        <p:spPr>
          <a:xfrm>
            <a:off x="3609487" y="4217725"/>
            <a:ext cx="1265717" cy="10772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ゆうと</a:t>
            </a:r>
            <a:r>
              <a:rPr kumimoji="1" lang="ja-JP" altLang="en-US" sz="700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さん</a:t>
            </a:r>
            <a:r>
              <a:rPr kumimoji="1"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kumimoji="1"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１人あたりの枚数</a:t>
            </a:r>
            <a:r>
              <a:rPr kumimoji="1"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</a:p>
        </p:txBody>
      </p:sp>
      <p:sp>
        <p:nvSpPr>
          <p:cNvPr id="78" name="雲 77">
            <a:extLst>
              <a:ext uri="{FF2B5EF4-FFF2-40B4-BE49-F238E27FC236}">
                <a16:creationId xmlns:a16="http://schemas.microsoft.com/office/drawing/2014/main" id="{E4497319-824D-4632-822F-ECF768D6D390}"/>
              </a:ext>
            </a:extLst>
          </p:cNvPr>
          <p:cNvSpPr/>
          <p:nvPr/>
        </p:nvSpPr>
        <p:spPr>
          <a:xfrm>
            <a:off x="1353943" y="3881224"/>
            <a:ext cx="542370" cy="348045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738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発見・</a:t>
            </a:r>
            <a:endParaRPr kumimoji="1" lang="en-US" altLang="ja-JP" sz="738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738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蓄積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A8359E9E-9673-462E-9A75-4908703B5962}"/>
              </a:ext>
            </a:extLst>
          </p:cNvPr>
          <p:cNvSpPr txBox="1"/>
          <p:nvPr/>
        </p:nvSpPr>
        <p:spPr>
          <a:xfrm>
            <a:off x="578090" y="6133986"/>
            <a:ext cx="2395886" cy="220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83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どうすれば混みぐあいが比べられるのだろう？</a:t>
            </a:r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1" name="Picture 10" descr="女の子の顔アイコン 3">
            <a:extLst>
              <a:ext uri="{FF2B5EF4-FFF2-40B4-BE49-F238E27FC236}">
                <a16:creationId xmlns:a16="http://schemas.microsoft.com/office/drawing/2014/main" id="{B17A7483-98FB-4678-AC7F-20687C6F3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5" y="5866734"/>
            <a:ext cx="246996" cy="246996"/>
          </a:xfrm>
          <a:prstGeom prst="rect">
            <a:avLst/>
          </a:prstGeom>
          <a:noFill/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7970A97-58FB-8D9E-D97F-B955F85B7AF9}"/>
              </a:ext>
            </a:extLst>
          </p:cNvPr>
          <p:cNvGrpSpPr/>
          <p:nvPr/>
        </p:nvGrpSpPr>
        <p:grpSpPr>
          <a:xfrm>
            <a:off x="575673" y="1677593"/>
            <a:ext cx="1613321" cy="307777"/>
            <a:chOff x="431566" y="1804031"/>
            <a:chExt cx="1613321" cy="307777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E4C1766-85FA-2220-AF51-85360DF02CAA}"/>
                </a:ext>
              </a:extLst>
            </p:cNvPr>
            <p:cNvSpPr txBox="1"/>
            <p:nvPr/>
          </p:nvSpPr>
          <p:spPr>
            <a:xfrm>
              <a:off x="431566" y="1804031"/>
              <a:ext cx="1613321" cy="30777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kumimoji="1" lang="ja-JP" altLang="en-US" sz="14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 問いをもつ段階</a:t>
              </a: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F2B89431-95C8-F06E-199B-3C8795268AF6}"/>
                </a:ext>
              </a:extLst>
            </p:cNvPr>
            <p:cNvSpPr/>
            <p:nvPr/>
          </p:nvSpPr>
          <p:spPr>
            <a:xfrm>
              <a:off x="471307" y="1855334"/>
              <a:ext cx="218979" cy="209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Ⅰ</a:t>
              </a:r>
              <a:endPara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436EF4C3-B8C4-3B84-98D6-42AC7DBFFC5A}"/>
              </a:ext>
            </a:extLst>
          </p:cNvPr>
          <p:cNvGrpSpPr/>
          <p:nvPr/>
        </p:nvGrpSpPr>
        <p:grpSpPr>
          <a:xfrm>
            <a:off x="3519615" y="2912911"/>
            <a:ext cx="2460551" cy="307777"/>
            <a:chOff x="3395273" y="1748497"/>
            <a:chExt cx="2460551" cy="307777"/>
          </a:xfrm>
          <a:solidFill>
            <a:srgbClr val="FFFF00"/>
          </a:solidFill>
        </p:grpSpPr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0126F487-6A6A-F389-6852-E386C5D9EEAB}"/>
                </a:ext>
              </a:extLst>
            </p:cNvPr>
            <p:cNvSpPr txBox="1"/>
            <p:nvPr/>
          </p:nvSpPr>
          <p:spPr>
            <a:xfrm>
              <a:off x="3395273" y="1748497"/>
              <a:ext cx="2460551" cy="30777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kumimoji="1" lang="ja-JP" altLang="en-US" sz="14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 多様な考えを生み出す段階</a:t>
              </a:r>
            </a:p>
          </p:txBody>
        </p: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D195C5B9-AE74-F667-C42A-11BD3C1BA6D0}"/>
                </a:ext>
              </a:extLst>
            </p:cNvPr>
            <p:cNvSpPr/>
            <p:nvPr/>
          </p:nvSpPr>
          <p:spPr>
            <a:xfrm>
              <a:off x="3440522" y="1795251"/>
              <a:ext cx="218979" cy="209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Ⅱ</a:t>
              </a:r>
              <a:endPara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73F45E29-755A-0E2A-4CCB-BFEF33A96A09}"/>
              </a:ext>
            </a:extLst>
          </p:cNvPr>
          <p:cNvGrpSpPr/>
          <p:nvPr/>
        </p:nvGrpSpPr>
        <p:grpSpPr>
          <a:xfrm>
            <a:off x="3489246" y="5194445"/>
            <a:ext cx="1979557" cy="307777"/>
            <a:chOff x="3395273" y="4479121"/>
            <a:chExt cx="1979557" cy="307777"/>
          </a:xfrm>
          <a:solidFill>
            <a:srgbClr val="FFFF00"/>
          </a:solidFill>
        </p:grpSpPr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C431A89-D150-6C21-1232-FA9B15EDC5A2}"/>
                </a:ext>
              </a:extLst>
            </p:cNvPr>
            <p:cNvSpPr txBox="1"/>
            <p:nvPr/>
          </p:nvSpPr>
          <p:spPr>
            <a:xfrm>
              <a:off x="3395273" y="4479121"/>
              <a:ext cx="1979557" cy="30777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考えを共有する段階</a:t>
              </a:r>
            </a:p>
          </p:txBody>
        </p: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8450CC71-D060-D3FA-0D96-A6C6E473BBCA}"/>
                </a:ext>
              </a:extLst>
            </p:cNvPr>
            <p:cNvSpPr/>
            <p:nvPr/>
          </p:nvSpPr>
          <p:spPr>
            <a:xfrm>
              <a:off x="3440522" y="4531576"/>
              <a:ext cx="218979" cy="209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Ⅲ</a:t>
              </a:r>
              <a:endPara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6820B156-93DB-B75D-B507-48FAF1E0B044}"/>
              </a:ext>
            </a:extLst>
          </p:cNvPr>
          <p:cNvGrpSpPr/>
          <p:nvPr/>
        </p:nvGrpSpPr>
        <p:grpSpPr>
          <a:xfrm>
            <a:off x="6431422" y="1840541"/>
            <a:ext cx="2356431" cy="307777"/>
            <a:chOff x="6621866" y="1772335"/>
            <a:chExt cx="2356431" cy="307777"/>
          </a:xfrm>
        </p:grpSpPr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B91CC45F-BB4F-940F-8CFA-AC4B2498D735}"/>
                </a:ext>
              </a:extLst>
            </p:cNvPr>
            <p:cNvSpPr txBox="1"/>
            <p:nvPr/>
          </p:nvSpPr>
          <p:spPr>
            <a:xfrm>
              <a:off x="6621866" y="1772335"/>
              <a:ext cx="2356431" cy="307777"/>
            </a:xfrm>
            <a:prstGeom prst="rect">
              <a:avLst/>
            </a:prstGeom>
            <a:solidFill>
              <a:srgbClr val="FFFF00">
                <a:alpha val="99000"/>
              </a:srgbClr>
            </a:solidFill>
            <a:ln w="2540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  解決過程を振り返る段階</a:t>
              </a:r>
            </a:p>
          </p:txBody>
        </p: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5BA45273-D84A-E39E-BFA4-B3155B4C03E7}"/>
                </a:ext>
              </a:extLst>
            </p:cNvPr>
            <p:cNvSpPr/>
            <p:nvPr/>
          </p:nvSpPr>
          <p:spPr>
            <a:xfrm>
              <a:off x="6693742" y="1825861"/>
              <a:ext cx="218979" cy="209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Ⅳ</a:t>
              </a:r>
              <a:endPara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90" name="図 89">
            <a:extLst>
              <a:ext uri="{FF2B5EF4-FFF2-40B4-BE49-F238E27FC236}">
                <a16:creationId xmlns:a16="http://schemas.microsoft.com/office/drawing/2014/main" id="{A5196480-0952-B529-8F4C-8E36A0C5D7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917" y="3477669"/>
            <a:ext cx="679764" cy="382367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A18E30DA-B6CB-5150-5C9C-BF97334380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7894" y="3478127"/>
            <a:ext cx="679763" cy="382367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F53B6BAE-9632-FC6C-6EC7-13783BB88F3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008" r="12082"/>
          <a:stretch/>
        </p:blipFill>
        <p:spPr>
          <a:xfrm>
            <a:off x="528024" y="3875489"/>
            <a:ext cx="529611" cy="382367"/>
          </a:xfrm>
          <a:prstGeom prst="rect">
            <a:avLst/>
          </a:prstGeom>
        </p:spPr>
      </p:pic>
      <p:sp>
        <p:nvSpPr>
          <p:cNvPr id="103" name="雲 102">
            <a:extLst>
              <a:ext uri="{FF2B5EF4-FFF2-40B4-BE49-F238E27FC236}">
                <a16:creationId xmlns:a16="http://schemas.microsoft.com/office/drawing/2014/main" id="{FEEEE7CC-C8B5-FB99-D3B5-ACA1BFB530C9}"/>
              </a:ext>
            </a:extLst>
          </p:cNvPr>
          <p:cNvSpPr/>
          <p:nvPr/>
        </p:nvSpPr>
        <p:spPr>
          <a:xfrm>
            <a:off x="2812356" y="1746323"/>
            <a:ext cx="440266" cy="397773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738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発見・蓄積</a:t>
            </a:r>
          </a:p>
        </p:txBody>
      </p:sp>
      <p:sp>
        <p:nvSpPr>
          <p:cNvPr id="105" name="雲 104">
            <a:extLst>
              <a:ext uri="{FF2B5EF4-FFF2-40B4-BE49-F238E27FC236}">
                <a16:creationId xmlns:a16="http://schemas.microsoft.com/office/drawing/2014/main" id="{0948F061-67AD-572C-9164-AFFAD4ACEDD5}"/>
              </a:ext>
            </a:extLst>
          </p:cNvPr>
          <p:cNvSpPr/>
          <p:nvPr/>
        </p:nvSpPr>
        <p:spPr>
          <a:xfrm>
            <a:off x="3074443" y="5996833"/>
            <a:ext cx="424387" cy="33975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738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目的</a:t>
            </a:r>
            <a:endParaRPr kumimoji="1" lang="en-US" altLang="ja-JP" sz="738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738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意識</a:t>
            </a:r>
          </a:p>
        </p:txBody>
      </p:sp>
      <p:pic>
        <p:nvPicPr>
          <p:cNvPr id="111" name="Picture 4" descr="男の子の顔アイコン 2">
            <a:extLst>
              <a:ext uri="{FF2B5EF4-FFF2-40B4-BE49-F238E27FC236}">
                <a16:creationId xmlns:a16="http://schemas.microsoft.com/office/drawing/2014/main" id="{FF0BE949-2EE8-48C4-AFD9-5594C590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938" y="3342118"/>
            <a:ext cx="120024" cy="120024"/>
          </a:xfrm>
          <a:prstGeom prst="rect">
            <a:avLst/>
          </a:prstGeom>
          <a:noFill/>
        </p:spPr>
      </p:pic>
      <p:pic>
        <p:nvPicPr>
          <p:cNvPr id="112" name="Picture 6" descr="男の子の顔アイコン 5">
            <a:extLst>
              <a:ext uri="{FF2B5EF4-FFF2-40B4-BE49-F238E27FC236}">
                <a16:creationId xmlns:a16="http://schemas.microsoft.com/office/drawing/2014/main" id="{E54EC970-7865-4587-8A48-199B8833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71" y="4201524"/>
            <a:ext cx="123920" cy="123920"/>
          </a:xfrm>
          <a:prstGeom prst="rect">
            <a:avLst/>
          </a:prstGeom>
          <a:noFill/>
        </p:spPr>
      </p:pic>
      <p:pic>
        <p:nvPicPr>
          <p:cNvPr id="113" name="Picture 10" descr="女の子の顔アイコン 3">
            <a:extLst>
              <a:ext uri="{FF2B5EF4-FFF2-40B4-BE49-F238E27FC236}">
                <a16:creationId xmlns:a16="http://schemas.microsoft.com/office/drawing/2014/main" id="{5497DE37-F8B6-4EEF-84F0-6602D2A9B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01" y="3351878"/>
            <a:ext cx="113776" cy="113776"/>
          </a:xfrm>
          <a:prstGeom prst="rect">
            <a:avLst/>
          </a:prstGeom>
          <a:noFill/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D0BF858-325D-48DE-BC5B-D74C068CABE3}"/>
              </a:ext>
            </a:extLst>
          </p:cNvPr>
          <p:cNvSpPr txBox="1"/>
          <p:nvPr/>
        </p:nvSpPr>
        <p:spPr>
          <a:xfrm>
            <a:off x="7141781" y="1445914"/>
            <a:ext cx="2749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「読み解く力」の視点を踏まえた授業づくりのイメージ</a:t>
            </a: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EF680FAF-A85D-40E3-99D2-BC86E96834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12" y="70957"/>
            <a:ext cx="1871336" cy="141097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81D7954-05A9-461D-AE7B-198BF0B1D3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2286" y="4326130"/>
            <a:ext cx="1464564" cy="867156"/>
          </a:xfrm>
          <a:prstGeom prst="rect">
            <a:avLst/>
          </a:prstGeom>
        </p:spPr>
      </p:pic>
      <p:pic>
        <p:nvPicPr>
          <p:cNvPr id="96" name="Picture 8" descr="女の子の顔アイコン 6">
            <a:extLst>
              <a:ext uri="{FF2B5EF4-FFF2-40B4-BE49-F238E27FC236}">
                <a16:creationId xmlns:a16="http://schemas.microsoft.com/office/drawing/2014/main" id="{55D91099-0B95-4AB5-BEDB-3BB8BCB9A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0" y="2770728"/>
            <a:ext cx="232506" cy="232506"/>
          </a:xfrm>
          <a:prstGeom prst="rect">
            <a:avLst/>
          </a:prstGeom>
          <a:noFill/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7E4DED17-9080-434F-BE2A-E39400EDE276}"/>
              </a:ext>
            </a:extLst>
          </p:cNvPr>
          <p:cNvSpPr txBox="1"/>
          <p:nvPr/>
        </p:nvSpPr>
        <p:spPr>
          <a:xfrm>
            <a:off x="586777" y="2928622"/>
            <a:ext cx="1914801" cy="220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83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人数と広さが分かれば比べられるよ。</a:t>
            </a:r>
            <a:endParaRPr kumimoji="1" lang="en-US" altLang="ja-JP" sz="83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0F32286-3BF8-4693-8B66-1930DF95403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15847" y="6129077"/>
            <a:ext cx="1982675" cy="676120"/>
          </a:xfrm>
          <a:prstGeom prst="rect">
            <a:avLst/>
          </a:prstGeom>
        </p:spPr>
      </p:pic>
      <p:pic>
        <p:nvPicPr>
          <p:cNvPr id="98" name="Picture 4" descr="男の子の顔アイコン 2">
            <a:extLst>
              <a:ext uri="{FF2B5EF4-FFF2-40B4-BE49-F238E27FC236}">
                <a16:creationId xmlns:a16="http://schemas.microsoft.com/office/drawing/2014/main" id="{BD685D91-91D7-4332-B8E9-5F3AFC94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86" y="6267711"/>
            <a:ext cx="291612" cy="291612"/>
          </a:xfrm>
          <a:prstGeom prst="rect">
            <a:avLst/>
          </a:prstGeom>
          <a:noFill/>
        </p:spPr>
      </p:pic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DD1BAF04-1A86-4B50-9B43-A8C5C5B46C04}"/>
              </a:ext>
            </a:extLst>
          </p:cNvPr>
          <p:cNvSpPr txBox="1"/>
          <p:nvPr/>
        </p:nvSpPr>
        <p:spPr>
          <a:xfrm>
            <a:off x="6415215" y="6281246"/>
            <a:ext cx="3064657" cy="415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広さをそろえる方法と、人数をそろえる方法ではどちらの方が比べやすいかな？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FCF52EE-466A-4BE5-A1B3-3C183600372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9347"/>
          <a:stretch/>
        </p:blipFill>
        <p:spPr>
          <a:xfrm>
            <a:off x="1972437" y="3501303"/>
            <a:ext cx="1014590" cy="629710"/>
          </a:xfrm>
          <a:prstGeom prst="rect">
            <a:avLst/>
          </a:prstGeom>
        </p:spPr>
      </p:pic>
      <p:sp>
        <p:nvSpPr>
          <p:cNvPr id="93" name="四角形: 角を丸くする 92">
            <a:extLst>
              <a:ext uri="{FF2B5EF4-FFF2-40B4-BE49-F238E27FC236}">
                <a16:creationId xmlns:a16="http://schemas.microsoft.com/office/drawing/2014/main" id="{73A2B7A4-CF0F-46D3-A674-2459BEBF7919}"/>
              </a:ext>
            </a:extLst>
          </p:cNvPr>
          <p:cNvSpPr/>
          <p:nvPr/>
        </p:nvSpPr>
        <p:spPr>
          <a:xfrm>
            <a:off x="3515642" y="5842327"/>
            <a:ext cx="2271785" cy="2553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他者の考えを説明する活動で共有を図る。</a:t>
            </a:r>
            <a:endParaRPr kumimoji="1" lang="en-US" altLang="ja-JP" sz="9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" name="雲 66">
            <a:extLst>
              <a:ext uri="{FF2B5EF4-FFF2-40B4-BE49-F238E27FC236}">
                <a16:creationId xmlns:a16="http://schemas.microsoft.com/office/drawing/2014/main" id="{6E145FDA-DBE5-5EEE-F836-CC3C59265C7E}"/>
              </a:ext>
            </a:extLst>
          </p:cNvPr>
          <p:cNvSpPr/>
          <p:nvPr/>
        </p:nvSpPr>
        <p:spPr>
          <a:xfrm>
            <a:off x="5223241" y="6344068"/>
            <a:ext cx="722305" cy="346555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738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分析・整理</a:t>
            </a:r>
            <a:endParaRPr kumimoji="1" lang="en-US" altLang="ja-JP" sz="738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738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再構築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6CBC842-871F-414D-AAB4-B9704F9CCD07}"/>
              </a:ext>
            </a:extLst>
          </p:cNvPr>
          <p:cNvGrpSpPr/>
          <p:nvPr/>
        </p:nvGrpSpPr>
        <p:grpSpPr>
          <a:xfrm>
            <a:off x="2997385" y="3471763"/>
            <a:ext cx="1627424" cy="752933"/>
            <a:chOff x="2987027" y="3472468"/>
            <a:chExt cx="1627424" cy="752933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D775AA41-FFF0-4B75-A3BD-C87D8EE6B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987027" y="3472468"/>
              <a:ext cx="1627424" cy="752933"/>
            </a:xfrm>
            <a:prstGeom prst="rect">
              <a:avLst/>
            </a:prstGeom>
          </p:spPr>
        </p:pic>
        <p:pic>
          <p:nvPicPr>
            <p:cNvPr id="100" name="図 99">
              <a:extLst>
                <a:ext uri="{FF2B5EF4-FFF2-40B4-BE49-F238E27FC236}">
                  <a16:creationId xmlns:a16="http://schemas.microsoft.com/office/drawing/2014/main" id="{5E05190D-C30E-440E-B06F-C0CAD8257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63112" t="16131" r="4819" b="60387"/>
            <a:stretch/>
          </p:blipFill>
          <p:spPr>
            <a:xfrm>
              <a:off x="3932738" y="3582562"/>
              <a:ext cx="614266" cy="208095"/>
            </a:xfrm>
            <a:prstGeom prst="rect">
              <a:avLst/>
            </a:prstGeom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ABA5A2F9-76A3-4EAD-AF10-26ACB7B725FB}"/>
              </a:ext>
            </a:extLst>
          </p:cNvPr>
          <p:cNvGrpSpPr/>
          <p:nvPr/>
        </p:nvGrpSpPr>
        <p:grpSpPr>
          <a:xfrm>
            <a:off x="4557706" y="3477225"/>
            <a:ext cx="1465601" cy="759771"/>
            <a:chOff x="4557706" y="3477225"/>
            <a:chExt cx="1465601" cy="759771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84D60E29-0109-4D20-BD78-5DFD069A9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r="4325"/>
            <a:stretch/>
          </p:blipFill>
          <p:spPr>
            <a:xfrm>
              <a:off x="4557706" y="3477225"/>
              <a:ext cx="1465601" cy="759771"/>
            </a:xfrm>
            <a:prstGeom prst="rect">
              <a:avLst/>
            </a:prstGeom>
          </p:spPr>
        </p:pic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8943A1EB-4D22-462F-9B53-A63E86049F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67849" t="18627" r="8495" b="56213"/>
            <a:stretch/>
          </p:blipFill>
          <p:spPr>
            <a:xfrm>
              <a:off x="5581664" y="3609195"/>
              <a:ext cx="406951" cy="215397"/>
            </a:xfrm>
            <a:prstGeom prst="rect">
              <a:avLst/>
            </a:prstGeom>
          </p:spPr>
        </p:pic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63255BBA-27E7-42E6-8964-584FD183D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62986" t="49891" r="9311" b="12733"/>
            <a:stretch/>
          </p:blipFill>
          <p:spPr>
            <a:xfrm>
              <a:off x="5528533" y="3879009"/>
              <a:ext cx="352433" cy="235832"/>
            </a:xfrm>
            <a:prstGeom prst="rect">
              <a:avLst/>
            </a:prstGeom>
          </p:spPr>
        </p:pic>
        <p:pic>
          <p:nvPicPr>
            <p:cNvPr id="104" name="図 103">
              <a:extLst>
                <a:ext uri="{FF2B5EF4-FFF2-40B4-BE49-F238E27FC236}">
                  <a16:creationId xmlns:a16="http://schemas.microsoft.com/office/drawing/2014/main" id="{8C4DE3E3-7E19-4D63-9D1B-1EC7BC7AB4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67849" t="18627" r="28879" b="56213"/>
            <a:stretch/>
          </p:blipFill>
          <p:spPr>
            <a:xfrm>
              <a:off x="5522701" y="3886079"/>
              <a:ext cx="56292" cy="215397"/>
            </a:xfrm>
            <a:prstGeom prst="rect">
              <a:avLst/>
            </a:prstGeom>
          </p:spPr>
        </p:pic>
      </p:grpSp>
      <p:pic>
        <p:nvPicPr>
          <p:cNvPr id="106" name="図 105">
            <a:extLst>
              <a:ext uri="{FF2B5EF4-FFF2-40B4-BE49-F238E27FC236}">
                <a16:creationId xmlns:a16="http://schemas.microsoft.com/office/drawing/2014/main" id="{4D2D4582-9A33-4BFA-9EE8-76AEC032EFF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0183" t="16172" r="36841" b="59998"/>
          <a:stretch/>
        </p:blipFill>
        <p:spPr>
          <a:xfrm>
            <a:off x="3572259" y="3596191"/>
            <a:ext cx="373930" cy="179429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D5D5A2DE-AC36-4A03-8747-0FAE86B37F7D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1017" t="52036" r="8267" b="16234"/>
          <a:stretch/>
        </p:blipFill>
        <p:spPr>
          <a:xfrm>
            <a:off x="5223242" y="3873527"/>
            <a:ext cx="743540" cy="241300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72885DA7-2D10-4E7E-A66D-B42A231A33FD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6141" t="7282" r="79744" b="83096"/>
          <a:stretch/>
        </p:blipFill>
        <p:spPr>
          <a:xfrm>
            <a:off x="4796304" y="3813112"/>
            <a:ext cx="60325" cy="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9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598</Words>
  <Application>Microsoft Office PowerPoint</Application>
  <PresentationFormat>A4 210 x 297 mm</PresentationFormat>
  <Paragraphs>122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UDゴシック</vt:lpstr>
      <vt:lpstr>BIZ UD明朝 Medium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2024-03-19T04:30:43Z</dcterms:created>
  <dcterms:modified xsi:type="dcterms:W3CDTF">2024-03-19T05:08:31Z</dcterms:modified>
</cp:coreProperties>
</file>