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2" r:id="rId2"/>
  </p:sldIdLst>
  <p:sldSz cx="9906000" cy="6858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F828"/>
    <a:srgbClr val="02CECE"/>
    <a:srgbClr val="FF9999"/>
    <a:srgbClr val="FFFF99"/>
    <a:srgbClr val="EF3F31"/>
    <a:srgbClr val="EA36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26" d="100"/>
          <a:sy n="126" d="100"/>
        </p:scale>
        <p:origin x="75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D18AB6-5722-4BF1-AFED-27DEDC9E938C}" type="datetimeFigureOut">
              <a:rPr kumimoji="1" lang="ja-JP" altLang="en-US" smtClean="0"/>
              <a:t>2024/3/19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1417838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D18AB6-5722-4BF1-AFED-27DEDC9E938C}" type="datetimeFigureOut">
              <a:rPr kumimoji="1" lang="ja-JP" altLang="en-US" smtClean="0"/>
              <a:t>2024/3/19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670826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D18AB6-5722-4BF1-AFED-27DEDC9E938C}" type="datetimeFigureOut">
              <a:rPr kumimoji="1" lang="ja-JP" altLang="en-US" smtClean="0"/>
              <a:t>2024/3/19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296066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D18AB6-5722-4BF1-AFED-27DEDC9E938C}" type="datetimeFigureOut">
              <a:rPr kumimoji="1" lang="ja-JP" altLang="en-US" smtClean="0"/>
              <a:t>2024/3/19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311473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D18AB6-5722-4BF1-AFED-27DEDC9E938C}" type="datetimeFigureOut">
              <a:rPr kumimoji="1" lang="ja-JP" altLang="en-US" smtClean="0"/>
              <a:t>2024/3/19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294101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D18AB6-5722-4BF1-AFED-27DEDC9E938C}" type="datetimeFigureOut">
              <a:rPr kumimoji="1" lang="ja-JP" altLang="en-US" smtClean="0"/>
              <a:t>2024/3/19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391960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D18AB6-5722-4BF1-AFED-27DEDC9E938C}" type="datetimeFigureOut">
              <a:rPr kumimoji="1" lang="ja-JP" altLang="en-US" smtClean="0"/>
              <a:t>2024/3/19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377229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D18AB6-5722-4BF1-AFED-27DEDC9E938C}" type="datetimeFigureOut">
              <a:rPr kumimoji="1" lang="ja-JP" altLang="en-US" smtClean="0"/>
              <a:t>2024/3/19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302959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D18AB6-5722-4BF1-AFED-27DEDC9E938C}" type="datetimeFigureOut">
              <a:rPr kumimoji="1" lang="ja-JP" altLang="en-US" smtClean="0"/>
              <a:t>2024/3/19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105614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D18AB6-5722-4BF1-AFED-27DEDC9E938C}" type="datetimeFigureOut">
              <a:rPr kumimoji="1" lang="ja-JP" altLang="en-US" smtClean="0"/>
              <a:t>2024/3/19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266491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D18AB6-5722-4BF1-AFED-27DEDC9E938C}" type="datetimeFigureOut">
              <a:rPr kumimoji="1" lang="ja-JP" altLang="en-US" smtClean="0"/>
              <a:t>2024/3/19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35614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D18AB6-5722-4BF1-AFED-27DEDC9E938C}" type="datetimeFigureOut">
              <a:rPr kumimoji="1" lang="ja-JP" altLang="en-US" smtClean="0"/>
              <a:t>2024/3/19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C7FB9-DB86-4087-851C-2D7F66784E00}" type="slidenum">
              <a:rPr kumimoji="1" lang="ja-JP" altLang="en-US" smtClean="0"/>
              <a:t>‹#›</a:t>
            </a:fld>
            <a:endParaRPr kumimoji="1" lang="ja-JP" altLang="en-US"/>
          </a:p>
        </p:txBody>
      </p:sp>
    </p:spTree>
    <p:extLst>
      <p:ext uri="{BB962C8B-B14F-4D97-AF65-F5344CB8AC3E}">
        <p14:creationId xmlns:p14="http://schemas.microsoft.com/office/powerpoint/2010/main" val="1385277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emf"/><Relationship Id="rId5" Type="http://schemas.openxmlformats.org/officeDocument/2006/relationships/image" Target="../media/image4.pn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F04ABC6-B7DC-45F8-9A8A-B916E8CFCB1D}"/>
              </a:ext>
            </a:extLst>
          </p:cNvPr>
          <p:cNvSpPr txBox="1"/>
          <p:nvPr/>
        </p:nvSpPr>
        <p:spPr>
          <a:xfrm>
            <a:off x="333436" y="46274"/>
            <a:ext cx="1800493" cy="369332"/>
          </a:xfrm>
          <a:prstGeom prst="rect">
            <a:avLst/>
          </a:prstGeom>
          <a:noFill/>
        </p:spPr>
        <p:txBody>
          <a:bodyPr wrap="none" rtlCol="0">
            <a:spAutoFit/>
          </a:bodyPr>
          <a:lstStyle/>
          <a:p>
            <a:r>
              <a:rPr kumimoji="1" lang="ja-JP" altLang="en-US" dirty="0">
                <a:solidFill>
                  <a:sysClr val="windowText" lastClr="000000"/>
                </a:solidFill>
                <a:latin typeface="BIZ UDゴシック" panose="020B0400000000000000" pitchFamily="49" charset="-128"/>
                <a:ea typeface="BIZ UDゴシック" panose="020B0400000000000000" pitchFamily="49" charset="-128"/>
              </a:rPr>
              <a:t>授業構想シート</a:t>
            </a:r>
          </a:p>
        </p:txBody>
      </p:sp>
      <p:sp>
        <p:nvSpPr>
          <p:cNvPr id="5" name="テキスト ボックス 4">
            <a:extLst>
              <a:ext uri="{FF2B5EF4-FFF2-40B4-BE49-F238E27FC236}">
                <a16:creationId xmlns:a16="http://schemas.microsoft.com/office/drawing/2014/main" id="{68978987-E280-4982-9237-F62175B77ED6}"/>
              </a:ext>
            </a:extLst>
          </p:cNvPr>
          <p:cNvSpPr txBox="1"/>
          <p:nvPr/>
        </p:nvSpPr>
        <p:spPr>
          <a:xfrm>
            <a:off x="244394" y="323223"/>
            <a:ext cx="1261884" cy="253916"/>
          </a:xfrm>
          <a:prstGeom prst="rect">
            <a:avLst/>
          </a:prstGeom>
          <a:noFill/>
        </p:spPr>
        <p:txBody>
          <a:bodyPr wrap="none"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○目指す児童の姿</a:t>
            </a:r>
          </a:p>
        </p:txBody>
      </p:sp>
      <p:sp>
        <p:nvSpPr>
          <p:cNvPr id="6" name="テキスト ボックス 5">
            <a:extLst>
              <a:ext uri="{FF2B5EF4-FFF2-40B4-BE49-F238E27FC236}">
                <a16:creationId xmlns:a16="http://schemas.microsoft.com/office/drawing/2014/main" id="{78588AAD-151C-468F-AD98-758E67AC1C4A}"/>
              </a:ext>
            </a:extLst>
          </p:cNvPr>
          <p:cNvSpPr txBox="1"/>
          <p:nvPr/>
        </p:nvSpPr>
        <p:spPr>
          <a:xfrm>
            <a:off x="394278" y="577638"/>
            <a:ext cx="7202862" cy="253916"/>
          </a:xfrm>
          <a:prstGeom prst="rect">
            <a:avLst/>
          </a:prstGeom>
          <a:noFill/>
          <a:ln w="12700">
            <a:solidFill>
              <a:schemeClr val="tx1"/>
            </a:solidFill>
          </a:ln>
        </p:spPr>
        <p:txBody>
          <a:bodyPr wrap="square"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分母も分子も違う分数の大きさの比べ方を考え、数直線やリットルますなどの図を用いて比べるよさに気付いている。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7" name="テキスト ボックス 6">
            <a:extLst>
              <a:ext uri="{FF2B5EF4-FFF2-40B4-BE49-F238E27FC236}">
                <a16:creationId xmlns:a16="http://schemas.microsoft.com/office/drawing/2014/main" id="{075293BE-DD11-431F-B3FD-E2753DEF043A}"/>
              </a:ext>
            </a:extLst>
          </p:cNvPr>
          <p:cNvSpPr txBox="1"/>
          <p:nvPr/>
        </p:nvSpPr>
        <p:spPr>
          <a:xfrm>
            <a:off x="233090" y="958141"/>
            <a:ext cx="1127232" cy="253916"/>
          </a:xfrm>
          <a:prstGeom prst="rect">
            <a:avLst/>
          </a:prstGeom>
          <a:noFill/>
        </p:spPr>
        <p:txBody>
          <a:bodyPr wrap="none"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○本時のめあて</a:t>
            </a:r>
          </a:p>
        </p:txBody>
      </p:sp>
      <p:sp>
        <p:nvSpPr>
          <p:cNvPr id="8" name="テキスト ボックス 7">
            <a:extLst>
              <a:ext uri="{FF2B5EF4-FFF2-40B4-BE49-F238E27FC236}">
                <a16:creationId xmlns:a16="http://schemas.microsoft.com/office/drawing/2014/main" id="{54F4C977-B49A-4A79-A2E8-4D48DCBC3214}"/>
              </a:ext>
            </a:extLst>
          </p:cNvPr>
          <p:cNvSpPr txBox="1"/>
          <p:nvPr/>
        </p:nvSpPr>
        <p:spPr>
          <a:xfrm>
            <a:off x="394276" y="1217247"/>
            <a:ext cx="4223443" cy="253916"/>
          </a:xfrm>
          <a:prstGeom prst="rect">
            <a:avLst/>
          </a:prstGeom>
          <a:noFill/>
          <a:ln w="12700">
            <a:solidFill>
              <a:schemeClr val="tx1"/>
            </a:solidFill>
          </a:ln>
        </p:spPr>
        <p:txBody>
          <a:bodyPr wrap="square"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どのようにして分母も分子も違う分数の大きさを比べるのだろう？</a:t>
            </a:r>
          </a:p>
        </p:txBody>
      </p:sp>
      <p:sp>
        <p:nvSpPr>
          <p:cNvPr id="9" name="テキスト ボックス 8">
            <a:extLst>
              <a:ext uri="{FF2B5EF4-FFF2-40B4-BE49-F238E27FC236}">
                <a16:creationId xmlns:a16="http://schemas.microsoft.com/office/drawing/2014/main" id="{24C5BBBB-8DCD-46FD-A24A-F87DD3B4ADCF}"/>
              </a:ext>
            </a:extLst>
          </p:cNvPr>
          <p:cNvSpPr txBox="1"/>
          <p:nvPr/>
        </p:nvSpPr>
        <p:spPr>
          <a:xfrm>
            <a:off x="54467" y="1697980"/>
            <a:ext cx="9793196" cy="5062924"/>
          </a:xfrm>
          <a:prstGeom prst="rect">
            <a:avLst/>
          </a:prstGeom>
          <a:noFill/>
          <a:ln w="25400">
            <a:solidFill>
              <a:schemeClr val="tx1"/>
            </a:solidFill>
          </a:ln>
        </p:spPr>
        <p:txBody>
          <a:bodyPr wrap="square" rtlCol="0">
            <a:spAutoFit/>
          </a:bodyPr>
          <a:lstStyle/>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500" dirty="0">
              <a:solidFill>
                <a:sysClr val="windowText" lastClr="000000"/>
              </a:solidFill>
              <a:latin typeface="BIZ UD明朝 Medium" panose="02020500000000000000" pitchFamily="17" charset="-128"/>
              <a:ea typeface="BIZ UD明朝 Medium" panose="02020500000000000000" pitchFamily="17" charset="-128"/>
            </a:endParaRPr>
          </a:p>
          <a:p>
            <a:endParaRPr kumimoji="1" lang="en-US" altLang="ja-JP" sz="300" dirty="0">
              <a:solidFill>
                <a:sysClr val="windowText" lastClr="000000"/>
              </a:solidFill>
              <a:latin typeface="BIZ UD明朝 Medium" panose="02020500000000000000" pitchFamily="17" charset="-128"/>
              <a:ea typeface="BIZ UD明朝 Medium" panose="02020500000000000000" pitchFamily="17" charset="-128"/>
            </a:endParaRPr>
          </a:p>
        </p:txBody>
      </p:sp>
      <p:sp>
        <p:nvSpPr>
          <p:cNvPr id="10" name="テキスト ボックス 9">
            <a:extLst>
              <a:ext uri="{FF2B5EF4-FFF2-40B4-BE49-F238E27FC236}">
                <a16:creationId xmlns:a16="http://schemas.microsoft.com/office/drawing/2014/main" id="{96D614E1-4AB3-4B85-85B1-CF24DD3E94BD}"/>
              </a:ext>
            </a:extLst>
          </p:cNvPr>
          <p:cNvSpPr txBox="1"/>
          <p:nvPr/>
        </p:nvSpPr>
        <p:spPr>
          <a:xfrm>
            <a:off x="231813" y="1439775"/>
            <a:ext cx="992579" cy="253916"/>
          </a:xfrm>
          <a:prstGeom prst="rect">
            <a:avLst/>
          </a:prstGeom>
          <a:noFill/>
        </p:spPr>
        <p:txBody>
          <a:bodyPr wrap="none"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○本時の展開</a:t>
            </a:r>
          </a:p>
        </p:txBody>
      </p:sp>
      <p:sp>
        <p:nvSpPr>
          <p:cNvPr id="11" name="テキスト ボックス 10">
            <a:extLst>
              <a:ext uri="{FF2B5EF4-FFF2-40B4-BE49-F238E27FC236}">
                <a16:creationId xmlns:a16="http://schemas.microsoft.com/office/drawing/2014/main" id="{4302A332-5157-4DCE-9AF3-577E8C5EF6FE}"/>
              </a:ext>
            </a:extLst>
          </p:cNvPr>
          <p:cNvSpPr txBox="1"/>
          <p:nvPr/>
        </p:nvSpPr>
        <p:spPr>
          <a:xfrm>
            <a:off x="3335217" y="307597"/>
            <a:ext cx="3993401" cy="230832"/>
          </a:xfrm>
          <a:prstGeom prst="rect">
            <a:avLst/>
          </a:prstGeom>
          <a:noFill/>
        </p:spPr>
        <p:txBody>
          <a:bodyPr wrap="none" rtlCol="0">
            <a:spAutoFit/>
          </a:bodyPr>
          <a:lstStyle/>
          <a:p>
            <a:r>
              <a:rPr kumimoji="1" lang="ja-JP" altLang="en-US" sz="900" dirty="0">
                <a:solidFill>
                  <a:sysClr val="windowText" lastClr="000000"/>
                </a:solidFill>
                <a:latin typeface="BIZ UDゴシック" panose="020B0400000000000000" pitchFamily="49" charset="-128"/>
                <a:ea typeface="BIZ UDゴシック" panose="020B0400000000000000" pitchFamily="49" charset="-128"/>
              </a:rPr>
              <a:t>　　　　　第５学年　単元名「分数のたし算とひき算」　第１時／全９時</a:t>
            </a:r>
          </a:p>
        </p:txBody>
      </p:sp>
      <p:sp>
        <p:nvSpPr>
          <p:cNvPr id="17" name="テキスト ボックス 16">
            <a:extLst>
              <a:ext uri="{FF2B5EF4-FFF2-40B4-BE49-F238E27FC236}">
                <a16:creationId xmlns:a16="http://schemas.microsoft.com/office/drawing/2014/main" id="{4CAAD6C8-A013-422B-9587-60BBFEDBC710}"/>
              </a:ext>
            </a:extLst>
          </p:cNvPr>
          <p:cNvSpPr txBox="1"/>
          <p:nvPr/>
        </p:nvSpPr>
        <p:spPr>
          <a:xfrm>
            <a:off x="317290" y="5534488"/>
            <a:ext cx="1205984" cy="253916"/>
          </a:xfrm>
          <a:prstGeom prst="rect">
            <a:avLst/>
          </a:prstGeom>
          <a:solidFill>
            <a:schemeClr val="accent1">
              <a:lumMod val="20000"/>
              <a:lumOff val="80000"/>
            </a:schemeClr>
          </a:solidFill>
          <a:ln w="25400">
            <a:solidFill>
              <a:schemeClr val="tx1"/>
            </a:solidFill>
          </a:ln>
        </p:spPr>
        <p:txBody>
          <a:bodyPr wrap="square"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見通しを立てる</a:t>
            </a:r>
          </a:p>
        </p:txBody>
      </p:sp>
      <p:sp>
        <p:nvSpPr>
          <p:cNvPr id="26" name="矢印: 五方向 25">
            <a:extLst>
              <a:ext uri="{FF2B5EF4-FFF2-40B4-BE49-F238E27FC236}">
                <a16:creationId xmlns:a16="http://schemas.microsoft.com/office/drawing/2014/main" id="{331A8D9A-CD51-44EA-93CA-B171FEC96B17}"/>
              </a:ext>
            </a:extLst>
          </p:cNvPr>
          <p:cNvSpPr/>
          <p:nvPr/>
        </p:nvSpPr>
        <p:spPr>
          <a:xfrm>
            <a:off x="106680" y="4759819"/>
            <a:ext cx="2914233" cy="422331"/>
          </a:xfrm>
          <a:prstGeom prst="homePlat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めあて　どのようにして分母も分子も違う　　</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　　　　分数の大きさを比べるのだろう？</a:t>
            </a:r>
          </a:p>
        </p:txBody>
      </p:sp>
      <p:sp>
        <p:nvSpPr>
          <p:cNvPr id="28" name="四角形: 角を丸くする 27">
            <a:extLst>
              <a:ext uri="{FF2B5EF4-FFF2-40B4-BE49-F238E27FC236}">
                <a16:creationId xmlns:a16="http://schemas.microsoft.com/office/drawing/2014/main" id="{2ED7C41C-A219-4E50-8C6A-DB200E37FF8F}"/>
              </a:ext>
            </a:extLst>
          </p:cNvPr>
          <p:cNvSpPr/>
          <p:nvPr/>
        </p:nvSpPr>
        <p:spPr>
          <a:xfrm>
            <a:off x="4679409" y="931538"/>
            <a:ext cx="2657969" cy="53962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数学的な見方・考え方</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「問題場面の数量の関係に着目」</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「図で考える</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数直線・リットルます</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31" name="テキスト ボックス 30">
            <a:extLst>
              <a:ext uri="{FF2B5EF4-FFF2-40B4-BE49-F238E27FC236}">
                <a16:creationId xmlns:a16="http://schemas.microsoft.com/office/drawing/2014/main" id="{4893AA10-D618-4587-9201-DD80FBD47CAE}"/>
              </a:ext>
            </a:extLst>
          </p:cNvPr>
          <p:cNvSpPr txBox="1"/>
          <p:nvPr/>
        </p:nvSpPr>
        <p:spPr>
          <a:xfrm>
            <a:off x="329691" y="3090529"/>
            <a:ext cx="2680096" cy="253916"/>
          </a:xfrm>
          <a:prstGeom prst="rect">
            <a:avLst/>
          </a:prstGeom>
          <a:solidFill>
            <a:schemeClr val="bg1"/>
          </a:solidFill>
          <a:ln w="19050">
            <a:solidFill>
              <a:schemeClr val="tx1"/>
            </a:solidFill>
          </a:ln>
        </p:spPr>
        <p:txBody>
          <a:bodyPr wrap="square"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何か困ったことはありませんでしたか？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40" name="テキスト ボックス 39">
            <a:extLst>
              <a:ext uri="{FF2B5EF4-FFF2-40B4-BE49-F238E27FC236}">
                <a16:creationId xmlns:a16="http://schemas.microsoft.com/office/drawing/2014/main" id="{D3800961-400E-4595-99CF-AEE283261F8B}"/>
              </a:ext>
            </a:extLst>
          </p:cNvPr>
          <p:cNvSpPr txBox="1"/>
          <p:nvPr/>
        </p:nvSpPr>
        <p:spPr>
          <a:xfrm>
            <a:off x="6101302" y="1745126"/>
            <a:ext cx="3712854" cy="4939814"/>
          </a:xfrm>
          <a:prstGeom prst="rect">
            <a:avLst/>
          </a:prstGeom>
          <a:solidFill>
            <a:schemeClr val="accent2">
              <a:lumMod val="20000"/>
              <a:lumOff val="80000"/>
            </a:schemeClr>
          </a:solidFill>
          <a:ln w="19050">
            <a:solidFill>
              <a:schemeClr val="tx1"/>
            </a:solidFill>
          </a:ln>
        </p:spPr>
        <p:txBody>
          <a:bodyPr wrap="square" rtlCol="0">
            <a:spAutoFit/>
          </a:bodyPr>
          <a:lstStyle/>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43" name="テキスト ボックス 42">
            <a:extLst>
              <a:ext uri="{FF2B5EF4-FFF2-40B4-BE49-F238E27FC236}">
                <a16:creationId xmlns:a16="http://schemas.microsoft.com/office/drawing/2014/main" id="{2DDFB52A-8FB0-467D-AC68-236AAE5F77F4}"/>
              </a:ext>
            </a:extLst>
          </p:cNvPr>
          <p:cNvSpPr txBox="1"/>
          <p:nvPr/>
        </p:nvSpPr>
        <p:spPr>
          <a:xfrm>
            <a:off x="6413859" y="3862842"/>
            <a:ext cx="2516657" cy="253916"/>
          </a:xfrm>
          <a:prstGeom prst="rect">
            <a:avLst/>
          </a:prstGeom>
          <a:solidFill>
            <a:schemeClr val="bg1"/>
          </a:solidFill>
          <a:ln w="19050">
            <a:solidFill>
              <a:schemeClr val="tx1"/>
            </a:solidFill>
            <a:prstDash val="sysDash"/>
          </a:ln>
        </p:spPr>
        <p:txBody>
          <a:bodyPr wrap="square" lIns="72000" rIns="0"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数直線や図を使うとわかりやすいね。</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44" name="テキスト ボックス 43">
            <a:extLst>
              <a:ext uri="{FF2B5EF4-FFF2-40B4-BE49-F238E27FC236}">
                <a16:creationId xmlns:a16="http://schemas.microsoft.com/office/drawing/2014/main" id="{F6AEB36C-F09A-4452-9CA8-65FF8EB8C257}"/>
              </a:ext>
            </a:extLst>
          </p:cNvPr>
          <p:cNvSpPr txBox="1"/>
          <p:nvPr/>
        </p:nvSpPr>
        <p:spPr>
          <a:xfrm>
            <a:off x="6413857" y="2381140"/>
            <a:ext cx="3104995" cy="415498"/>
          </a:xfrm>
          <a:prstGeom prst="rect">
            <a:avLst/>
          </a:prstGeom>
          <a:solidFill>
            <a:schemeClr val="bg1"/>
          </a:solidFill>
          <a:ln w="44450" cmpd="dbl">
            <a:solidFill>
              <a:schemeClr val="tx1"/>
            </a:solidFill>
          </a:ln>
        </p:spPr>
        <p:txBody>
          <a:bodyPr wrap="square" rIns="36000"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みんなの考え方の似ているところはどんなところですか？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pic>
        <p:nvPicPr>
          <p:cNvPr id="46" name="Picture 6" descr="男の子の顔アイコン 5">
            <a:extLst>
              <a:ext uri="{FF2B5EF4-FFF2-40B4-BE49-F238E27FC236}">
                <a16:creationId xmlns:a16="http://schemas.microsoft.com/office/drawing/2014/main" id="{CA89A85E-9C4B-46E8-B87F-262A61B7017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137032" y="3137910"/>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49" name="テキスト ボックス 48">
            <a:extLst>
              <a:ext uri="{FF2B5EF4-FFF2-40B4-BE49-F238E27FC236}">
                <a16:creationId xmlns:a16="http://schemas.microsoft.com/office/drawing/2014/main" id="{74349536-2A54-4465-97CF-E49E85924315}"/>
              </a:ext>
            </a:extLst>
          </p:cNvPr>
          <p:cNvSpPr txBox="1"/>
          <p:nvPr/>
        </p:nvSpPr>
        <p:spPr>
          <a:xfrm>
            <a:off x="6431880" y="4386018"/>
            <a:ext cx="3104995" cy="415498"/>
          </a:xfrm>
          <a:prstGeom prst="rect">
            <a:avLst/>
          </a:prstGeom>
          <a:solidFill>
            <a:schemeClr val="bg1"/>
          </a:solidFill>
          <a:ln w="25400">
            <a:solidFill>
              <a:srgbClr val="FF0000"/>
            </a:solidFill>
            <a:prstDash val="sysDash"/>
          </a:ln>
        </p:spPr>
        <p:txBody>
          <a:bodyPr wrap="square" rIns="0"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分母も分子も違う分数の大きさは、数直線や図を使うと比べやすいな。</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pic>
        <p:nvPicPr>
          <p:cNvPr id="52" name="Picture 4">
            <a:extLst>
              <a:ext uri="{FF2B5EF4-FFF2-40B4-BE49-F238E27FC236}">
                <a16:creationId xmlns:a16="http://schemas.microsoft.com/office/drawing/2014/main" id="{A9135C53-D9F1-4D95-A926-D1E2CEE6710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54232" y="5538446"/>
            <a:ext cx="252000" cy="24600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8" descr="女の子の顔アイコン 6">
            <a:extLst>
              <a:ext uri="{FF2B5EF4-FFF2-40B4-BE49-F238E27FC236}">
                <a16:creationId xmlns:a16="http://schemas.microsoft.com/office/drawing/2014/main" id="{05128653-6581-4959-BA24-6A02F4EAC71E}"/>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67023" y="4471582"/>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a:extLst>
              <a:ext uri="{FF2B5EF4-FFF2-40B4-BE49-F238E27FC236}">
                <a16:creationId xmlns:a16="http://schemas.microsoft.com/office/drawing/2014/main" id="{AE55B116-92C1-4AC6-8469-8D866E9AA7A8}"/>
              </a:ext>
            </a:extLst>
          </p:cNvPr>
          <p:cNvSpPr txBox="1"/>
          <p:nvPr/>
        </p:nvSpPr>
        <p:spPr>
          <a:xfrm>
            <a:off x="6413859" y="5473377"/>
            <a:ext cx="3339740" cy="415498"/>
          </a:xfrm>
          <a:prstGeom prst="rect">
            <a:avLst/>
          </a:prstGeom>
          <a:solidFill>
            <a:schemeClr val="bg1"/>
          </a:solidFill>
          <a:ln w="19050">
            <a:solidFill>
              <a:schemeClr val="tx1"/>
            </a:solidFill>
            <a:prstDash val="sysDash"/>
          </a:ln>
        </p:spPr>
        <p:txBody>
          <a:bodyPr wrap="square" rIns="0"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数字だけで考えるより、数直線や図を使うと分数の大きさがわかりやすいと思いました。</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41" name="テキスト ボックス 40">
            <a:extLst>
              <a:ext uri="{FF2B5EF4-FFF2-40B4-BE49-F238E27FC236}">
                <a16:creationId xmlns:a16="http://schemas.microsoft.com/office/drawing/2014/main" id="{6724C9CC-BF2F-ECDA-87C6-E0C8560B70E7}"/>
              </a:ext>
            </a:extLst>
          </p:cNvPr>
          <p:cNvSpPr txBox="1"/>
          <p:nvPr/>
        </p:nvSpPr>
        <p:spPr>
          <a:xfrm>
            <a:off x="6415942" y="3125501"/>
            <a:ext cx="2967818" cy="415498"/>
          </a:xfrm>
          <a:prstGeom prst="rect">
            <a:avLst/>
          </a:prstGeom>
          <a:solidFill>
            <a:schemeClr val="bg1"/>
          </a:solidFill>
          <a:ln w="19050">
            <a:solidFill>
              <a:schemeClr val="tx1"/>
            </a:solidFill>
            <a:prstDash val="sysDash"/>
          </a:ln>
        </p:spPr>
        <p:txBody>
          <a:bodyPr wrap="square" rIns="36000"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数直線やリットルますなどの図をかいて考えているよ。</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51" name="テキスト ボックス 50">
            <a:extLst>
              <a:ext uri="{FF2B5EF4-FFF2-40B4-BE49-F238E27FC236}">
                <a16:creationId xmlns:a16="http://schemas.microsoft.com/office/drawing/2014/main" id="{D6103B9B-2ACF-4ADD-8F7B-951C73840EEE}"/>
              </a:ext>
            </a:extLst>
          </p:cNvPr>
          <p:cNvSpPr txBox="1"/>
          <p:nvPr/>
        </p:nvSpPr>
        <p:spPr>
          <a:xfrm>
            <a:off x="431566" y="1804031"/>
            <a:ext cx="1613321" cy="307777"/>
          </a:xfrm>
          <a:prstGeom prst="rect">
            <a:avLst/>
          </a:prstGeom>
          <a:solidFill>
            <a:srgbClr val="FFFF00"/>
          </a:solidFill>
          <a:ln w="25400">
            <a:solidFill>
              <a:schemeClr val="tx1"/>
            </a:solidFill>
          </a:ln>
        </p:spPr>
        <p:txBody>
          <a:bodyPr wrap="square" lIns="0" rIns="0" rtlCol="0">
            <a:spAutoFit/>
          </a:bodyPr>
          <a:lstStyle/>
          <a:p>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　 問いをもつ段階</a:t>
            </a:r>
          </a:p>
        </p:txBody>
      </p:sp>
      <p:sp>
        <p:nvSpPr>
          <p:cNvPr id="59" name="テキスト ボックス 58">
            <a:extLst>
              <a:ext uri="{FF2B5EF4-FFF2-40B4-BE49-F238E27FC236}">
                <a16:creationId xmlns:a16="http://schemas.microsoft.com/office/drawing/2014/main" id="{54F26FAF-D91F-448A-B9C7-034A3AE4D3AA}"/>
              </a:ext>
            </a:extLst>
          </p:cNvPr>
          <p:cNvSpPr txBox="1"/>
          <p:nvPr/>
        </p:nvSpPr>
        <p:spPr>
          <a:xfrm>
            <a:off x="3395273" y="1748497"/>
            <a:ext cx="2460551" cy="307777"/>
          </a:xfrm>
          <a:prstGeom prst="rect">
            <a:avLst/>
          </a:prstGeom>
          <a:solidFill>
            <a:srgbClr val="FFFF00"/>
          </a:solidFill>
          <a:ln w="25400">
            <a:solidFill>
              <a:schemeClr val="tx1"/>
            </a:solidFill>
          </a:ln>
        </p:spPr>
        <p:txBody>
          <a:bodyPr wrap="square" lIns="0" rIns="0" rtlCol="0">
            <a:spAutoFit/>
          </a:bodyPr>
          <a:lstStyle/>
          <a:p>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　 多様な考えを生み出す段階</a:t>
            </a:r>
          </a:p>
        </p:txBody>
      </p:sp>
      <p:pic>
        <p:nvPicPr>
          <p:cNvPr id="63" name="Picture 6" descr="男の子の顔アイコン 5">
            <a:extLst>
              <a:ext uri="{FF2B5EF4-FFF2-40B4-BE49-F238E27FC236}">
                <a16:creationId xmlns:a16="http://schemas.microsoft.com/office/drawing/2014/main" id="{86A51A78-4342-4275-A9EA-E8D57C9F1B1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5801" y="3467050"/>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a:extLst>
              <a:ext uri="{FF2B5EF4-FFF2-40B4-BE49-F238E27FC236}">
                <a16:creationId xmlns:a16="http://schemas.microsoft.com/office/drawing/2014/main" id="{8647CED7-B22F-41FC-AFC2-50A996BD1DF9}"/>
              </a:ext>
            </a:extLst>
          </p:cNvPr>
          <p:cNvSpPr txBox="1"/>
          <p:nvPr/>
        </p:nvSpPr>
        <p:spPr>
          <a:xfrm>
            <a:off x="314378" y="3947322"/>
            <a:ext cx="2706535" cy="415498"/>
          </a:xfrm>
          <a:prstGeom prst="rect">
            <a:avLst/>
          </a:prstGeom>
          <a:solidFill>
            <a:schemeClr val="bg1"/>
          </a:solidFill>
          <a:ln w="19050">
            <a:solidFill>
              <a:schemeClr val="tx1"/>
            </a:solidFill>
            <a:prstDash val="sysDash"/>
          </a:ln>
        </p:spPr>
        <p:txBody>
          <a:bodyPr wrap="square"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分母も分子もそろっていないときは大きさが比べにくいな。</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pic>
        <p:nvPicPr>
          <p:cNvPr id="65" name="Picture 10" descr="女の子の顔アイコン 3">
            <a:extLst>
              <a:ext uri="{FF2B5EF4-FFF2-40B4-BE49-F238E27FC236}">
                <a16:creationId xmlns:a16="http://schemas.microsoft.com/office/drawing/2014/main" id="{C7337B55-1CF7-40F2-91DA-D0481CA1E36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7948" y="4011023"/>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66" name="テキスト ボックス 65">
            <a:extLst>
              <a:ext uri="{FF2B5EF4-FFF2-40B4-BE49-F238E27FC236}">
                <a16:creationId xmlns:a16="http://schemas.microsoft.com/office/drawing/2014/main" id="{F2A60495-BA47-489C-9537-ABA5C95AAFB9}"/>
              </a:ext>
            </a:extLst>
          </p:cNvPr>
          <p:cNvSpPr txBox="1"/>
          <p:nvPr/>
        </p:nvSpPr>
        <p:spPr>
          <a:xfrm>
            <a:off x="300181" y="3410379"/>
            <a:ext cx="2709605" cy="415498"/>
          </a:xfrm>
          <a:prstGeom prst="rect">
            <a:avLst/>
          </a:prstGeom>
          <a:solidFill>
            <a:schemeClr val="bg1"/>
          </a:solidFill>
          <a:ln w="19050">
            <a:solidFill>
              <a:schemeClr val="tx1"/>
            </a:solidFill>
            <a:prstDash val="sysDash"/>
          </a:ln>
        </p:spPr>
        <p:txBody>
          <a:bodyPr wrap="square"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分母や分子がそろっているときは大きさが比べやすいけど</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a:t>
            </a:r>
          </a:p>
        </p:txBody>
      </p:sp>
      <p:sp>
        <p:nvSpPr>
          <p:cNvPr id="68" name="テキスト ボックス 67">
            <a:extLst>
              <a:ext uri="{FF2B5EF4-FFF2-40B4-BE49-F238E27FC236}">
                <a16:creationId xmlns:a16="http://schemas.microsoft.com/office/drawing/2014/main" id="{1D79940E-CE4D-411E-AA13-603F51BE53FF}"/>
              </a:ext>
            </a:extLst>
          </p:cNvPr>
          <p:cNvSpPr txBox="1"/>
          <p:nvPr/>
        </p:nvSpPr>
        <p:spPr>
          <a:xfrm>
            <a:off x="321011" y="4452175"/>
            <a:ext cx="2346672" cy="253916"/>
          </a:xfrm>
          <a:prstGeom prst="rect">
            <a:avLst/>
          </a:prstGeom>
          <a:solidFill>
            <a:schemeClr val="bg1"/>
          </a:solidFill>
          <a:ln w="19050">
            <a:solidFill>
              <a:schemeClr val="tx1"/>
            </a:solidFill>
            <a:prstDash val="sysDash"/>
          </a:ln>
        </p:spPr>
        <p:txBody>
          <a:bodyPr wrap="square"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どうすれば比べやすくなるのかな？</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72" name="テキスト ボックス 71">
            <a:extLst>
              <a:ext uri="{FF2B5EF4-FFF2-40B4-BE49-F238E27FC236}">
                <a16:creationId xmlns:a16="http://schemas.microsoft.com/office/drawing/2014/main" id="{C8D45DCE-31F8-43A6-A9C2-3B543892E5A0}"/>
              </a:ext>
            </a:extLst>
          </p:cNvPr>
          <p:cNvSpPr txBox="1"/>
          <p:nvPr/>
        </p:nvSpPr>
        <p:spPr>
          <a:xfrm>
            <a:off x="3411309" y="3866204"/>
            <a:ext cx="1979557" cy="307777"/>
          </a:xfrm>
          <a:prstGeom prst="rect">
            <a:avLst/>
          </a:prstGeom>
          <a:solidFill>
            <a:srgbClr val="FFFF00"/>
          </a:solidFill>
          <a:ln w="25400">
            <a:solidFill>
              <a:schemeClr val="tx1"/>
            </a:solidFill>
          </a:ln>
        </p:spPr>
        <p:txBody>
          <a:bodyPr wrap="square" rtlCol="0">
            <a:spAutoFit/>
          </a:bodyPr>
          <a:lstStyle/>
          <a:p>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　考えを共有する段階</a:t>
            </a:r>
          </a:p>
        </p:txBody>
      </p:sp>
      <p:sp>
        <p:nvSpPr>
          <p:cNvPr id="73" name="テキスト ボックス 72">
            <a:extLst>
              <a:ext uri="{FF2B5EF4-FFF2-40B4-BE49-F238E27FC236}">
                <a16:creationId xmlns:a16="http://schemas.microsoft.com/office/drawing/2014/main" id="{5CB54908-CA36-415F-9BB8-80858674D1F4}"/>
              </a:ext>
            </a:extLst>
          </p:cNvPr>
          <p:cNvSpPr txBox="1"/>
          <p:nvPr/>
        </p:nvSpPr>
        <p:spPr>
          <a:xfrm>
            <a:off x="3391765" y="6026354"/>
            <a:ext cx="2618175" cy="646331"/>
          </a:xfrm>
          <a:prstGeom prst="rect">
            <a:avLst/>
          </a:prstGeom>
          <a:solidFill>
            <a:schemeClr val="bg1"/>
          </a:solidFill>
          <a:ln w="25400">
            <a:solidFill>
              <a:schemeClr val="tx1"/>
            </a:solidFill>
          </a:ln>
        </p:spPr>
        <p:txBody>
          <a:bodyPr wrap="square" rtlCol="0">
            <a:spAutoFit/>
          </a:bodyPr>
          <a:lstStyle/>
          <a:p>
            <a:r>
              <a:rPr kumimoji="1" lang="ja-JP" altLang="en-US" sz="900" dirty="0">
                <a:solidFill>
                  <a:sysClr val="windowText" lastClr="000000"/>
                </a:solidFill>
                <a:latin typeface="BIZ UDゴシック" panose="020B0400000000000000" pitchFamily="49" charset="-128"/>
                <a:ea typeface="BIZ UDゴシック" panose="020B0400000000000000" pitchFamily="49" charset="-128"/>
              </a:rPr>
              <a:t>「〇〇さんと似ている人？」</a:t>
            </a:r>
            <a:endParaRPr kumimoji="1" lang="en-US" altLang="ja-JP" sz="90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900" dirty="0">
                <a:solidFill>
                  <a:sysClr val="windowText" lastClr="000000"/>
                </a:solidFill>
                <a:latin typeface="BIZ UDゴシック" panose="020B0400000000000000" pitchFamily="49" charset="-128"/>
                <a:ea typeface="BIZ UDゴシック" panose="020B0400000000000000" pitchFamily="49" charset="-128"/>
              </a:rPr>
              <a:t>「それはどういうこと？」</a:t>
            </a:r>
            <a:endParaRPr kumimoji="1" lang="en-US" altLang="ja-JP" sz="90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900" dirty="0">
                <a:solidFill>
                  <a:sysClr val="windowText" lastClr="000000"/>
                </a:solidFill>
                <a:latin typeface="BIZ UDゴシック" panose="020B0400000000000000" pitchFamily="49" charset="-128"/>
                <a:ea typeface="BIZ UDゴシック" panose="020B0400000000000000" pitchFamily="49" charset="-128"/>
              </a:rPr>
              <a:t>「〇〇さんはどう考えたのだと思う？」</a:t>
            </a:r>
            <a:endParaRPr kumimoji="1" lang="en-US" altLang="ja-JP" sz="900" dirty="0">
              <a:solidFill>
                <a:sysClr val="windowText" lastClr="000000"/>
              </a:solidFill>
              <a:latin typeface="BIZ UDゴシック" panose="020B0400000000000000" pitchFamily="49" charset="-128"/>
              <a:ea typeface="BIZ UDゴシック" panose="020B0400000000000000" pitchFamily="49" charset="-128"/>
            </a:endParaRPr>
          </a:p>
          <a:p>
            <a:r>
              <a:rPr kumimoji="1" lang="ja-JP" altLang="en-US" sz="900" dirty="0">
                <a:solidFill>
                  <a:sysClr val="windowText" lastClr="000000"/>
                </a:solidFill>
                <a:latin typeface="BIZ UDゴシック" panose="020B0400000000000000" pitchFamily="49" charset="-128"/>
                <a:ea typeface="BIZ UDゴシック" panose="020B0400000000000000" pitchFamily="49" charset="-128"/>
              </a:rPr>
              <a:t>「なぜこうしたの？」</a:t>
            </a:r>
            <a:endParaRPr kumimoji="1" lang="en-US" altLang="ja-JP" sz="9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74" name="四角形: 角を丸くする 73">
            <a:extLst>
              <a:ext uri="{FF2B5EF4-FFF2-40B4-BE49-F238E27FC236}">
                <a16:creationId xmlns:a16="http://schemas.microsoft.com/office/drawing/2014/main" id="{AF9A685F-46B4-45F7-8AED-51928F54881D}"/>
              </a:ext>
            </a:extLst>
          </p:cNvPr>
          <p:cNvSpPr/>
          <p:nvPr/>
        </p:nvSpPr>
        <p:spPr>
          <a:xfrm>
            <a:off x="3428919" y="5113811"/>
            <a:ext cx="1865916" cy="459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他者の考えを説明する活動で共有を図る。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75" name="四角形: 角を丸くする 74">
            <a:extLst>
              <a:ext uri="{FF2B5EF4-FFF2-40B4-BE49-F238E27FC236}">
                <a16:creationId xmlns:a16="http://schemas.microsoft.com/office/drawing/2014/main" id="{1826DF1A-7EDB-4AE9-8065-4521DF201D7C}"/>
              </a:ext>
            </a:extLst>
          </p:cNvPr>
          <p:cNvSpPr/>
          <p:nvPr/>
        </p:nvSpPr>
        <p:spPr>
          <a:xfrm>
            <a:off x="3416743" y="4425106"/>
            <a:ext cx="1897126" cy="4597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ICT</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を活用し、児童の考えを提示する。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76" name="テキスト ボックス 75">
            <a:extLst>
              <a:ext uri="{FF2B5EF4-FFF2-40B4-BE49-F238E27FC236}">
                <a16:creationId xmlns:a16="http://schemas.microsoft.com/office/drawing/2014/main" id="{48092836-CE1A-4807-A481-A1BAA454BF8B}"/>
              </a:ext>
            </a:extLst>
          </p:cNvPr>
          <p:cNvSpPr txBox="1"/>
          <p:nvPr/>
        </p:nvSpPr>
        <p:spPr>
          <a:xfrm>
            <a:off x="6655207" y="1772335"/>
            <a:ext cx="2356431" cy="307777"/>
          </a:xfrm>
          <a:prstGeom prst="rect">
            <a:avLst/>
          </a:prstGeom>
          <a:solidFill>
            <a:srgbClr val="FFFF00">
              <a:alpha val="99000"/>
            </a:srgbClr>
          </a:solidFill>
          <a:ln w="25400">
            <a:solidFill>
              <a:schemeClr val="tx1"/>
            </a:solidFill>
          </a:ln>
        </p:spPr>
        <p:txBody>
          <a:bodyPr wrap="square" lIns="0" rIns="0" rtlCol="0">
            <a:spAutoFit/>
          </a:bodyPr>
          <a:lstStyle/>
          <a:p>
            <a:pPr algn="ctr"/>
            <a:r>
              <a:rPr kumimoji="1" lang="ja-JP" altLang="en-US" sz="1400" dirty="0">
                <a:solidFill>
                  <a:sysClr val="windowText" lastClr="000000"/>
                </a:solidFill>
                <a:latin typeface="BIZ UDゴシック" panose="020B0400000000000000" pitchFamily="49" charset="-128"/>
                <a:ea typeface="BIZ UDゴシック" panose="020B0400000000000000" pitchFamily="49" charset="-128"/>
              </a:rPr>
              <a:t>   解決過程を振り返る段階</a:t>
            </a:r>
          </a:p>
        </p:txBody>
      </p:sp>
      <p:pic>
        <p:nvPicPr>
          <p:cNvPr id="78" name="Picture 4" descr="男の子の顔アイコン 2">
            <a:extLst>
              <a:ext uri="{FF2B5EF4-FFF2-40B4-BE49-F238E27FC236}">
                <a16:creationId xmlns:a16="http://schemas.microsoft.com/office/drawing/2014/main" id="{CC4E79BE-3A92-423B-B760-0509974011E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6124637" y="3864898"/>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81" name="テキスト ボックス 80">
            <a:extLst>
              <a:ext uri="{FF2B5EF4-FFF2-40B4-BE49-F238E27FC236}">
                <a16:creationId xmlns:a16="http://schemas.microsoft.com/office/drawing/2014/main" id="{8E9E1C48-DAA5-4BE9-90E5-1401AD957B67}"/>
              </a:ext>
            </a:extLst>
          </p:cNvPr>
          <p:cNvSpPr txBox="1"/>
          <p:nvPr/>
        </p:nvSpPr>
        <p:spPr>
          <a:xfrm>
            <a:off x="6413857" y="5218231"/>
            <a:ext cx="630026" cy="161583"/>
          </a:xfrm>
          <a:prstGeom prst="rect">
            <a:avLst/>
          </a:prstGeom>
          <a:solidFill>
            <a:schemeClr val="bg1"/>
          </a:solidFill>
          <a:ln w="12700">
            <a:solidFill>
              <a:schemeClr val="tx1"/>
            </a:solidFill>
          </a:ln>
        </p:spPr>
        <p:txBody>
          <a:bodyPr wrap="square" lIns="36000" tIns="0" rIns="0" bIns="0"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振り返り</a:t>
            </a:r>
          </a:p>
        </p:txBody>
      </p:sp>
      <p:sp>
        <p:nvSpPr>
          <p:cNvPr id="82" name="テキスト ボックス 81">
            <a:extLst>
              <a:ext uri="{FF2B5EF4-FFF2-40B4-BE49-F238E27FC236}">
                <a16:creationId xmlns:a16="http://schemas.microsoft.com/office/drawing/2014/main" id="{9D5C6333-421D-4656-9EF8-DD4B29C85BE5}"/>
              </a:ext>
            </a:extLst>
          </p:cNvPr>
          <p:cNvSpPr txBox="1"/>
          <p:nvPr/>
        </p:nvSpPr>
        <p:spPr>
          <a:xfrm>
            <a:off x="6413859" y="6067661"/>
            <a:ext cx="3339740" cy="415498"/>
          </a:xfrm>
          <a:prstGeom prst="rect">
            <a:avLst/>
          </a:prstGeom>
          <a:solidFill>
            <a:schemeClr val="bg1"/>
          </a:solidFill>
          <a:ln w="19050">
            <a:solidFill>
              <a:schemeClr val="tx1"/>
            </a:solidFill>
            <a:prstDash val="sysDash"/>
          </a:ln>
        </p:spPr>
        <p:txBody>
          <a:bodyPr wrap="square" rIns="0"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数直線や図を使わずに分数の大きさを比べられるのか知りたいです。</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pic>
        <p:nvPicPr>
          <p:cNvPr id="83" name="Picture 8" descr="女の子の顔アイコン 6">
            <a:extLst>
              <a:ext uri="{FF2B5EF4-FFF2-40B4-BE49-F238E27FC236}">
                <a16:creationId xmlns:a16="http://schemas.microsoft.com/office/drawing/2014/main" id="{D232E1BA-F22A-472D-952D-3454A5EC7250}"/>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147360" y="6062774"/>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77" name="雲 76">
            <a:extLst>
              <a:ext uri="{FF2B5EF4-FFF2-40B4-BE49-F238E27FC236}">
                <a16:creationId xmlns:a16="http://schemas.microsoft.com/office/drawing/2014/main" id="{4E189134-4E2B-4500-B977-3710DC32E1A8}"/>
              </a:ext>
            </a:extLst>
          </p:cNvPr>
          <p:cNvSpPr/>
          <p:nvPr/>
        </p:nvSpPr>
        <p:spPr>
          <a:xfrm>
            <a:off x="2172954" y="2547824"/>
            <a:ext cx="1105643" cy="306911"/>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発見・蓄積</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88" name="雲 87">
            <a:extLst>
              <a:ext uri="{FF2B5EF4-FFF2-40B4-BE49-F238E27FC236}">
                <a16:creationId xmlns:a16="http://schemas.microsoft.com/office/drawing/2014/main" id="{2429FA21-8470-41F2-AC6C-BF7921D464B4}"/>
              </a:ext>
            </a:extLst>
          </p:cNvPr>
          <p:cNvSpPr/>
          <p:nvPr/>
        </p:nvSpPr>
        <p:spPr>
          <a:xfrm>
            <a:off x="5420079" y="4137023"/>
            <a:ext cx="620175" cy="50904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分析・</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a:p>
            <a:pPr algn="ct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整理</a:t>
            </a:r>
          </a:p>
        </p:txBody>
      </p:sp>
      <p:sp>
        <p:nvSpPr>
          <p:cNvPr id="89" name="雲 88">
            <a:extLst>
              <a:ext uri="{FF2B5EF4-FFF2-40B4-BE49-F238E27FC236}">
                <a16:creationId xmlns:a16="http://schemas.microsoft.com/office/drawing/2014/main" id="{E3582CDB-EA9E-4E00-B434-EF9ED6B95466}"/>
              </a:ext>
            </a:extLst>
          </p:cNvPr>
          <p:cNvSpPr/>
          <p:nvPr/>
        </p:nvSpPr>
        <p:spPr>
          <a:xfrm>
            <a:off x="5383677" y="4721860"/>
            <a:ext cx="671944" cy="26403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再構築</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90" name="雲 89">
            <a:extLst>
              <a:ext uri="{FF2B5EF4-FFF2-40B4-BE49-F238E27FC236}">
                <a16:creationId xmlns:a16="http://schemas.microsoft.com/office/drawing/2014/main" id="{200C3A9E-4B48-445D-8B00-472B3A84EF3E}"/>
              </a:ext>
            </a:extLst>
          </p:cNvPr>
          <p:cNvSpPr/>
          <p:nvPr/>
        </p:nvSpPr>
        <p:spPr>
          <a:xfrm>
            <a:off x="8424978" y="4961777"/>
            <a:ext cx="906695" cy="30406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再構築</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92" name="テキスト ボックス 91">
            <a:extLst>
              <a:ext uri="{FF2B5EF4-FFF2-40B4-BE49-F238E27FC236}">
                <a16:creationId xmlns:a16="http://schemas.microsoft.com/office/drawing/2014/main" id="{E7393163-EC67-46BB-A709-78DB1E0BB645}"/>
              </a:ext>
            </a:extLst>
          </p:cNvPr>
          <p:cNvSpPr txBox="1"/>
          <p:nvPr/>
        </p:nvSpPr>
        <p:spPr>
          <a:xfrm>
            <a:off x="7141781" y="1445914"/>
            <a:ext cx="2749471" cy="215444"/>
          </a:xfrm>
          <a:prstGeom prst="rect">
            <a:avLst/>
          </a:prstGeom>
          <a:noFill/>
        </p:spPr>
        <p:txBody>
          <a:bodyPr wrap="none" rtlCol="0">
            <a:spAutoFit/>
          </a:bodyPr>
          <a:lstStyle/>
          <a:p>
            <a:r>
              <a:rPr kumimoji="1" lang="ja-JP" altLang="en-US" sz="800" dirty="0">
                <a:solidFill>
                  <a:sysClr val="windowText" lastClr="000000"/>
                </a:solidFill>
                <a:latin typeface="BIZ UDゴシック" panose="020B0400000000000000" pitchFamily="49" charset="-128"/>
                <a:ea typeface="BIZ UDゴシック" panose="020B0400000000000000" pitchFamily="49" charset="-128"/>
              </a:rPr>
              <a:t>「読み解く力」の視点を踏まえた授業づくりのイメージ</a:t>
            </a:r>
          </a:p>
        </p:txBody>
      </p:sp>
      <p:sp>
        <p:nvSpPr>
          <p:cNvPr id="67" name="四角形: 角を丸くする 66">
            <a:extLst>
              <a:ext uri="{FF2B5EF4-FFF2-40B4-BE49-F238E27FC236}">
                <a16:creationId xmlns:a16="http://schemas.microsoft.com/office/drawing/2014/main" id="{504F9372-5987-431C-AB65-AA5081A484ED}"/>
              </a:ext>
            </a:extLst>
          </p:cNvPr>
          <p:cNvSpPr/>
          <p:nvPr/>
        </p:nvSpPr>
        <p:spPr>
          <a:xfrm>
            <a:off x="308891" y="2153602"/>
            <a:ext cx="2574419" cy="28092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分数の大きさ比べカードゲームを行う。</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70" name="雲 69">
            <a:extLst>
              <a:ext uri="{FF2B5EF4-FFF2-40B4-BE49-F238E27FC236}">
                <a16:creationId xmlns:a16="http://schemas.microsoft.com/office/drawing/2014/main" id="{FC347755-8C8B-472A-8078-F54D351949AC}"/>
              </a:ext>
            </a:extLst>
          </p:cNvPr>
          <p:cNvSpPr/>
          <p:nvPr/>
        </p:nvSpPr>
        <p:spPr>
          <a:xfrm>
            <a:off x="4010767" y="2091218"/>
            <a:ext cx="1267510" cy="30777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分析・整理</a:t>
            </a:r>
          </a:p>
        </p:txBody>
      </p:sp>
      <p:pic>
        <p:nvPicPr>
          <p:cNvPr id="95" name="Picture 4" descr="男の子の顔アイコン 2">
            <a:extLst>
              <a:ext uri="{FF2B5EF4-FFF2-40B4-BE49-F238E27FC236}">
                <a16:creationId xmlns:a16="http://schemas.microsoft.com/office/drawing/2014/main" id="{78F0299B-41AE-47F4-82BB-AD4D8EA2238A}"/>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6891" y="4433289"/>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60" name="テキスト ボックス 59">
            <a:extLst>
              <a:ext uri="{FF2B5EF4-FFF2-40B4-BE49-F238E27FC236}">
                <a16:creationId xmlns:a16="http://schemas.microsoft.com/office/drawing/2014/main" id="{DEAA0A5F-A3D6-496A-B014-FD709D53F248}"/>
              </a:ext>
            </a:extLst>
          </p:cNvPr>
          <p:cNvSpPr txBox="1"/>
          <p:nvPr/>
        </p:nvSpPr>
        <p:spPr>
          <a:xfrm>
            <a:off x="3391765" y="5794484"/>
            <a:ext cx="2618175" cy="230832"/>
          </a:xfrm>
          <a:prstGeom prst="rect">
            <a:avLst/>
          </a:prstGeom>
          <a:solidFill>
            <a:schemeClr val="bg1"/>
          </a:solidFill>
          <a:ln w="25400">
            <a:solidFill>
              <a:schemeClr val="tx1"/>
            </a:solidFill>
          </a:ln>
        </p:spPr>
        <p:txBody>
          <a:bodyPr wrap="square" rtlCol="0">
            <a:spAutoFit/>
          </a:bodyPr>
          <a:lstStyle/>
          <a:p>
            <a:pPr algn="ctr"/>
            <a:r>
              <a:rPr kumimoji="1" lang="ja-JP" altLang="en-US" sz="900" dirty="0">
                <a:solidFill>
                  <a:sysClr val="windowText" lastClr="000000"/>
                </a:solidFill>
                <a:latin typeface="BIZ UDゴシック" panose="020B0400000000000000" pitchFamily="49" charset="-128"/>
                <a:ea typeface="BIZ UDゴシック" panose="020B0400000000000000" pitchFamily="49" charset="-128"/>
              </a:rPr>
              <a:t>「解決過程を振り返る段階」につながる発問</a:t>
            </a:r>
            <a:endParaRPr kumimoji="1" lang="en-US" altLang="ja-JP" sz="9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61" name="楕円 60">
            <a:extLst>
              <a:ext uri="{FF2B5EF4-FFF2-40B4-BE49-F238E27FC236}">
                <a16:creationId xmlns:a16="http://schemas.microsoft.com/office/drawing/2014/main" id="{CA99A38E-87AF-4FB4-B57A-99BAEB8E1DFF}"/>
              </a:ext>
            </a:extLst>
          </p:cNvPr>
          <p:cNvSpPr/>
          <p:nvPr/>
        </p:nvSpPr>
        <p:spPr>
          <a:xfrm>
            <a:off x="471307" y="1855334"/>
            <a:ext cx="218979" cy="2094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ysClr val="windowText" lastClr="000000"/>
                </a:solidFill>
                <a:latin typeface="BIZ UDゴシック" panose="020B0400000000000000" pitchFamily="49" charset="-128"/>
                <a:ea typeface="BIZ UDゴシック" panose="020B0400000000000000" pitchFamily="49" charset="-128"/>
              </a:rPr>
              <a:t>Ⅰ</a:t>
            </a:r>
            <a:endParaRPr kumimoji="1" lang="ja-JP" altLang="en-US" sz="12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71" name="楕円 70">
            <a:extLst>
              <a:ext uri="{FF2B5EF4-FFF2-40B4-BE49-F238E27FC236}">
                <a16:creationId xmlns:a16="http://schemas.microsoft.com/office/drawing/2014/main" id="{A24FD2D5-5E98-47BF-8B7F-8BAC1098EE84}"/>
              </a:ext>
            </a:extLst>
          </p:cNvPr>
          <p:cNvSpPr/>
          <p:nvPr/>
        </p:nvSpPr>
        <p:spPr>
          <a:xfrm>
            <a:off x="3440522" y="1795251"/>
            <a:ext cx="218979" cy="2094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ysClr val="windowText" lastClr="000000"/>
                </a:solidFill>
                <a:latin typeface="BIZ UDゴシック" panose="020B0400000000000000" pitchFamily="49" charset="-128"/>
                <a:ea typeface="BIZ UDゴシック" panose="020B0400000000000000" pitchFamily="49" charset="-128"/>
              </a:rPr>
              <a:t>Ⅱ</a:t>
            </a:r>
            <a:endParaRPr kumimoji="1" lang="ja-JP" altLang="en-US" sz="12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79" name="楕円 78">
            <a:extLst>
              <a:ext uri="{FF2B5EF4-FFF2-40B4-BE49-F238E27FC236}">
                <a16:creationId xmlns:a16="http://schemas.microsoft.com/office/drawing/2014/main" id="{7FB68D65-3FA6-4318-8EE9-DA4E44479986}"/>
              </a:ext>
            </a:extLst>
          </p:cNvPr>
          <p:cNvSpPr/>
          <p:nvPr/>
        </p:nvSpPr>
        <p:spPr>
          <a:xfrm>
            <a:off x="3440522" y="3927621"/>
            <a:ext cx="218979" cy="2094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ysClr val="windowText" lastClr="000000"/>
                </a:solidFill>
                <a:latin typeface="BIZ UDゴシック" panose="020B0400000000000000" pitchFamily="49" charset="-128"/>
                <a:ea typeface="BIZ UDゴシック" panose="020B0400000000000000" pitchFamily="49" charset="-128"/>
              </a:rPr>
              <a:t>Ⅲ</a:t>
            </a:r>
            <a:endParaRPr kumimoji="1" lang="ja-JP" altLang="en-US" sz="12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93" name="楕円 92">
            <a:extLst>
              <a:ext uri="{FF2B5EF4-FFF2-40B4-BE49-F238E27FC236}">
                <a16:creationId xmlns:a16="http://schemas.microsoft.com/office/drawing/2014/main" id="{A4CCC158-6E19-4D45-B6A6-1177A1A6F67D}"/>
              </a:ext>
            </a:extLst>
          </p:cNvPr>
          <p:cNvSpPr/>
          <p:nvPr/>
        </p:nvSpPr>
        <p:spPr>
          <a:xfrm>
            <a:off x="6693742" y="1825861"/>
            <a:ext cx="218979" cy="2094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a:solidFill>
                  <a:sysClr val="windowText" lastClr="000000"/>
                </a:solidFill>
                <a:latin typeface="BIZ UDゴシック" panose="020B0400000000000000" pitchFamily="49" charset="-128"/>
                <a:ea typeface="BIZ UDゴシック" panose="020B0400000000000000" pitchFamily="49" charset="-128"/>
              </a:rPr>
              <a:t>Ⅳ</a:t>
            </a:r>
            <a:endParaRPr kumimoji="1" lang="ja-JP" altLang="en-US" sz="1200" dirty="0">
              <a:solidFill>
                <a:sysClr val="windowText" lastClr="000000"/>
              </a:solidFill>
              <a:latin typeface="BIZ UDゴシック" panose="020B0400000000000000" pitchFamily="49" charset="-128"/>
              <a:ea typeface="BIZ UDゴシック" panose="020B0400000000000000" pitchFamily="49" charset="-128"/>
            </a:endParaRPr>
          </a:p>
        </p:txBody>
      </p:sp>
      <p:sp>
        <p:nvSpPr>
          <p:cNvPr id="101" name="テキスト ボックス 100">
            <a:extLst>
              <a:ext uri="{FF2B5EF4-FFF2-40B4-BE49-F238E27FC236}">
                <a16:creationId xmlns:a16="http://schemas.microsoft.com/office/drawing/2014/main" id="{546C8BC7-2CFB-402F-9164-5FA865443307}"/>
              </a:ext>
            </a:extLst>
          </p:cNvPr>
          <p:cNvSpPr txBox="1"/>
          <p:nvPr/>
        </p:nvSpPr>
        <p:spPr>
          <a:xfrm>
            <a:off x="6410652" y="4944250"/>
            <a:ext cx="522959" cy="161583"/>
          </a:xfrm>
          <a:prstGeom prst="rect">
            <a:avLst/>
          </a:prstGeom>
          <a:solidFill>
            <a:schemeClr val="bg1"/>
          </a:solidFill>
          <a:ln w="9525">
            <a:solidFill>
              <a:schemeClr val="tx1"/>
            </a:solidFill>
          </a:ln>
        </p:spPr>
        <p:txBody>
          <a:bodyPr wrap="square" lIns="36000" tIns="0" rIns="0" bIns="0"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適用題</a:t>
            </a:r>
          </a:p>
        </p:txBody>
      </p:sp>
      <p:pic>
        <p:nvPicPr>
          <p:cNvPr id="103" name="図 102">
            <a:extLst>
              <a:ext uri="{FF2B5EF4-FFF2-40B4-BE49-F238E27FC236}">
                <a16:creationId xmlns:a16="http://schemas.microsoft.com/office/drawing/2014/main" id="{1C575F4F-3736-42BE-8005-B682DC5FCC4C}"/>
              </a:ext>
            </a:extLst>
          </p:cNvPr>
          <p:cNvPicPr>
            <a:picLocks noChangeAspect="1"/>
          </p:cNvPicPr>
          <p:nvPr/>
        </p:nvPicPr>
        <p:blipFill>
          <a:blip r:embed="rId7"/>
          <a:stretch>
            <a:fillRect/>
          </a:stretch>
        </p:blipFill>
        <p:spPr>
          <a:xfrm>
            <a:off x="308891" y="2482968"/>
            <a:ext cx="1644038" cy="543331"/>
          </a:xfrm>
          <a:prstGeom prst="rect">
            <a:avLst/>
          </a:prstGeom>
        </p:spPr>
      </p:pic>
      <p:pic>
        <p:nvPicPr>
          <p:cNvPr id="106" name="Picture 14" descr="男性会社員の顔のアイコン4">
            <a:extLst>
              <a:ext uri="{FF2B5EF4-FFF2-40B4-BE49-F238E27FC236}">
                <a16:creationId xmlns:a16="http://schemas.microsoft.com/office/drawing/2014/main" id="{729999FC-84CD-467E-BBC5-9175B1CEA4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753" y="3020740"/>
            <a:ext cx="329635" cy="329635"/>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4" descr="男性会社員の顔のアイコン4">
            <a:extLst>
              <a:ext uri="{FF2B5EF4-FFF2-40B4-BE49-F238E27FC236}">
                <a16:creationId xmlns:a16="http://schemas.microsoft.com/office/drawing/2014/main" id="{D26F21F7-CFE3-4AB6-A093-1863D84352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8828" y="2376942"/>
            <a:ext cx="329635" cy="329635"/>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4" descr="男性会社員の顔のアイコン4">
            <a:extLst>
              <a:ext uri="{FF2B5EF4-FFF2-40B4-BE49-F238E27FC236}">
                <a16:creationId xmlns:a16="http://schemas.microsoft.com/office/drawing/2014/main" id="{FEA4F3E7-2471-43C8-807C-1CACAEAED4D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948" y="5841115"/>
            <a:ext cx="329635" cy="329635"/>
          </a:xfrm>
          <a:prstGeom prst="rect">
            <a:avLst/>
          </a:prstGeom>
          <a:noFill/>
          <a:extLst>
            <a:ext uri="{909E8E84-426E-40DD-AFC4-6F175D3DCCD1}">
              <a14:hiddenFill xmlns:a14="http://schemas.microsoft.com/office/drawing/2010/main">
                <a:solidFill>
                  <a:srgbClr val="FFFFFF"/>
                </a:solidFill>
              </a14:hiddenFill>
            </a:ext>
          </a:extLst>
        </p:spPr>
      </p:pic>
      <p:sp>
        <p:nvSpPr>
          <p:cNvPr id="111" name="テキスト ボックス 110">
            <a:extLst>
              <a:ext uri="{FF2B5EF4-FFF2-40B4-BE49-F238E27FC236}">
                <a16:creationId xmlns:a16="http://schemas.microsoft.com/office/drawing/2014/main" id="{2B5C2A0D-5BBD-4098-A5C8-52ADA9DD181A}"/>
              </a:ext>
            </a:extLst>
          </p:cNvPr>
          <p:cNvSpPr txBox="1"/>
          <p:nvPr/>
        </p:nvSpPr>
        <p:spPr>
          <a:xfrm>
            <a:off x="317290" y="5836259"/>
            <a:ext cx="2694293" cy="415498"/>
          </a:xfrm>
          <a:prstGeom prst="rect">
            <a:avLst/>
          </a:prstGeom>
          <a:solidFill>
            <a:schemeClr val="bg1"/>
          </a:solidFill>
          <a:ln w="19050">
            <a:solidFill>
              <a:schemeClr val="tx1"/>
            </a:solidFill>
          </a:ln>
        </p:spPr>
        <p:txBody>
          <a:bodyPr wrap="square"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これまで、数字だけで考えてもわかりにくいときはどうしていましたか？</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pic>
        <p:nvPicPr>
          <p:cNvPr id="112" name="Picture 8" descr="女の子の顔アイコン 6">
            <a:extLst>
              <a:ext uri="{FF2B5EF4-FFF2-40B4-BE49-F238E27FC236}">
                <a16:creationId xmlns:a16="http://schemas.microsoft.com/office/drawing/2014/main" id="{A43004DD-E110-41A5-8605-A4ADCE0971F5}"/>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8848" y="6359954"/>
            <a:ext cx="252000" cy="252000"/>
          </a:xfrm>
          <a:prstGeom prst="rect">
            <a:avLst/>
          </a:prstGeom>
          <a:noFill/>
          <a:extLst>
            <a:ext uri="{909E8E84-426E-40DD-AFC4-6F175D3DCCD1}">
              <a14:hiddenFill xmlns:a14="http://schemas.microsoft.com/office/drawing/2010/main">
                <a:solidFill>
                  <a:srgbClr val="FFFFFF"/>
                </a:solidFill>
              </a14:hiddenFill>
            </a:ext>
          </a:extLst>
        </p:spPr>
      </p:pic>
      <p:sp>
        <p:nvSpPr>
          <p:cNvPr id="113" name="テキスト ボックス 112">
            <a:extLst>
              <a:ext uri="{FF2B5EF4-FFF2-40B4-BE49-F238E27FC236}">
                <a16:creationId xmlns:a16="http://schemas.microsoft.com/office/drawing/2014/main" id="{9C94BF5B-182E-4EF5-B564-06D8F87C1C95}"/>
              </a:ext>
            </a:extLst>
          </p:cNvPr>
          <p:cNvSpPr txBox="1"/>
          <p:nvPr/>
        </p:nvSpPr>
        <p:spPr>
          <a:xfrm>
            <a:off x="317290" y="6298016"/>
            <a:ext cx="2822208" cy="415498"/>
          </a:xfrm>
          <a:prstGeom prst="rect">
            <a:avLst/>
          </a:prstGeom>
          <a:solidFill>
            <a:schemeClr val="bg1"/>
          </a:solidFill>
          <a:ln w="19050">
            <a:solidFill>
              <a:schemeClr val="tx1"/>
            </a:solidFill>
            <a:prstDash val="sysDash"/>
          </a:ln>
        </p:spPr>
        <p:txBody>
          <a:bodyPr wrap="square" rtlCol="0">
            <a:spAutoFit/>
          </a:bodyPr>
          <a:lstStyle/>
          <a:p>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図をかいて考えたよ。数直線やリットルますが使えるかな？</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pic>
        <p:nvPicPr>
          <p:cNvPr id="117" name="Picture 6" descr="男の子の顔アイコン 5">
            <a:extLst>
              <a:ext uri="{FF2B5EF4-FFF2-40B4-BE49-F238E27FC236}">
                <a16:creationId xmlns:a16="http://schemas.microsoft.com/office/drawing/2014/main" id="{C284B16B-F2BF-4A7E-99F8-FB7CAC3F5314}"/>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522038" y="2408320"/>
            <a:ext cx="252000" cy="252000"/>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a:extLst>
              <a:ext uri="{FF2B5EF4-FFF2-40B4-BE49-F238E27FC236}">
                <a16:creationId xmlns:a16="http://schemas.microsoft.com/office/drawing/2014/main" id="{0EAC7574-FEBB-4B37-BCE2-69E082AC64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28403" y="2408021"/>
            <a:ext cx="252000" cy="246000"/>
          </a:xfrm>
          <a:prstGeom prst="rect">
            <a:avLst/>
          </a:prstGeom>
          <a:noFill/>
          <a:extLst>
            <a:ext uri="{909E8E84-426E-40DD-AFC4-6F175D3DCCD1}">
              <a14:hiddenFill xmlns:a14="http://schemas.microsoft.com/office/drawing/2010/main">
                <a:solidFill>
                  <a:srgbClr val="FFFFFF"/>
                </a:solidFill>
              </a14:hiddenFill>
            </a:ext>
          </a:extLst>
        </p:spPr>
      </p:pic>
      <p:sp>
        <p:nvSpPr>
          <p:cNvPr id="80" name="正方形/長方形 79">
            <a:extLst>
              <a:ext uri="{FF2B5EF4-FFF2-40B4-BE49-F238E27FC236}">
                <a16:creationId xmlns:a16="http://schemas.microsoft.com/office/drawing/2014/main" id="{E90A3B86-BF86-43CB-B0CF-264038E4A7BA}"/>
              </a:ext>
            </a:extLst>
          </p:cNvPr>
          <p:cNvSpPr/>
          <p:nvPr/>
        </p:nvSpPr>
        <p:spPr>
          <a:xfrm>
            <a:off x="3335800" y="2459071"/>
            <a:ext cx="186238" cy="1889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ア</a:t>
            </a:r>
          </a:p>
        </p:txBody>
      </p:sp>
      <p:sp>
        <p:nvSpPr>
          <p:cNvPr id="86" name="正方形/長方形 85">
            <a:extLst>
              <a:ext uri="{FF2B5EF4-FFF2-40B4-BE49-F238E27FC236}">
                <a16:creationId xmlns:a16="http://schemas.microsoft.com/office/drawing/2014/main" id="{29C91BC2-B4B7-44CA-803F-73631970FAF6}"/>
              </a:ext>
            </a:extLst>
          </p:cNvPr>
          <p:cNvSpPr/>
          <p:nvPr/>
        </p:nvSpPr>
        <p:spPr>
          <a:xfrm>
            <a:off x="4558989" y="2462534"/>
            <a:ext cx="186238" cy="1889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a:solidFill>
                  <a:sysClr val="windowText" lastClr="000000"/>
                </a:solidFill>
                <a:latin typeface="BIZ UDゴシック" panose="020B0400000000000000" pitchFamily="49" charset="-128"/>
                <a:ea typeface="BIZ UDゴシック" panose="020B0400000000000000" pitchFamily="49" charset="-128"/>
              </a:rPr>
              <a:t>イ</a:t>
            </a:r>
          </a:p>
        </p:txBody>
      </p:sp>
      <p:sp>
        <p:nvSpPr>
          <p:cNvPr id="2" name="テキスト ボックス 1">
            <a:extLst>
              <a:ext uri="{FF2B5EF4-FFF2-40B4-BE49-F238E27FC236}">
                <a16:creationId xmlns:a16="http://schemas.microsoft.com/office/drawing/2014/main" id="{21C6F5EE-AB4A-3DE5-42E3-F0185554CC8E}"/>
              </a:ext>
            </a:extLst>
          </p:cNvPr>
          <p:cNvSpPr txBox="1"/>
          <p:nvPr/>
        </p:nvSpPr>
        <p:spPr>
          <a:xfrm>
            <a:off x="317290" y="5231221"/>
            <a:ext cx="2680096" cy="253916"/>
          </a:xfrm>
          <a:prstGeom prst="rect">
            <a:avLst/>
          </a:prstGeom>
          <a:solidFill>
            <a:schemeClr val="bg1"/>
          </a:solidFill>
          <a:ln w="19050">
            <a:solidFill>
              <a:schemeClr val="tx1"/>
            </a:solidFill>
          </a:ln>
        </p:spPr>
        <p:txBody>
          <a:bodyPr wrap="square" rtlCol="0">
            <a:spAutoFit/>
          </a:bodyPr>
          <a:lstStyle/>
          <a:p>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2/3</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と</a:t>
            </a:r>
            <a:r>
              <a:rPr kumimoji="1" lang="en-US" altLang="ja-JP" sz="1050" dirty="0">
                <a:solidFill>
                  <a:sysClr val="windowText" lastClr="000000"/>
                </a:solidFill>
                <a:latin typeface="BIZ UDゴシック" panose="020B0400000000000000" pitchFamily="49" charset="-128"/>
                <a:ea typeface="BIZ UDゴシック" panose="020B0400000000000000" pitchFamily="49" charset="-128"/>
              </a:rPr>
              <a:t>3/4</a:t>
            </a: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ではどちらが大きいか比べよう。</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pic>
        <p:nvPicPr>
          <p:cNvPr id="3" name="Picture 14" descr="男性会社員の顔のアイコン4">
            <a:extLst>
              <a:ext uri="{FF2B5EF4-FFF2-40B4-BE49-F238E27FC236}">
                <a16:creationId xmlns:a16="http://schemas.microsoft.com/office/drawing/2014/main" id="{76654E74-764F-4746-1652-0171C0360C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212" y="5184292"/>
            <a:ext cx="329635" cy="329635"/>
          </a:xfrm>
          <a:prstGeom prst="rect">
            <a:avLst/>
          </a:prstGeom>
          <a:noFill/>
          <a:extLst>
            <a:ext uri="{909E8E84-426E-40DD-AFC4-6F175D3DCCD1}">
              <a14:hiddenFill xmlns:a14="http://schemas.microsoft.com/office/drawing/2010/main">
                <a:solidFill>
                  <a:srgbClr val="FFFFFF"/>
                </a:solidFill>
              </a14:hiddenFill>
            </a:ext>
          </a:extLst>
        </p:spPr>
      </p:pic>
      <p:sp>
        <p:nvSpPr>
          <p:cNvPr id="84" name="雲 83">
            <a:extLst>
              <a:ext uri="{FF2B5EF4-FFF2-40B4-BE49-F238E27FC236}">
                <a16:creationId xmlns:a16="http://schemas.microsoft.com/office/drawing/2014/main" id="{696D53FB-560C-4B30-9F15-8E062F034700}"/>
              </a:ext>
            </a:extLst>
          </p:cNvPr>
          <p:cNvSpPr/>
          <p:nvPr/>
        </p:nvSpPr>
        <p:spPr>
          <a:xfrm>
            <a:off x="2786361" y="4381600"/>
            <a:ext cx="588770" cy="49105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kumimoji="1" lang="ja-JP" altLang="en-US" sz="1050" dirty="0">
                <a:solidFill>
                  <a:sysClr val="windowText" lastClr="000000"/>
                </a:solidFill>
                <a:latin typeface="BIZ UDゴシック" panose="020B0400000000000000" pitchFamily="49" charset="-128"/>
                <a:ea typeface="BIZ UDゴシック" panose="020B0400000000000000" pitchFamily="49" charset="-128"/>
              </a:rPr>
              <a:t>目的意識</a:t>
            </a:r>
            <a:endParaRPr kumimoji="1" lang="en-US" altLang="ja-JP" sz="1050" dirty="0">
              <a:solidFill>
                <a:sysClr val="windowText" lastClr="000000"/>
              </a:solidFill>
              <a:latin typeface="BIZ UDゴシック" panose="020B0400000000000000" pitchFamily="49" charset="-128"/>
              <a:ea typeface="BIZ UDゴシック" panose="020B0400000000000000" pitchFamily="49" charset="-128"/>
            </a:endParaRPr>
          </a:p>
        </p:txBody>
      </p:sp>
      <p:pic>
        <p:nvPicPr>
          <p:cNvPr id="13" name="図 12">
            <a:extLst>
              <a:ext uri="{FF2B5EF4-FFF2-40B4-BE49-F238E27FC236}">
                <a16:creationId xmlns:a16="http://schemas.microsoft.com/office/drawing/2014/main" id="{F33E6B0E-9B54-CB40-E40C-C684DB52A3A4}"/>
              </a:ext>
            </a:extLst>
          </p:cNvPr>
          <p:cNvPicPr>
            <a:picLocks noChangeAspect="1"/>
          </p:cNvPicPr>
          <p:nvPr/>
        </p:nvPicPr>
        <p:blipFill rotWithShape="1">
          <a:blip r:embed="rId9"/>
          <a:srcRect l="-8362" t="-2436" r="-9842" b="-4900"/>
          <a:stretch/>
        </p:blipFill>
        <p:spPr>
          <a:xfrm>
            <a:off x="3336131" y="2662542"/>
            <a:ext cx="1106074" cy="875538"/>
          </a:xfrm>
          <a:prstGeom prst="rect">
            <a:avLst/>
          </a:prstGeom>
          <a:ln>
            <a:solidFill>
              <a:schemeClr val="tx1"/>
            </a:solidFill>
          </a:ln>
        </p:spPr>
      </p:pic>
      <p:pic>
        <p:nvPicPr>
          <p:cNvPr id="14" name="図 13">
            <a:extLst>
              <a:ext uri="{FF2B5EF4-FFF2-40B4-BE49-F238E27FC236}">
                <a16:creationId xmlns:a16="http://schemas.microsoft.com/office/drawing/2014/main" id="{07A65A7A-CB0C-66B7-44B4-53E6DCA456BD}"/>
              </a:ext>
            </a:extLst>
          </p:cNvPr>
          <p:cNvPicPr>
            <a:picLocks noChangeAspect="1"/>
          </p:cNvPicPr>
          <p:nvPr/>
        </p:nvPicPr>
        <p:blipFill rotWithShape="1">
          <a:blip r:embed="rId10"/>
          <a:srcRect l="-3913" t="-3400" r="-3293" b="-3814"/>
          <a:stretch/>
        </p:blipFill>
        <p:spPr>
          <a:xfrm>
            <a:off x="4561107" y="2662542"/>
            <a:ext cx="1505419" cy="869767"/>
          </a:xfrm>
          <a:prstGeom prst="rect">
            <a:avLst/>
          </a:prstGeom>
          <a:ln>
            <a:solidFill>
              <a:schemeClr val="accent1">
                <a:shade val="15000"/>
              </a:schemeClr>
            </a:solidFill>
          </a:ln>
        </p:spPr>
      </p:pic>
      <p:pic>
        <p:nvPicPr>
          <p:cNvPr id="85" name="図 84">
            <a:extLst>
              <a:ext uri="{FF2B5EF4-FFF2-40B4-BE49-F238E27FC236}">
                <a16:creationId xmlns:a16="http://schemas.microsoft.com/office/drawing/2014/main" id="{1B6891F3-61E2-4C8E-B3C7-ADB97FA55A24}"/>
              </a:ext>
            </a:extLst>
          </p:cNvPr>
          <p:cNvPicPr>
            <a:picLocks noChangeAspect="1"/>
          </p:cNvPicPr>
          <p:nvPr/>
        </p:nvPicPr>
        <p:blipFill>
          <a:blip r:embed="rId11">
            <a:grayscl/>
            <a:lum contrast="20000"/>
          </a:blip>
          <a:stretch>
            <a:fillRect/>
          </a:stretch>
        </p:blipFill>
        <p:spPr>
          <a:xfrm>
            <a:off x="7655991" y="39516"/>
            <a:ext cx="1880884" cy="1410976"/>
          </a:xfrm>
          <a:prstGeom prst="rect">
            <a:avLst/>
          </a:prstGeom>
          <a:ln>
            <a:solidFill>
              <a:sysClr val="windowText" lastClr="000000"/>
            </a:solidFill>
          </a:ln>
        </p:spPr>
      </p:pic>
    </p:spTree>
    <p:extLst>
      <p:ext uri="{BB962C8B-B14F-4D97-AF65-F5344CB8AC3E}">
        <p14:creationId xmlns:p14="http://schemas.microsoft.com/office/powerpoint/2010/main" val="313197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500"/>
                                        <p:tgtEl>
                                          <p:spTgt spid="1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gtEl>
                                        <p:attrNameLst>
                                          <p:attrName>style.visibility</p:attrName>
                                        </p:attrNameLst>
                                      </p:cBhvr>
                                      <p:to>
                                        <p:strVal val="visible"/>
                                      </p:to>
                                    </p:set>
                                    <p:animEffect transition="in" filter="fade">
                                      <p:cBhvr>
                                        <p:cTn id="17" dur="500"/>
                                        <p:tgtEl>
                                          <p:spTgt spid="10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500"/>
                                        <p:tgtEl>
                                          <p:spTgt spid="1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454</Words>
  <Application>Microsoft Office PowerPoint</Application>
  <PresentationFormat>A4 210 x 297 mm</PresentationFormat>
  <Paragraphs>145</Paragraphs>
  <Slides>1</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UDゴシック</vt:lpstr>
      <vt:lpstr>BIZ UD明朝 Medium</vt:lpstr>
      <vt:lpstr>游ゴシック</vt:lpstr>
      <vt:lpstr>游ゴシック Light</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2024-03-19T04:32:43Z</dcterms:created>
  <dcterms:modified xsi:type="dcterms:W3CDTF">2024-03-19T05:09:18Z</dcterms:modified>
</cp:coreProperties>
</file>