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62" r:id="rId2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F3F31"/>
    <a:srgbClr val="EA3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83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82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66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73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0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60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29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59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4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91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14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27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4C5BBBB-8DCD-46FD-A24A-F87DD3B4ADCF}"/>
              </a:ext>
            </a:extLst>
          </p:cNvPr>
          <p:cNvSpPr txBox="1"/>
          <p:nvPr/>
        </p:nvSpPr>
        <p:spPr>
          <a:xfrm>
            <a:off x="54317" y="1649688"/>
            <a:ext cx="9789305" cy="506292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3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F04ABC6-B7DC-45F8-9A8A-B916E8CFCB1D}"/>
              </a:ext>
            </a:extLst>
          </p:cNvPr>
          <p:cNvSpPr txBox="1"/>
          <p:nvPr/>
        </p:nvSpPr>
        <p:spPr>
          <a:xfrm>
            <a:off x="333436" y="4627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授業構想シート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8978987-E280-4982-9237-F62175B77ED6}"/>
              </a:ext>
            </a:extLst>
          </p:cNvPr>
          <p:cNvSpPr txBox="1"/>
          <p:nvPr/>
        </p:nvSpPr>
        <p:spPr>
          <a:xfrm>
            <a:off x="244394" y="369978"/>
            <a:ext cx="12618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○目指す児童の姿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588AAD-151C-468F-AD98-758E67AC1C4A}"/>
              </a:ext>
            </a:extLst>
          </p:cNvPr>
          <p:cNvSpPr txBox="1"/>
          <p:nvPr/>
        </p:nvSpPr>
        <p:spPr>
          <a:xfrm>
            <a:off x="394278" y="593912"/>
            <a:ext cx="5739809" cy="2539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ラグビーボール型の面積について、既習の考えをもとにして、求め方を考えている。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75293BE-DD11-431F-B3FD-E2753DEF043A}"/>
              </a:ext>
            </a:extLst>
          </p:cNvPr>
          <p:cNvSpPr txBox="1"/>
          <p:nvPr/>
        </p:nvSpPr>
        <p:spPr>
          <a:xfrm>
            <a:off x="233090" y="935861"/>
            <a:ext cx="1127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○本時のめあて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4F4C977-B49A-4A79-A2E8-4D48DCBC3214}"/>
              </a:ext>
            </a:extLst>
          </p:cNvPr>
          <p:cNvSpPr txBox="1"/>
          <p:nvPr/>
        </p:nvSpPr>
        <p:spPr>
          <a:xfrm>
            <a:off x="394276" y="1180339"/>
            <a:ext cx="3789683" cy="2539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どのようにしてラグビーボール型の面積を求めるのだろう？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6D614E1-4AB3-4B85-85B1-CF24DD3E94BD}"/>
              </a:ext>
            </a:extLst>
          </p:cNvPr>
          <p:cNvSpPr txBox="1"/>
          <p:nvPr/>
        </p:nvSpPr>
        <p:spPr>
          <a:xfrm>
            <a:off x="231813" y="1436337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○本時の展開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302A332-5157-4DCE-9AF3-577E8C5EF6FE}"/>
              </a:ext>
            </a:extLst>
          </p:cNvPr>
          <p:cNvSpPr txBox="1"/>
          <p:nvPr/>
        </p:nvSpPr>
        <p:spPr>
          <a:xfrm>
            <a:off x="3699263" y="308910"/>
            <a:ext cx="33009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第６学年　単元名「円の面積」　第４時／全５時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CAAD6C8-A013-422B-9587-60BBFEDBC710}"/>
              </a:ext>
            </a:extLst>
          </p:cNvPr>
          <p:cNvSpPr txBox="1"/>
          <p:nvPr/>
        </p:nvSpPr>
        <p:spPr>
          <a:xfrm>
            <a:off x="326762" y="5714869"/>
            <a:ext cx="1205984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見通しを立てる</a:t>
            </a:r>
          </a:p>
        </p:txBody>
      </p:sp>
      <p:sp>
        <p:nvSpPr>
          <p:cNvPr id="26" name="矢印: 五方向 25">
            <a:extLst>
              <a:ext uri="{FF2B5EF4-FFF2-40B4-BE49-F238E27FC236}">
                <a16:creationId xmlns:a16="http://schemas.microsoft.com/office/drawing/2014/main" id="{331A8D9A-CD51-44EA-93CA-B171FEC96B17}"/>
              </a:ext>
            </a:extLst>
          </p:cNvPr>
          <p:cNvSpPr/>
          <p:nvPr/>
        </p:nvSpPr>
        <p:spPr>
          <a:xfrm>
            <a:off x="102631" y="5243050"/>
            <a:ext cx="3234653" cy="40689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めあて　どのようにしてラグビーボール型の面積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を求めるのだろう？</a:t>
            </a: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2ED7C41C-A219-4E50-8C6A-DB200E37FF8F}"/>
              </a:ext>
            </a:extLst>
          </p:cNvPr>
          <p:cNvSpPr/>
          <p:nvPr/>
        </p:nvSpPr>
        <p:spPr>
          <a:xfrm>
            <a:off x="4592253" y="900899"/>
            <a:ext cx="2657969" cy="5396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数学的な見方・考え方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「図形を構成する要素に着目」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「図形を分ける」「既習の形に変える」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893AA10-D618-4587-9201-DD80FBD47CAE}"/>
              </a:ext>
            </a:extLst>
          </p:cNvPr>
          <p:cNvSpPr txBox="1"/>
          <p:nvPr/>
        </p:nvSpPr>
        <p:spPr>
          <a:xfrm>
            <a:off x="309424" y="3077259"/>
            <a:ext cx="1944437" cy="4154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ノートにこの図をかいてみましょう。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3800961-400E-4595-99CF-AEE283261F8B}"/>
              </a:ext>
            </a:extLst>
          </p:cNvPr>
          <p:cNvSpPr txBox="1"/>
          <p:nvPr/>
        </p:nvSpPr>
        <p:spPr>
          <a:xfrm>
            <a:off x="6090515" y="1714833"/>
            <a:ext cx="3712854" cy="49398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DDFB52A-8FB0-467D-AC68-236AAE5F77F4}"/>
              </a:ext>
            </a:extLst>
          </p:cNvPr>
          <p:cNvSpPr txBox="1"/>
          <p:nvPr/>
        </p:nvSpPr>
        <p:spPr>
          <a:xfrm>
            <a:off x="6413859" y="2993855"/>
            <a:ext cx="3324913" cy="4154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lIns="72000" rIns="0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これまでに学習した形の面積の求め方を使えば求められたよ。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6AEB36C-F09A-4452-9CA8-65FF8EB8C257}"/>
              </a:ext>
            </a:extLst>
          </p:cNvPr>
          <p:cNvSpPr txBox="1"/>
          <p:nvPr/>
        </p:nvSpPr>
        <p:spPr>
          <a:xfrm>
            <a:off x="6413858" y="2131275"/>
            <a:ext cx="3139576" cy="415498"/>
          </a:xfrm>
          <a:prstGeom prst="rect">
            <a:avLst/>
          </a:prstGeom>
          <a:solidFill>
            <a:schemeClr val="bg1"/>
          </a:solidFill>
          <a:ln w="44450" cmpd="dbl">
            <a:solidFill>
              <a:schemeClr val="tx1"/>
            </a:solidFill>
          </a:ln>
        </p:spPr>
        <p:txBody>
          <a:bodyPr wrap="square" rIns="36000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みんなの考え方の似ているところはどんなところですか？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46" name="Picture 6" descr="男の子の顔アイコン 5">
            <a:extLst>
              <a:ext uri="{FF2B5EF4-FFF2-40B4-BE49-F238E27FC236}">
                <a16:creationId xmlns:a16="http://schemas.microsoft.com/office/drawing/2014/main" id="{CA89A85E-9C4B-46E8-B87F-262A61B70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032" y="2713779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4349536-2A54-4465-97CF-E49E85924315}"/>
              </a:ext>
            </a:extLst>
          </p:cNvPr>
          <p:cNvSpPr txBox="1"/>
          <p:nvPr/>
        </p:nvSpPr>
        <p:spPr>
          <a:xfrm>
            <a:off x="6409642" y="3486897"/>
            <a:ext cx="3231011" cy="41549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sysDash"/>
          </a:ln>
        </p:spPr>
        <p:txBody>
          <a:bodyPr wrap="square" rIns="0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ラグビーボール型の面積は、図形</a:t>
            </a:r>
            <a:r>
              <a:rPr kumimoji="1" lang="ja-JP" altLang="en-US" sz="105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を分け、</a:t>
            </a: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円の面積の求め方を使えば求められるね。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52" name="Picture 4" descr="男の子の顔アイコン 2">
            <a:extLst>
              <a:ext uri="{FF2B5EF4-FFF2-40B4-BE49-F238E27FC236}">
                <a16:creationId xmlns:a16="http://schemas.microsoft.com/office/drawing/2014/main" id="{A9135C53-D9F1-4D95-A926-D1E2CEE67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411" y="5746565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女の子の顔アイコン 6">
            <a:extLst>
              <a:ext uri="{FF2B5EF4-FFF2-40B4-BE49-F238E27FC236}">
                <a16:creationId xmlns:a16="http://schemas.microsoft.com/office/drawing/2014/main" id="{05128653-6581-4959-BA24-6A02F4EAC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642" y="361806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E55B116-92C1-4AC6-8469-8D866E9AA7A8}"/>
              </a:ext>
            </a:extLst>
          </p:cNvPr>
          <p:cNvSpPr txBox="1"/>
          <p:nvPr/>
        </p:nvSpPr>
        <p:spPr>
          <a:xfrm>
            <a:off x="6413859" y="5676153"/>
            <a:ext cx="3339740" cy="4154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Ins="0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ラグビーボール型の面積も、これまでに習った形の面積の求め方を使えばいいと思いました。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724C9CC-BF2F-ECDA-87C6-E0C8560B70E7}"/>
              </a:ext>
            </a:extLst>
          </p:cNvPr>
          <p:cNvSpPr txBox="1"/>
          <p:nvPr/>
        </p:nvSpPr>
        <p:spPr>
          <a:xfrm>
            <a:off x="6413859" y="2643843"/>
            <a:ext cx="3329593" cy="2539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Ins="36000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どれも円の面積の求め方を使っているよ。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BE66E765-C8A6-4B75-930E-93553DDFA703}"/>
              </a:ext>
            </a:extLst>
          </p:cNvPr>
          <p:cNvSpPr/>
          <p:nvPr/>
        </p:nvSpPr>
        <p:spPr>
          <a:xfrm>
            <a:off x="314378" y="6018469"/>
            <a:ext cx="2999895" cy="5703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４年生や５年生で階段型の面積や体積を求めた際に、図形を分けて、求め方を知っている形に直したことを想起できるようにする。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2" name="四角形: 角を丸くする 61">
            <a:extLst>
              <a:ext uri="{FF2B5EF4-FFF2-40B4-BE49-F238E27FC236}">
                <a16:creationId xmlns:a16="http://schemas.microsoft.com/office/drawing/2014/main" id="{72E11C91-CFA7-4C4C-8227-10B09DDA975D}"/>
              </a:ext>
            </a:extLst>
          </p:cNvPr>
          <p:cNvSpPr/>
          <p:nvPr/>
        </p:nvSpPr>
        <p:spPr>
          <a:xfrm>
            <a:off x="314378" y="2715813"/>
            <a:ext cx="1218368" cy="2809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図形を提示する。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63" name="Picture 6" descr="男の子の顔アイコン 5">
            <a:extLst>
              <a:ext uri="{FF2B5EF4-FFF2-40B4-BE49-F238E27FC236}">
                <a16:creationId xmlns:a16="http://schemas.microsoft.com/office/drawing/2014/main" id="{86A51A78-4342-4275-A9EA-E8D57C9F1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" y="3496267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F2A60495-BA47-489C-9537-ABA5C95AAFB9}"/>
              </a:ext>
            </a:extLst>
          </p:cNvPr>
          <p:cNvSpPr txBox="1"/>
          <p:nvPr/>
        </p:nvSpPr>
        <p:spPr>
          <a:xfrm>
            <a:off x="309425" y="3564712"/>
            <a:ext cx="1565096" cy="2539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コンパスが必要かな？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5CB54908-CA36-415F-9BB8-80858674D1F4}"/>
              </a:ext>
            </a:extLst>
          </p:cNvPr>
          <p:cNvSpPr txBox="1"/>
          <p:nvPr/>
        </p:nvSpPr>
        <p:spPr>
          <a:xfrm>
            <a:off x="3384391" y="6022239"/>
            <a:ext cx="2618175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「〇〇さんと似ている人？」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「それはどういうこと？」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「〇〇さんはどう考えたのだと思う？」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「なぜこうしたの？」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AF9A685F-46B4-45F7-8AED-51928F54881D}"/>
              </a:ext>
            </a:extLst>
          </p:cNvPr>
          <p:cNvSpPr/>
          <p:nvPr/>
        </p:nvSpPr>
        <p:spPr>
          <a:xfrm>
            <a:off x="3377538" y="4871697"/>
            <a:ext cx="1802682" cy="459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kumimoji="1" lang="en-US" altLang="ja-JP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ICT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を活用し、児童の考えを提示する。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5" name="四角形: 角を丸くする 74">
            <a:extLst>
              <a:ext uri="{FF2B5EF4-FFF2-40B4-BE49-F238E27FC236}">
                <a16:creationId xmlns:a16="http://schemas.microsoft.com/office/drawing/2014/main" id="{1826DF1A-7EDB-4AE9-8065-4521DF201D7C}"/>
              </a:ext>
            </a:extLst>
          </p:cNvPr>
          <p:cNvSpPr/>
          <p:nvPr/>
        </p:nvSpPr>
        <p:spPr>
          <a:xfrm>
            <a:off x="3377538" y="5416196"/>
            <a:ext cx="2683750" cy="2809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他者の考えを説明する活動で共有を図る。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78" name="Picture 4" descr="男の子の顔アイコン 2">
            <a:extLst>
              <a:ext uri="{FF2B5EF4-FFF2-40B4-BE49-F238E27FC236}">
                <a16:creationId xmlns:a16="http://schemas.microsoft.com/office/drawing/2014/main" id="{CC4E79BE-3A92-423B-B760-050997401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637" y="3079465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8E9E1C48-DAA5-4BE9-90E5-1401AD957B67}"/>
              </a:ext>
            </a:extLst>
          </p:cNvPr>
          <p:cNvSpPr txBox="1"/>
          <p:nvPr/>
        </p:nvSpPr>
        <p:spPr>
          <a:xfrm>
            <a:off x="6413859" y="5427052"/>
            <a:ext cx="630026" cy="16158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0" rIns="0" bIns="0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振り返り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9D5C6333-421D-4656-9EF8-DD4B29C85BE5}"/>
              </a:ext>
            </a:extLst>
          </p:cNvPr>
          <p:cNvSpPr txBox="1"/>
          <p:nvPr/>
        </p:nvSpPr>
        <p:spPr>
          <a:xfrm>
            <a:off x="6413859" y="6126901"/>
            <a:ext cx="3339740" cy="4154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Ins="0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わたしはウの考えが思いつかなくて、すごいと思いました。自分でも使ってみたいです。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3" name="Picture 8" descr="女の子の顔アイコン 6">
            <a:extLst>
              <a:ext uri="{FF2B5EF4-FFF2-40B4-BE49-F238E27FC236}">
                <a16:creationId xmlns:a16="http://schemas.microsoft.com/office/drawing/2014/main" id="{D232E1BA-F22A-472D-952D-3454A5EC7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886" y="6211614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2" descr="女性会社員の顔のアイコン1">
            <a:extLst>
              <a:ext uri="{FF2B5EF4-FFF2-40B4-BE49-F238E27FC236}">
                <a16:creationId xmlns:a16="http://schemas.microsoft.com/office/drawing/2014/main" id="{38E6B378-6F01-4650-9522-AE8F59040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859" y="2175623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雲 87">
            <a:extLst>
              <a:ext uri="{FF2B5EF4-FFF2-40B4-BE49-F238E27FC236}">
                <a16:creationId xmlns:a16="http://schemas.microsoft.com/office/drawing/2014/main" id="{2429FA21-8470-41F2-AC6C-BF7921D464B4}"/>
              </a:ext>
            </a:extLst>
          </p:cNvPr>
          <p:cNvSpPr/>
          <p:nvPr/>
        </p:nvSpPr>
        <p:spPr>
          <a:xfrm>
            <a:off x="5420189" y="4440693"/>
            <a:ext cx="620175" cy="50307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分析・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整理</a:t>
            </a:r>
          </a:p>
        </p:txBody>
      </p:sp>
      <p:sp>
        <p:nvSpPr>
          <p:cNvPr id="89" name="雲 88">
            <a:extLst>
              <a:ext uri="{FF2B5EF4-FFF2-40B4-BE49-F238E27FC236}">
                <a16:creationId xmlns:a16="http://schemas.microsoft.com/office/drawing/2014/main" id="{E3582CDB-EA9E-4E00-B434-EF9ED6B95466}"/>
              </a:ext>
            </a:extLst>
          </p:cNvPr>
          <p:cNvSpPr/>
          <p:nvPr/>
        </p:nvSpPr>
        <p:spPr>
          <a:xfrm>
            <a:off x="5383504" y="4988646"/>
            <a:ext cx="671944" cy="26403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再構築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0" name="雲 89">
            <a:extLst>
              <a:ext uri="{FF2B5EF4-FFF2-40B4-BE49-F238E27FC236}">
                <a16:creationId xmlns:a16="http://schemas.microsoft.com/office/drawing/2014/main" id="{200C3A9E-4B48-445D-8B00-472B3A84EF3E}"/>
              </a:ext>
            </a:extLst>
          </p:cNvPr>
          <p:cNvSpPr/>
          <p:nvPr/>
        </p:nvSpPr>
        <p:spPr>
          <a:xfrm>
            <a:off x="9047834" y="3963684"/>
            <a:ext cx="707073" cy="28497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再構築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E7393163-EC67-46BB-A709-78DB1E0BB645}"/>
              </a:ext>
            </a:extLst>
          </p:cNvPr>
          <p:cNvSpPr txBox="1"/>
          <p:nvPr/>
        </p:nvSpPr>
        <p:spPr>
          <a:xfrm>
            <a:off x="7141781" y="1445914"/>
            <a:ext cx="27494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「読み解く力」の視点を踏まえた授業づくりのイメージ</a:t>
            </a:r>
          </a:p>
        </p:txBody>
      </p:sp>
      <p:sp>
        <p:nvSpPr>
          <p:cNvPr id="67" name="四角形: 角を丸くする 66">
            <a:extLst>
              <a:ext uri="{FF2B5EF4-FFF2-40B4-BE49-F238E27FC236}">
                <a16:creationId xmlns:a16="http://schemas.microsoft.com/office/drawing/2014/main" id="{504F9372-5987-431C-AB65-AA5081A484ED}"/>
              </a:ext>
            </a:extLst>
          </p:cNvPr>
          <p:cNvSpPr/>
          <p:nvPr/>
        </p:nvSpPr>
        <p:spPr>
          <a:xfrm>
            <a:off x="314378" y="2174945"/>
            <a:ext cx="2999895" cy="459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前時に学習した円の面積の求め方などを想起できるようにする。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0" name="雲 69">
            <a:extLst>
              <a:ext uri="{FF2B5EF4-FFF2-40B4-BE49-F238E27FC236}">
                <a16:creationId xmlns:a16="http://schemas.microsoft.com/office/drawing/2014/main" id="{FC347755-8C8B-472A-8078-F54D351949AC}"/>
              </a:ext>
            </a:extLst>
          </p:cNvPr>
          <p:cNvSpPr/>
          <p:nvPr/>
        </p:nvSpPr>
        <p:spPr>
          <a:xfrm>
            <a:off x="3782160" y="2579776"/>
            <a:ext cx="1267510" cy="236358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分析・整理</a:t>
            </a:r>
          </a:p>
        </p:txBody>
      </p:sp>
      <p:pic>
        <p:nvPicPr>
          <p:cNvPr id="95" name="Picture 4" descr="男の子の顔アイコン 2">
            <a:extLst>
              <a:ext uri="{FF2B5EF4-FFF2-40B4-BE49-F238E27FC236}">
                <a16:creationId xmlns:a16="http://schemas.microsoft.com/office/drawing/2014/main" id="{78F0299B-41AE-47F4-82BB-AD4D8EA22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3" y="4391365"/>
            <a:ext cx="252000" cy="25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EAA0A5F-A3D6-496A-B014-FD709D53F248}"/>
              </a:ext>
            </a:extLst>
          </p:cNvPr>
          <p:cNvSpPr txBox="1"/>
          <p:nvPr/>
        </p:nvSpPr>
        <p:spPr>
          <a:xfrm>
            <a:off x="3384391" y="5790369"/>
            <a:ext cx="2618175" cy="2308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「解決過程を振り返る段階」につながる発問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99C46B1-7D6E-B183-EBFD-335C73BEBDCE}"/>
              </a:ext>
            </a:extLst>
          </p:cNvPr>
          <p:cNvGrpSpPr/>
          <p:nvPr/>
        </p:nvGrpSpPr>
        <p:grpSpPr>
          <a:xfrm>
            <a:off x="431566" y="1804031"/>
            <a:ext cx="1613321" cy="307777"/>
            <a:chOff x="431566" y="1804031"/>
            <a:chExt cx="1613321" cy="307777"/>
          </a:xfrm>
        </p:grpSpPr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D6103B9B-2ACF-4ADD-8F7B-951C73840EEE}"/>
                </a:ext>
              </a:extLst>
            </p:cNvPr>
            <p:cNvSpPr txBox="1"/>
            <p:nvPr/>
          </p:nvSpPr>
          <p:spPr>
            <a:xfrm>
              <a:off x="431566" y="1804031"/>
              <a:ext cx="1613321" cy="30777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kumimoji="1" lang="ja-JP" altLang="en-US" sz="14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 問いをもつ段階</a:t>
              </a:r>
            </a:p>
          </p:txBody>
        </p:sp>
        <p:sp>
          <p:nvSpPr>
            <p:cNvPr id="61" name="楕円 60">
              <a:extLst>
                <a:ext uri="{FF2B5EF4-FFF2-40B4-BE49-F238E27FC236}">
                  <a16:creationId xmlns:a16="http://schemas.microsoft.com/office/drawing/2014/main" id="{CA99A38E-87AF-4FB4-B57A-99BAEB8E1DFF}"/>
                </a:ext>
              </a:extLst>
            </p:cNvPr>
            <p:cNvSpPr/>
            <p:nvPr/>
          </p:nvSpPr>
          <p:spPr>
            <a:xfrm>
              <a:off x="471307" y="1855334"/>
              <a:ext cx="218979" cy="2094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Ⅰ</a:t>
              </a:r>
              <a:endParaRPr kumimoji="1" lang="ja-JP" altLang="en-US" sz="1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DB420A5-A176-EC22-0D1F-D1834144F09B}"/>
              </a:ext>
            </a:extLst>
          </p:cNvPr>
          <p:cNvGrpSpPr/>
          <p:nvPr/>
        </p:nvGrpSpPr>
        <p:grpSpPr>
          <a:xfrm>
            <a:off x="3395273" y="1748497"/>
            <a:ext cx="2460551" cy="307777"/>
            <a:chOff x="3395273" y="1748497"/>
            <a:chExt cx="2460551" cy="307777"/>
          </a:xfrm>
        </p:grpSpPr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54F26FAF-D91F-448A-B9C7-034A3AE4D3AA}"/>
                </a:ext>
              </a:extLst>
            </p:cNvPr>
            <p:cNvSpPr txBox="1"/>
            <p:nvPr/>
          </p:nvSpPr>
          <p:spPr>
            <a:xfrm>
              <a:off x="3395273" y="1748497"/>
              <a:ext cx="2460551" cy="30777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kumimoji="1" lang="ja-JP" altLang="en-US" sz="14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 多様な考えを生み出す段階</a:t>
              </a:r>
            </a:p>
          </p:txBody>
        </p:sp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A24FD2D5-5E98-47BF-8B7F-8BAC1098EE84}"/>
                </a:ext>
              </a:extLst>
            </p:cNvPr>
            <p:cNvSpPr/>
            <p:nvPr/>
          </p:nvSpPr>
          <p:spPr>
            <a:xfrm>
              <a:off x="3440522" y="1795251"/>
              <a:ext cx="218979" cy="2094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Ⅱ</a:t>
              </a:r>
              <a:endParaRPr kumimoji="1" lang="ja-JP" altLang="en-US" sz="1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F8AC7F3-CA4B-D31D-3AAC-05242C628727}"/>
              </a:ext>
            </a:extLst>
          </p:cNvPr>
          <p:cNvGrpSpPr/>
          <p:nvPr/>
        </p:nvGrpSpPr>
        <p:grpSpPr>
          <a:xfrm>
            <a:off x="3395273" y="4479121"/>
            <a:ext cx="1979557" cy="307777"/>
            <a:chOff x="3395273" y="4479121"/>
            <a:chExt cx="1979557" cy="307777"/>
          </a:xfrm>
        </p:grpSpPr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C8D45DCE-31F8-43A6-A9C2-3B543892E5A0}"/>
                </a:ext>
              </a:extLst>
            </p:cNvPr>
            <p:cNvSpPr txBox="1"/>
            <p:nvPr/>
          </p:nvSpPr>
          <p:spPr>
            <a:xfrm>
              <a:off x="3395273" y="4479121"/>
              <a:ext cx="1979557" cy="30777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考えを共有する段階</a:t>
              </a:r>
            </a:p>
          </p:txBody>
        </p:sp>
        <p:sp>
          <p:nvSpPr>
            <p:cNvPr id="79" name="楕円 78">
              <a:extLst>
                <a:ext uri="{FF2B5EF4-FFF2-40B4-BE49-F238E27FC236}">
                  <a16:creationId xmlns:a16="http://schemas.microsoft.com/office/drawing/2014/main" id="{7FB68D65-3FA6-4318-8EE9-DA4E44479986}"/>
                </a:ext>
              </a:extLst>
            </p:cNvPr>
            <p:cNvSpPr/>
            <p:nvPr/>
          </p:nvSpPr>
          <p:spPr>
            <a:xfrm>
              <a:off x="3440522" y="4531576"/>
              <a:ext cx="218979" cy="2094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Ⅲ</a:t>
              </a:r>
              <a:endParaRPr kumimoji="1" lang="ja-JP" altLang="en-US" sz="1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926D652-3DC7-5FD8-056C-1AF6C677E497}"/>
              </a:ext>
            </a:extLst>
          </p:cNvPr>
          <p:cNvGrpSpPr/>
          <p:nvPr/>
        </p:nvGrpSpPr>
        <p:grpSpPr>
          <a:xfrm>
            <a:off x="6655207" y="1772335"/>
            <a:ext cx="2356431" cy="307777"/>
            <a:chOff x="6655207" y="1772335"/>
            <a:chExt cx="2356431" cy="307777"/>
          </a:xfrm>
        </p:grpSpPr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48092836-CE1A-4807-A481-A1BAA454BF8B}"/>
                </a:ext>
              </a:extLst>
            </p:cNvPr>
            <p:cNvSpPr txBox="1"/>
            <p:nvPr/>
          </p:nvSpPr>
          <p:spPr>
            <a:xfrm>
              <a:off x="6655207" y="1772335"/>
              <a:ext cx="2356431" cy="307777"/>
            </a:xfrm>
            <a:prstGeom prst="rect">
              <a:avLst/>
            </a:prstGeom>
            <a:solidFill>
              <a:srgbClr val="FFFF00">
                <a:alpha val="99000"/>
              </a:srgbClr>
            </a:solidFill>
            <a:ln w="2540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ja-JP" altLang="en-US" sz="14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   解決過程を振り返る段階</a:t>
              </a:r>
            </a:p>
          </p:txBody>
        </p:sp>
        <p:sp>
          <p:nvSpPr>
            <p:cNvPr id="93" name="楕円 92">
              <a:extLst>
                <a:ext uri="{FF2B5EF4-FFF2-40B4-BE49-F238E27FC236}">
                  <a16:creationId xmlns:a16="http://schemas.microsoft.com/office/drawing/2014/main" id="{A4CCC158-6E19-4D45-B6A6-1177A1A6F67D}"/>
                </a:ext>
              </a:extLst>
            </p:cNvPr>
            <p:cNvSpPr/>
            <p:nvPr/>
          </p:nvSpPr>
          <p:spPr>
            <a:xfrm>
              <a:off x="6693742" y="1825861"/>
              <a:ext cx="218979" cy="2094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Ⅳ</a:t>
              </a:r>
              <a:endParaRPr kumimoji="1" lang="ja-JP" altLang="en-US" sz="1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pic>
        <p:nvPicPr>
          <p:cNvPr id="94" name="Picture 10" descr="女の子の顔アイコン 3">
            <a:extLst>
              <a:ext uri="{FF2B5EF4-FFF2-40B4-BE49-F238E27FC236}">
                <a16:creationId xmlns:a16="http://schemas.microsoft.com/office/drawing/2014/main" id="{4CD2A104-FD0A-454C-AAB3-01A214E12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87" y="4719157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AB6EE71-50E1-42FD-8EB6-3F3FFF1B89EF}"/>
              </a:ext>
            </a:extLst>
          </p:cNvPr>
          <p:cNvSpPr txBox="1"/>
          <p:nvPr/>
        </p:nvSpPr>
        <p:spPr>
          <a:xfrm>
            <a:off x="6443958" y="4750424"/>
            <a:ext cx="2450896" cy="2539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Ins="0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ウは式が少ないから簡単だと思うよ。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97" name="Picture 12" descr="女性会社員の顔のアイコン1">
            <a:extLst>
              <a:ext uri="{FF2B5EF4-FFF2-40B4-BE49-F238E27FC236}">
                <a16:creationId xmlns:a16="http://schemas.microsoft.com/office/drawing/2014/main" id="{5065907F-5CC7-45ED-ABD4-FA5A1D08D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327" y="3990021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79470336-B8C0-4C27-B53E-6D7EA1159DCB}"/>
              </a:ext>
            </a:extLst>
          </p:cNvPr>
          <p:cNvSpPr txBox="1"/>
          <p:nvPr/>
        </p:nvSpPr>
        <p:spPr>
          <a:xfrm>
            <a:off x="6413859" y="4033788"/>
            <a:ext cx="2585513" cy="25391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より簡単な方法はどれだと思いますか？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99" name="Picture 6" descr="男の子の顔アイコン 5">
            <a:extLst>
              <a:ext uri="{FF2B5EF4-FFF2-40B4-BE49-F238E27FC236}">
                <a16:creationId xmlns:a16="http://schemas.microsoft.com/office/drawing/2014/main" id="{1307E87C-D517-4DDC-A820-EFD708994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886" y="4357561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136D7F19-6016-413B-8DEF-4E71FA652029}"/>
              </a:ext>
            </a:extLst>
          </p:cNvPr>
          <p:cNvSpPr txBox="1"/>
          <p:nvPr/>
        </p:nvSpPr>
        <p:spPr>
          <a:xfrm>
            <a:off x="6435288" y="4397358"/>
            <a:ext cx="2269527" cy="2539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アは簡単な計算で求められるよ。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546C8BC7-2CFB-402F-9164-5FA865443307}"/>
              </a:ext>
            </a:extLst>
          </p:cNvPr>
          <p:cNvSpPr txBox="1"/>
          <p:nvPr/>
        </p:nvSpPr>
        <p:spPr>
          <a:xfrm>
            <a:off x="6413858" y="5186224"/>
            <a:ext cx="461665" cy="1615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36000" tIns="0" rIns="0" bIns="0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適用題</a:t>
            </a: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A44BB315-8646-49C5-804C-0DE5FE4D4F78}"/>
              </a:ext>
            </a:extLst>
          </p:cNvPr>
          <p:cNvSpPr/>
          <p:nvPr/>
        </p:nvSpPr>
        <p:spPr>
          <a:xfrm>
            <a:off x="6521428" y="4440692"/>
            <a:ext cx="136374" cy="1482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861C4FF0-C585-478A-86BB-3A5E7C4FA7E6}"/>
              </a:ext>
            </a:extLst>
          </p:cNvPr>
          <p:cNvSpPr/>
          <p:nvPr/>
        </p:nvSpPr>
        <p:spPr>
          <a:xfrm>
            <a:off x="7040581" y="6196304"/>
            <a:ext cx="126982" cy="13305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DC188B32-C674-45C6-B3DF-70671E28A4E3}"/>
              </a:ext>
            </a:extLst>
          </p:cNvPr>
          <p:cNvSpPr/>
          <p:nvPr/>
        </p:nvSpPr>
        <p:spPr>
          <a:xfrm>
            <a:off x="6531177" y="4804676"/>
            <a:ext cx="136374" cy="1482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1E3ED0B-8657-FEFF-70C0-7D554324493F}"/>
              </a:ext>
            </a:extLst>
          </p:cNvPr>
          <p:cNvGrpSpPr/>
          <p:nvPr/>
        </p:nvGrpSpPr>
        <p:grpSpPr>
          <a:xfrm>
            <a:off x="2325341" y="2647046"/>
            <a:ext cx="888939" cy="832444"/>
            <a:chOff x="-73987" y="-123639"/>
            <a:chExt cx="664112" cy="440883"/>
          </a:xfrm>
        </p:grpSpPr>
        <p:sp>
          <p:nvSpPr>
            <p:cNvPr id="19" name="テキスト ボックス 1114477485">
              <a:extLst>
                <a:ext uri="{FF2B5EF4-FFF2-40B4-BE49-F238E27FC236}">
                  <a16:creationId xmlns:a16="http://schemas.microsoft.com/office/drawing/2014/main" id="{8C1F746E-F594-28A5-2738-B4F7FF662421}"/>
                </a:ext>
              </a:extLst>
            </p:cNvPr>
            <p:cNvSpPr txBox="1"/>
            <p:nvPr/>
          </p:nvSpPr>
          <p:spPr>
            <a:xfrm>
              <a:off x="-73987" y="98980"/>
              <a:ext cx="169380" cy="9002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hangingPunct="0"/>
              <a:r>
                <a:rPr lang="en-US" sz="800" b="1" dirty="0">
                  <a:effectLst/>
                  <a:latin typeface="BIZ UDゴシック" panose="020B0400000000000000" pitchFamily="49" charset="-128"/>
                  <a:ea typeface="ＭＳ 明朝" panose="02020609040205080304" pitchFamily="17" charset="-128"/>
                  <a:cs typeface="ＭＳ 明朝" panose="02020609040205080304" pitchFamily="17" charset="-128"/>
                </a:rPr>
                <a:t>10</a:t>
              </a:r>
              <a:r>
                <a:rPr lang="ja-JP" sz="800" b="1" dirty="0">
                  <a:effectLst/>
                  <a:latin typeface="ＭＳ 明朝" panose="02020609040205080304" pitchFamily="17" charset="-128"/>
                  <a:ea typeface="BIZ UDゴシック" panose="020B0400000000000000" pitchFamily="49" charset="-128"/>
                  <a:cs typeface="ＭＳ 明朝" panose="02020609040205080304" pitchFamily="17" charset="-128"/>
                </a:rPr>
                <a:t>㎝</a:t>
              </a:r>
              <a:endParaRPr lang="ja-JP" sz="14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endParaRPr>
            </a:p>
          </p:txBody>
        </p: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785C43F7-0250-7AFC-91CE-C3DDA330965A}"/>
                </a:ext>
              </a:extLst>
            </p:cNvPr>
            <p:cNvGrpSpPr/>
            <p:nvPr/>
          </p:nvGrpSpPr>
          <p:grpSpPr>
            <a:xfrm>
              <a:off x="70351" y="-123639"/>
              <a:ext cx="519774" cy="440883"/>
              <a:chOff x="-79031" y="-123639"/>
              <a:chExt cx="519774" cy="440883"/>
            </a:xfrm>
          </p:grpSpPr>
          <p:sp>
            <p:nvSpPr>
              <p:cNvPr id="21" name="テキスト ボックス 1114477484">
                <a:extLst>
                  <a:ext uri="{FF2B5EF4-FFF2-40B4-BE49-F238E27FC236}">
                    <a16:creationId xmlns:a16="http://schemas.microsoft.com/office/drawing/2014/main" id="{3EC8C881-71B6-3C0F-2C33-6073669E0B76}"/>
                  </a:ext>
                </a:extLst>
              </p:cNvPr>
              <p:cNvSpPr txBox="1"/>
              <p:nvPr/>
            </p:nvSpPr>
            <p:spPr>
              <a:xfrm>
                <a:off x="123548" y="-123639"/>
                <a:ext cx="184388" cy="7624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 hangingPunct="0"/>
                <a:r>
                  <a:rPr lang="en-US" sz="800" b="1" dirty="0">
                    <a:effectLst/>
                    <a:latin typeface="BIZ UDゴシック" panose="020B0400000000000000" pitchFamily="49" charset="-128"/>
                    <a:ea typeface="ＭＳ 明朝" panose="02020609040205080304" pitchFamily="17" charset="-128"/>
                    <a:cs typeface="ＭＳ 明朝" panose="02020609040205080304" pitchFamily="17" charset="-128"/>
                  </a:rPr>
                  <a:t>10</a:t>
                </a:r>
                <a:r>
                  <a:rPr lang="ja-JP" sz="800" b="1" dirty="0">
                    <a:effectLst/>
                    <a:latin typeface="ＭＳ 明朝" panose="02020609040205080304" pitchFamily="17" charset="-128"/>
                    <a:ea typeface="BIZ UDゴシック" panose="020B0400000000000000" pitchFamily="49" charset="-128"/>
                    <a:cs typeface="ＭＳ 明朝" panose="02020609040205080304" pitchFamily="17" charset="-128"/>
                  </a:rPr>
                  <a:t>㎝</a:t>
                </a:r>
                <a:endParaRPr lang="ja-JP" sz="1400" dirty="0">
                  <a:effectLst/>
                  <a:latin typeface="ＭＳ 明朝" panose="02020609040205080304" pitchFamily="17" charset="-128"/>
                  <a:ea typeface="ＭＳ 明朝" panose="02020609040205080304" pitchFamily="17" charset="-128"/>
                  <a:cs typeface="ＭＳ 明朝" panose="02020609040205080304" pitchFamily="17" charset="-128"/>
                </a:endParaRPr>
              </a:p>
            </p:txBody>
          </p:sp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2384F1F8-79E3-337C-AAAC-120C1EAA111B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9031" y="-83161"/>
                <a:ext cx="519774" cy="40040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5" name="Picture 8" descr="女の子の顔アイコン 6">
            <a:extLst>
              <a:ext uri="{FF2B5EF4-FFF2-40B4-BE49-F238E27FC236}">
                <a16:creationId xmlns:a16="http://schemas.microsoft.com/office/drawing/2014/main" id="{1A18FB15-7431-F782-BC9E-186C90C7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" y="3895512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3131B40-A0B6-94FA-27F3-940E6865DBBF}"/>
              </a:ext>
            </a:extLst>
          </p:cNvPr>
          <p:cNvSpPr txBox="1"/>
          <p:nvPr/>
        </p:nvSpPr>
        <p:spPr>
          <a:xfrm>
            <a:off x="309423" y="3908185"/>
            <a:ext cx="2781195" cy="4154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正方形の頂点にコンパスの針を置けば曲線がかけるよ。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4" name="雲 83">
            <a:extLst>
              <a:ext uri="{FF2B5EF4-FFF2-40B4-BE49-F238E27FC236}">
                <a16:creationId xmlns:a16="http://schemas.microsoft.com/office/drawing/2014/main" id="{696D53FB-560C-4B30-9F15-8E062F034700}"/>
              </a:ext>
            </a:extLst>
          </p:cNvPr>
          <p:cNvSpPr/>
          <p:nvPr/>
        </p:nvSpPr>
        <p:spPr>
          <a:xfrm>
            <a:off x="2737271" y="4741591"/>
            <a:ext cx="596695" cy="497822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目的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意識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7" name="雲 76">
            <a:extLst>
              <a:ext uri="{FF2B5EF4-FFF2-40B4-BE49-F238E27FC236}">
                <a16:creationId xmlns:a16="http://schemas.microsoft.com/office/drawing/2014/main" id="{4E189134-4E2B-4500-B977-3710DC32E1A8}"/>
              </a:ext>
            </a:extLst>
          </p:cNvPr>
          <p:cNvSpPr/>
          <p:nvPr/>
        </p:nvSpPr>
        <p:spPr>
          <a:xfrm>
            <a:off x="2248106" y="3550884"/>
            <a:ext cx="1034923" cy="260743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発見・蓄積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51FC727D-6932-0BA8-1208-66E587D78A0A}"/>
              </a:ext>
            </a:extLst>
          </p:cNvPr>
          <p:cNvSpPr/>
          <p:nvPr/>
        </p:nvSpPr>
        <p:spPr>
          <a:xfrm>
            <a:off x="3417952" y="2109492"/>
            <a:ext cx="2460550" cy="459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１人１台端末を活用し、図形を複製、移動、整理できるようにする。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2005571-DC55-451C-829F-95EC9B6E8BD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7873" r="2477" b="4062"/>
          <a:stretch/>
        </p:blipFill>
        <p:spPr>
          <a:xfrm>
            <a:off x="3369020" y="2989757"/>
            <a:ext cx="1544718" cy="6786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5930CFCA-5B9C-4314-88F9-ADE5494C50E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" t="9129" r="1503" b="10006"/>
          <a:stretch/>
        </p:blipFill>
        <p:spPr>
          <a:xfrm>
            <a:off x="3370149" y="3921135"/>
            <a:ext cx="1571874" cy="2823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39602214-5772-492D-81ED-166357B60AB2}"/>
              </a:ext>
            </a:extLst>
          </p:cNvPr>
          <p:cNvSpPr/>
          <p:nvPr/>
        </p:nvSpPr>
        <p:spPr>
          <a:xfrm>
            <a:off x="3363957" y="2788630"/>
            <a:ext cx="186238" cy="1889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ア</a:t>
            </a: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F607BAF1-BB17-4E38-B98A-13E205A9CC4E}"/>
              </a:ext>
            </a:extLst>
          </p:cNvPr>
          <p:cNvSpPr/>
          <p:nvPr/>
        </p:nvSpPr>
        <p:spPr>
          <a:xfrm>
            <a:off x="4970826" y="2778153"/>
            <a:ext cx="186238" cy="1889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イ</a:t>
            </a:r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867E1626-15C4-4535-A5CE-936187BF90D1}"/>
              </a:ext>
            </a:extLst>
          </p:cNvPr>
          <p:cNvSpPr/>
          <p:nvPr/>
        </p:nvSpPr>
        <p:spPr>
          <a:xfrm>
            <a:off x="3365386" y="3723509"/>
            <a:ext cx="186238" cy="1889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ウ</a:t>
            </a:r>
          </a:p>
        </p:txBody>
      </p:sp>
      <p:pic>
        <p:nvPicPr>
          <p:cNvPr id="34" name="Picture 6" descr="男の子の顔アイコン 5">
            <a:extLst>
              <a:ext uri="{FF2B5EF4-FFF2-40B4-BE49-F238E27FC236}">
                <a16:creationId xmlns:a16="http://schemas.microsoft.com/office/drawing/2014/main" id="{74792892-053A-8D1F-3B55-FF778915A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263" y="272868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女の子の顔アイコン 6">
            <a:extLst>
              <a:ext uri="{FF2B5EF4-FFF2-40B4-BE49-F238E27FC236}">
                <a16:creationId xmlns:a16="http://schemas.microsoft.com/office/drawing/2014/main" id="{91EC7622-2662-58A2-8C2C-34453F759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76" y="2716417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男の子の顔アイコン 2">
            <a:extLst>
              <a:ext uri="{FF2B5EF4-FFF2-40B4-BE49-F238E27FC236}">
                <a16:creationId xmlns:a16="http://schemas.microsoft.com/office/drawing/2014/main" id="{6F319E12-5684-9F05-E785-D6646DB4E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326" y="3696594"/>
            <a:ext cx="217871" cy="21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60FD8F88-7FC6-4656-B08B-0B69668F249D}"/>
              </a:ext>
            </a:extLst>
          </p:cNvPr>
          <p:cNvGrpSpPr/>
          <p:nvPr/>
        </p:nvGrpSpPr>
        <p:grpSpPr>
          <a:xfrm>
            <a:off x="309424" y="4396766"/>
            <a:ext cx="2776242" cy="253916"/>
            <a:chOff x="309424" y="4450106"/>
            <a:chExt cx="2776242" cy="253916"/>
          </a:xfrm>
        </p:grpSpPr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1D79940E-CE4D-411E-AA13-603F51BE53FF}"/>
                </a:ext>
              </a:extLst>
            </p:cNvPr>
            <p:cNvSpPr txBox="1"/>
            <p:nvPr/>
          </p:nvSpPr>
          <p:spPr>
            <a:xfrm>
              <a:off x="309424" y="4450106"/>
              <a:ext cx="2776242" cy="2539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　　　こんな図形を組み合わせているね。</a:t>
              </a:r>
              <a:endParaRPr kumimoji="1"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C15DB9BE-960E-4FA9-AE08-7362FC62DBCE}"/>
                </a:ext>
              </a:extLst>
            </p:cNvPr>
            <p:cNvSpPr/>
            <p:nvPr/>
          </p:nvSpPr>
          <p:spPr>
            <a:xfrm rot="5400000">
              <a:off x="418967" y="4472954"/>
              <a:ext cx="187108" cy="200657"/>
            </a:xfrm>
            <a:custGeom>
              <a:avLst/>
              <a:gdLst>
                <a:gd name="connsiteX0" fmla="*/ 0 w 457200"/>
                <a:gd name="connsiteY0" fmla="*/ 0 h 457200"/>
                <a:gd name="connsiteX1" fmla="*/ 457200 w 457200"/>
                <a:gd name="connsiteY1" fmla="*/ 457200 h 457200"/>
                <a:gd name="connsiteX2" fmla="*/ 0 w 457200"/>
                <a:gd name="connsiteY2" fmla="*/ 457200 h 457200"/>
                <a:gd name="connsiteX3" fmla="*/ 0 w 4572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57200">
                  <a:moveTo>
                    <a:pt x="0" y="0"/>
                  </a:moveTo>
                  <a:cubicBezTo>
                    <a:pt x="252505" y="0"/>
                    <a:pt x="457200" y="204695"/>
                    <a:pt x="457200" y="457200"/>
                  </a:cubicBez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63A76FF8-CF03-4B8B-BBCF-461888B6B0BB}"/>
                </a:ext>
              </a:extLst>
            </p:cNvPr>
            <p:cNvSpPr/>
            <p:nvPr/>
          </p:nvSpPr>
          <p:spPr>
            <a:xfrm rot="16200000">
              <a:off x="651479" y="4472953"/>
              <a:ext cx="187108" cy="200657"/>
            </a:xfrm>
            <a:custGeom>
              <a:avLst/>
              <a:gdLst>
                <a:gd name="connsiteX0" fmla="*/ 0 w 457200"/>
                <a:gd name="connsiteY0" fmla="*/ 0 h 457200"/>
                <a:gd name="connsiteX1" fmla="*/ 457200 w 457200"/>
                <a:gd name="connsiteY1" fmla="*/ 457200 h 457200"/>
                <a:gd name="connsiteX2" fmla="*/ 0 w 457200"/>
                <a:gd name="connsiteY2" fmla="*/ 457200 h 457200"/>
                <a:gd name="connsiteX3" fmla="*/ 0 w 4572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57200">
                  <a:moveTo>
                    <a:pt x="0" y="0"/>
                  </a:moveTo>
                  <a:cubicBezTo>
                    <a:pt x="252505" y="0"/>
                    <a:pt x="457200" y="204695"/>
                    <a:pt x="457200" y="457200"/>
                  </a:cubicBez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DCE8E0F1-A1C4-4D8F-8461-A71735E520BC}"/>
              </a:ext>
            </a:extLst>
          </p:cNvPr>
          <p:cNvGrpSpPr/>
          <p:nvPr/>
        </p:nvGrpSpPr>
        <p:grpSpPr>
          <a:xfrm>
            <a:off x="309424" y="4725347"/>
            <a:ext cx="2369970" cy="442035"/>
            <a:chOff x="309424" y="4832027"/>
            <a:chExt cx="2369970" cy="442035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6E280DC7-4968-C448-2B94-73112BC60601}"/>
                </a:ext>
              </a:extLst>
            </p:cNvPr>
            <p:cNvSpPr txBox="1"/>
            <p:nvPr/>
          </p:nvSpPr>
          <p:spPr>
            <a:xfrm>
              <a:off x="309424" y="4832027"/>
              <a:ext cx="2369970" cy="4420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ash"/>
            </a:ln>
          </p:spPr>
          <p:txBody>
            <a:bodyPr wrap="square" tIns="72000" rtlCol="0">
              <a:spAutoFit/>
            </a:bodyPr>
            <a:lstStyle/>
            <a:p>
              <a:r>
                <a:rPr kumimoji="1" lang="ja-JP" altLang="en-US" sz="105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　の部分の面積はどのようにして　　</a:t>
              </a:r>
              <a:endParaRPr kumimoji="1"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kumimoji="1" lang="ja-JP" altLang="en-US" sz="105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求めるのかな？</a:t>
              </a:r>
              <a:endParaRPr kumimoji="1"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0E1E6C7B-232E-4324-BA47-05A31A5EB635}"/>
                </a:ext>
              </a:extLst>
            </p:cNvPr>
            <p:cNvSpPr/>
            <p:nvPr/>
          </p:nvSpPr>
          <p:spPr>
            <a:xfrm rot="5400000">
              <a:off x="459035" y="4909365"/>
              <a:ext cx="130566" cy="144068"/>
            </a:xfrm>
            <a:custGeom>
              <a:avLst/>
              <a:gdLst>
                <a:gd name="connsiteX0" fmla="*/ 0 w 457200"/>
                <a:gd name="connsiteY0" fmla="*/ 0 h 457200"/>
                <a:gd name="connsiteX1" fmla="*/ 457200 w 457200"/>
                <a:gd name="connsiteY1" fmla="*/ 457200 h 457200"/>
                <a:gd name="connsiteX2" fmla="*/ 0 w 457200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200" h="457200">
                  <a:moveTo>
                    <a:pt x="0" y="0"/>
                  </a:moveTo>
                  <a:cubicBezTo>
                    <a:pt x="252505" y="0"/>
                    <a:pt x="457200" y="204695"/>
                    <a:pt x="457200" y="457200"/>
                  </a:cubicBezTo>
                  <a:cubicBezTo>
                    <a:pt x="204695" y="457200"/>
                    <a:pt x="0" y="252505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1" name="Picture 10" descr="女の子の顔アイコン 3">
            <a:extLst>
              <a:ext uri="{FF2B5EF4-FFF2-40B4-BE49-F238E27FC236}">
                <a16:creationId xmlns:a16="http://schemas.microsoft.com/office/drawing/2014/main" id="{F99D5998-35FA-475F-8994-4B4879F8B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" y="4787754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図 111">
            <a:extLst>
              <a:ext uri="{FF2B5EF4-FFF2-40B4-BE49-F238E27FC236}">
                <a16:creationId xmlns:a16="http://schemas.microsoft.com/office/drawing/2014/main" id="{83984138-4695-4964-A066-05B68561A50F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lum contrast="20000"/>
          </a:blip>
          <a:stretch>
            <a:fillRect/>
          </a:stretch>
        </p:blipFill>
        <p:spPr>
          <a:xfrm>
            <a:off x="7658516" y="60108"/>
            <a:ext cx="1880884" cy="141097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51F6FEEE-52E6-4419-9BB4-F7F554D583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1134" y="2962423"/>
            <a:ext cx="1046733" cy="705987"/>
          </a:xfrm>
          <a:prstGeom prst="rect">
            <a:avLst/>
          </a:prstGeom>
        </p:spPr>
      </p:pic>
      <p:pic>
        <p:nvPicPr>
          <p:cNvPr id="106" name="Picture 12" descr="女性会社員の顔のアイコン1">
            <a:extLst>
              <a:ext uri="{FF2B5EF4-FFF2-40B4-BE49-F238E27FC236}">
                <a16:creationId xmlns:a16="http://schemas.microsoft.com/office/drawing/2014/main" id="{FB949188-B6B9-42CF-81B0-BB5471DB1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5" y="3073625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715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504</Words>
  <Application>Microsoft Office PowerPoint</Application>
  <PresentationFormat>A4 210 x 297 mm</PresentationFormat>
  <Paragraphs>154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BIZ UDゴシック</vt:lpstr>
      <vt:lpstr>BIZ UD明朝 Medium</vt:lpstr>
      <vt:lpstr>ＭＳ 明朝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2024-03-19T04:34:41Z</dcterms:created>
  <dcterms:modified xsi:type="dcterms:W3CDTF">2024-03-19T05:09:52Z</dcterms:modified>
</cp:coreProperties>
</file>