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9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F828"/>
    <a:srgbClr val="02CECE"/>
    <a:srgbClr val="FF9999"/>
    <a:srgbClr val="FFFF99"/>
    <a:srgbClr val="EF3F31"/>
    <a:srgbClr val="EA3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83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82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66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73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60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29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59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4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91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4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8AB6-5722-4BF1-AFED-27DEDC9E938C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27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04ABC6-B7DC-45F8-9A8A-B916E8CFCB1D}"/>
              </a:ext>
            </a:extLst>
          </p:cNvPr>
          <p:cNvSpPr txBox="1"/>
          <p:nvPr/>
        </p:nvSpPr>
        <p:spPr>
          <a:xfrm>
            <a:off x="333436" y="4627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授業構想シート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978987-E280-4982-9237-F62175B77ED6}"/>
              </a:ext>
            </a:extLst>
          </p:cNvPr>
          <p:cNvSpPr txBox="1"/>
          <p:nvPr/>
        </p:nvSpPr>
        <p:spPr>
          <a:xfrm>
            <a:off x="244394" y="369978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○目指す児童の姿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588AAD-151C-468F-AD98-758E67AC1C4A}"/>
              </a:ext>
            </a:extLst>
          </p:cNvPr>
          <p:cNvSpPr txBox="1"/>
          <p:nvPr/>
        </p:nvSpPr>
        <p:spPr>
          <a:xfrm>
            <a:off x="394278" y="593913"/>
            <a:ext cx="6201470" cy="2539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5293BE-DD11-431F-B3FD-E2753DEF043A}"/>
              </a:ext>
            </a:extLst>
          </p:cNvPr>
          <p:cNvSpPr txBox="1"/>
          <p:nvPr/>
        </p:nvSpPr>
        <p:spPr>
          <a:xfrm>
            <a:off x="231813" y="892565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○本時のめあて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F4C977-B49A-4A79-A2E8-4D48DCBC3214}"/>
              </a:ext>
            </a:extLst>
          </p:cNvPr>
          <p:cNvSpPr txBox="1"/>
          <p:nvPr/>
        </p:nvSpPr>
        <p:spPr>
          <a:xfrm>
            <a:off x="388784" y="1153423"/>
            <a:ext cx="3587788" cy="2539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C5BBBB-8DCD-46FD-A24A-F87DD3B4ADCF}"/>
              </a:ext>
            </a:extLst>
          </p:cNvPr>
          <p:cNvSpPr txBox="1"/>
          <p:nvPr/>
        </p:nvSpPr>
        <p:spPr>
          <a:xfrm>
            <a:off x="107689" y="1728930"/>
            <a:ext cx="9793196" cy="50629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5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3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6D614E1-4AB3-4B85-85B1-CF24DD3E94BD}"/>
              </a:ext>
            </a:extLst>
          </p:cNvPr>
          <p:cNvSpPr txBox="1"/>
          <p:nvPr/>
        </p:nvSpPr>
        <p:spPr>
          <a:xfrm>
            <a:off x="231813" y="1460259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○本時の展開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02A332-5157-4DCE-9AF3-577E8C5EF6FE}"/>
              </a:ext>
            </a:extLst>
          </p:cNvPr>
          <p:cNvSpPr txBox="1"/>
          <p:nvPr/>
        </p:nvSpPr>
        <p:spPr>
          <a:xfrm>
            <a:off x="3335217" y="354352"/>
            <a:ext cx="3185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第　学年　単元名「　　」　第　時／全　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CAAD6C8-A013-422B-9587-60BBFEDBC710}"/>
              </a:ext>
            </a:extLst>
          </p:cNvPr>
          <p:cNvSpPr txBox="1"/>
          <p:nvPr/>
        </p:nvSpPr>
        <p:spPr>
          <a:xfrm>
            <a:off x="180625" y="5075996"/>
            <a:ext cx="1205984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見通しを立てる</a:t>
            </a:r>
          </a:p>
        </p:txBody>
      </p:sp>
      <p:sp>
        <p:nvSpPr>
          <p:cNvPr id="26" name="矢印: 五方向 25">
            <a:extLst>
              <a:ext uri="{FF2B5EF4-FFF2-40B4-BE49-F238E27FC236}">
                <a16:creationId xmlns:a16="http://schemas.microsoft.com/office/drawing/2014/main" id="{331A8D9A-CD51-44EA-93CA-B171FEC96B17}"/>
              </a:ext>
            </a:extLst>
          </p:cNvPr>
          <p:cNvSpPr/>
          <p:nvPr/>
        </p:nvSpPr>
        <p:spPr>
          <a:xfrm>
            <a:off x="176421" y="4719739"/>
            <a:ext cx="2762395" cy="28092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めあて　　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ED7C41C-A219-4E50-8C6A-DB200E37FF8F}"/>
              </a:ext>
            </a:extLst>
          </p:cNvPr>
          <p:cNvSpPr/>
          <p:nvPr/>
        </p:nvSpPr>
        <p:spPr>
          <a:xfrm>
            <a:off x="4120903" y="904911"/>
            <a:ext cx="2947495" cy="53962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数学的な見方・考え方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93AA10-D618-4587-9201-DD80FBD47CAE}"/>
              </a:ext>
            </a:extLst>
          </p:cNvPr>
          <p:cNvSpPr txBox="1"/>
          <p:nvPr/>
        </p:nvSpPr>
        <p:spPr>
          <a:xfrm>
            <a:off x="373674" y="3201406"/>
            <a:ext cx="2805060" cy="4924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36000" tIns="0" rIns="0" bIns="0" rtlCol="0">
            <a:spAutoFit/>
          </a:bodyPr>
          <a:lstStyle/>
          <a:p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問いを生むための発問</a:t>
            </a:r>
            <a:endParaRPr kumimoji="1"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3800961-400E-4595-99CF-AEE283261F8B}"/>
              </a:ext>
            </a:extLst>
          </p:cNvPr>
          <p:cNvSpPr txBox="1"/>
          <p:nvPr/>
        </p:nvSpPr>
        <p:spPr>
          <a:xfrm>
            <a:off x="6101302" y="1745126"/>
            <a:ext cx="3712854" cy="4939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DDFB52A-8FB0-467D-AC68-236AAE5F77F4}"/>
              </a:ext>
            </a:extLst>
          </p:cNvPr>
          <p:cNvSpPr txBox="1"/>
          <p:nvPr/>
        </p:nvSpPr>
        <p:spPr>
          <a:xfrm>
            <a:off x="6397759" y="2958012"/>
            <a:ext cx="3143236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lIns="72000" rIns="0" rtlCol="0">
            <a:spAutoFit/>
          </a:bodyPr>
          <a:lstStyle/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6AEB36C-F09A-4452-9CA8-65FF8EB8C257}"/>
              </a:ext>
            </a:extLst>
          </p:cNvPr>
          <p:cNvSpPr txBox="1"/>
          <p:nvPr/>
        </p:nvSpPr>
        <p:spPr>
          <a:xfrm>
            <a:off x="6397758" y="2128662"/>
            <a:ext cx="3143235" cy="461665"/>
          </a:xfrm>
          <a:prstGeom prst="rect">
            <a:avLst/>
          </a:prstGeom>
          <a:solidFill>
            <a:schemeClr val="bg1"/>
          </a:solidFill>
          <a:ln w="44450" cmpd="dbl">
            <a:solidFill>
              <a:schemeClr val="tx1"/>
            </a:solidFill>
          </a:ln>
        </p:spPr>
        <p:txBody>
          <a:bodyPr wrap="square" rIns="36000" rtlCol="0">
            <a:spAutoFit/>
          </a:bodyPr>
          <a:lstStyle/>
          <a:p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解決過程を振り返る」視点を提示する発問</a:t>
            </a:r>
            <a:endParaRPr kumimoji="1"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6" name="Picture 6" descr="男の子の顔アイコン 5">
            <a:extLst>
              <a:ext uri="{FF2B5EF4-FFF2-40B4-BE49-F238E27FC236}">
                <a16:creationId xmlns:a16="http://schemas.microsoft.com/office/drawing/2014/main" id="{CA89A85E-9C4B-46E8-B87F-262A61B7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65" y="2661589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4349536-2A54-4465-97CF-E49E85924315}"/>
              </a:ext>
            </a:extLst>
          </p:cNvPr>
          <p:cNvSpPr txBox="1"/>
          <p:nvPr/>
        </p:nvSpPr>
        <p:spPr>
          <a:xfrm>
            <a:off x="6397759" y="3673280"/>
            <a:ext cx="3162811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ysDash"/>
          </a:ln>
        </p:spPr>
        <p:txBody>
          <a:bodyPr wrap="square" rIns="0" rtlCol="0">
            <a:spAutoFit/>
          </a:bodyPr>
          <a:lstStyle/>
          <a:p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目指す児童の姿・発言</a:t>
            </a:r>
            <a:endParaRPr kumimoji="1"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2" name="Picture 4" descr="男の子の顔アイコン 2">
            <a:extLst>
              <a:ext uri="{FF2B5EF4-FFF2-40B4-BE49-F238E27FC236}">
                <a16:creationId xmlns:a16="http://schemas.microsoft.com/office/drawing/2014/main" id="{A9135C53-D9F1-4D95-A926-D1E2CEE6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17" y="5902949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女の子の顔アイコン 6">
            <a:extLst>
              <a:ext uri="{FF2B5EF4-FFF2-40B4-BE49-F238E27FC236}">
                <a16:creationId xmlns:a16="http://schemas.microsoft.com/office/drawing/2014/main" id="{05128653-6581-4959-BA24-6A02F4EA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54" y="3839715"/>
            <a:ext cx="289493" cy="2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E55B116-92C1-4AC6-8469-8D866E9AA7A8}"/>
              </a:ext>
            </a:extLst>
          </p:cNvPr>
          <p:cNvSpPr txBox="1"/>
          <p:nvPr/>
        </p:nvSpPr>
        <p:spPr>
          <a:xfrm>
            <a:off x="6397759" y="4975028"/>
            <a:ext cx="3148945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Ins="0" rtlCol="0">
            <a:spAutoFit/>
          </a:bodyPr>
          <a:lstStyle/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724C9CC-BF2F-ECDA-87C6-E0C8560B70E7}"/>
              </a:ext>
            </a:extLst>
          </p:cNvPr>
          <p:cNvSpPr txBox="1"/>
          <p:nvPr/>
        </p:nvSpPr>
        <p:spPr>
          <a:xfrm>
            <a:off x="6403075" y="2648740"/>
            <a:ext cx="3143236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Ins="36000" rtlCol="0">
            <a:spAutoFit/>
          </a:bodyPr>
          <a:lstStyle/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3" name="Picture 6" descr="男の子の顔アイコン 5">
            <a:extLst>
              <a:ext uri="{FF2B5EF4-FFF2-40B4-BE49-F238E27FC236}">
                <a16:creationId xmlns:a16="http://schemas.microsoft.com/office/drawing/2014/main" id="{86A51A78-4342-4275-A9EA-E8D57C9F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5" y="3741107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647CED7-B22F-41FC-AFC2-50A996BD1DF9}"/>
              </a:ext>
            </a:extLst>
          </p:cNvPr>
          <p:cNvSpPr txBox="1"/>
          <p:nvPr/>
        </p:nvSpPr>
        <p:spPr>
          <a:xfrm>
            <a:off x="373674" y="4052098"/>
            <a:ext cx="1977516" cy="26270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5" name="Picture 10" descr="女の子の顔アイコン 3">
            <a:extLst>
              <a:ext uri="{FF2B5EF4-FFF2-40B4-BE49-F238E27FC236}">
                <a16:creationId xmlns:a16="http://schemas.microsoft.com/office/drawing/2014/main" id="{C7337B55-1CF7-40F2-91DA-D0481CA1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5" y="4067597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F2A60495-BA47-489C-9537-ABA5C95AAFB9}"/>
              </a:ext>
            </a:extLst>
          </p:cNvPr>
          <p:cNvSpPr txBox="1"/>
          <p:nvPr/>
        </p:nvSpPr>
        <p:spPr>
          <a:xfrm>
            <a:off x="373674" y="3741107"/>
            <a:ext cx="1977516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CB54908-CA36-415F-9BB8-80858674D1F4}"/>
              </a:ext>
            </a:extLst>
          </p:cNvPr>
          <p:cNvSpPr txBox="1"/>
          <p:nvPr/>
        </p:nvSpPr>
        <p:spPr>
          <a:xfrm>
            <a:off x="3379318" y="5979963"/>
            <a:ext cx="2618175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「〇〇さんと似ている人？」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「それはどういうこと？」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「〇〇さんはどう考えたのだと思う？」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「なぜこうしたの？」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AF9A685F-46B4-45F7-8AED-51928F54881D}"/>
              </a:ext>
            </a:extLst>
          </p:cNvPr>
          <p:cNvSpPr/>
          <p:nvPr/>
        </p:nvSpPr>
        <p:spPr>
          <a:xfrm>
            <a:off x="3379318" y="4871007"/>
            <a:ext cx="1954142" cy="7831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共有する方法</a:t>
            </a:r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78" name="Picture 4" descr="男の子の顔アイコン 2">
            <a:extLst>
              <a:ext uri="{FF2B5EF4-FFF2-40B4-BE49-F238E27FC236}">
                <a16:creationId xmlns:a16="http://schemas.microsoft.com/office/drawing/2014/main" id="{CC4E79BE-3A92-423B-B760-050997401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51" y="2948517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E9E1C48-DAA5-4BE9-90E5-1401AD957B67}"/>
              </a:ext>
            </a:extLst>
          </p:cNvPr>
          <p:cNvSpPr txBox="1"/>
          <p:nvPr/>
        </p:nvSpPr>
        <p:spPr>
          <a:xfrm>
            <a:off x="6397759" y="4619263"/>
            <a:ext cx="630026" cy="16158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0" rIns="0" b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振り返り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D5C6333-421D-4656-9EF8-DD4B29C85BE5}"/>
              </a:ext>
            </a:extLst>
          </p:cNvPr>
          <p:cNvSpPr txBox="1"/>
          <p:nvPr/>
        </p:nvSpPr>
        <p:spPr>
          <a:xfrm>
            <a:off x="6397759" y="5908797"/>
            <a:ext cx="3148945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Ins="0" rtlCol="0">
            <a:spAutoFit/>
          </a:bodyPr>
          <a:lstStyle/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3" name="Picture 8" descr="女の子の顔アイコン 6">
            <a:extLst>
              <a:ext uri="{FF2B5EF4-FFF2-40B4-BE49-F238E27FC236}">
                <a16:creationId xmlns:a16="http://schemas.microsoft.com/office/drawing/2014/main" id="{D232E1BA-F22A-472D-952D-3454A5EC7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81" y="4961524"/>
            <a:ext cx="289494" cy="2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雲 87">
            <a:extLst>
              <a:ext uri="{FF2B5EF4-FFF2-40B4-BE49-F238E27FC236}">
                <a16:creationId xmlns:a16="http://schemas.microsoft.com/office/drawing/2014/main" id="{2429FA21-8470-41F2-AC6C-BF7921D464B4}"/>
              </a:ext>
            </a:extLst>
          </p:cNvPr>
          <p:cNvSpPr/>
          <p:nvPr/>
        </p:nvSpPr>
        <p:spPr>
          <a:xfrm>
            <a:off x="5435687" y="4497675"/>
            <a:ext cx="620175" cy="44609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分析・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整理</a:t>
            </a:r>
          </a:p>
        </p:txBody>
      </p:sp>
      <p:sp>
        <p:nvSpPr>
          <p:cNvPr id="89" name="雲 88">
            <a:extLst>
              <a:ext uri="{FF2B5EF4-FFF2-40B4-BE49-F238E27FC236}">
                <a16:creationId xmlns:a16="http://schemas.microsoft.com/office/drawing/2014/main" id="{E3582CDB-EA9E-4E00-B434-EF9ED6B95466}"/>
              </a:ext>
            </a:extLst>
          </p:cNvPr>
          <p:cNvSpPr/>
          <p:nvPr/>
        </p:nvSpPr>
        <p:spPr>
          <a:xfrm>
            <a:off x="5383504" y="4988646"/>
            <a:ext cx="671944" cy="26403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再構築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0" name="雲 89">
            <a:extLst>
              <a:ext uri="{FF2B5EF4-FFF2-40B4-BE49-F238E27FC236}">
                <a16:creationId xmlns:a16="http://schemas.microsoft.com/office/drawing/2014/main" id="{200C3A9E-4B48-445D-8B00-472B3A84EF3E}"/>
              </a:ext>
            </a:extLst>
          </p:cNvPr>
          <p:cNvSpPr/>
          <p:nvPr/>
        </p:nvSpPr>
        <p:spPr>
          <a:xfrm>
            <a:off x="8937378" y="4309391"/>
            <a:ext cx="707073" cy="271755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再構築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7393163-EC67-46BB-A709-78DB1E0BB645}"/>
              </a:ext>
            </a:extLst>
          </p:cNvPr>
          <p:cNvSpPr txBox="1"/>
          <p:nvPr/>
        </p:nvSpPr>
        <p:spPr>
          <a:xfrm>
            <a:off x="7141781" y="1445914"/>
            <a:ext cx="2749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「読み解く力」の視点を踏まえた授業づくりのイメージ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0C9155C-7B2C-4116-8C21-DF95A899722E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lum contrast="20000"/>
          </a:blip>
          <a:stretch>
            <a:fillRect/>
          </a:stretch>
        </p:blipFill>
        <p:spPr>
          <a:xfrm>
            <a:off x="7639945" y="49283"/>
            <a:ext cx="1880884" cy="141097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70" name="雲 69">
            <a:extLst>
              <a:ext uri="{FF2B5EF4-FFF2-40B4-BE49-F238E27FC236}">
                <a16:creationId xmlns:a16="http://schemas.microsoft.com/office/drawing/2014/main" id="{FC347755-8C8B-472A-8078-F54D351949AC}"/>
              </a:ext>
            </a:extLst>
          </p:cNvPr>
          <p:cNvSpPr/>
          <p:nvPr/>
        </p:nvSpPr>
        <p:spPr>
          <a:xfrm>
            <a:off x="4785698" y="2111838"/>
            <a:ext cx="1267510" cy="2520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分析・整理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EAA0A5F-A3D6-496A-B014-FD709D53F248}"/>
              </a:ext>
            </a:extLst>
          </p:cNvPr>
          <p:cNvSpPr txBox="1"/>
          <p:nvPr/>
        </p:nvSpPr>
        <p:spPr>
          <a:xfrm>
            <a:off x="3379318" y="5748093"/>
            <a:ext cx="2618175" cy="230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「解決過程を振り返る段階」につながる発問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D09E9BA-B231-4065-89E2-A5409A9B27DD}"/>
              </a:ext>
            </a:extLst>
          </p:cNvPr>
          <p:cNvGrpSpPr/>
          <p:nvPr/>
        </p:nvGrpSpPr>
        <p:grpSpPr>
          <a:xfrm>
            <a:off x="367455" y="1803836"/>
            <a:ext cx="1613321" cy="307777"/>
            <a:chOff x="462562" y="1804031"/>
            <a:chExt cx="1613321" cy="307777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6103B9B-2ACF-4ADD-8F7B-951C73840EEE}"/>
                </a:ext>
              </a:extLst>
            </p:cNvPr>
            <p:cNvSpPr txBox="1"/>
            <p:nvPr/>
          </p:nvSpPr>
          <p:spPr>
            <a:xfrm>
              <a:off x="462562" y="1804031"/>
              <a:ext cx="1613321" cy="30777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kumimoji="1" lang="ja-JP" altLang="en-US" sz="14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 問いをもつ段階</a:t>
              </a:r>
            </a:p>
          </p:txBody>
        </p:sp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CA99A38E-87AF-4FB4-B57A-99BAEB8E1DFF}"/>
                </a:ext>
              </a:extLst>
            </p:cNvPr>
            <p:cNvSpPr/>
            <p:nvPr/>
          </p:nvSpPr>
          <p:spPr>
            <a:xfrm>
              <a:off x="494554" y="1855334"/>
              <a:ext cx="218979" cy="209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Ⅰ</a:t>
              </a:r>
              <a:endPara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6624053-9219-424E-AF29-C37B3E1C88FF}"/>
              </a:ext>
            </a:extLst>
          </p:cNvPr>
          <p:cNvGrpSpPr/>
          <p:nvPr/>
        </p:nvGrpSpPr>
        <p:grpSpPr>
          <a:xfrm>
            <a:off x="3428231" y="1772139"/>
            <a:ext cx="2460551" cy="307777"/>
            <a:chOff x="3395273" y="1748497"/>
            <a:chExt cx="2460551" cy="307777"/>
          </a:xfrm>
        </p:grpSpPr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54F26FAF-D91F-448A-B9C7-034A3AE4D3AA}"/>
                </a:ext>
              </a:extLst>
            </p:cNvPr>
            <p:cNvSpPr txBox="1"/>
            <p:nvPr/>
          </p:nvSpPr>
          <p:spPr>
            <a:xfrm>
              <a:off x="3395273" y="1748497"/>
              <a:ext cx="2460551" cy="30777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r>
                <a:rPr kumimoji="1" lang="ja-JP" altLang="en-US" sz="14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 多様な考えを生み出す段階</a:t>
              </a:r>
            </a:p>
          </p:txBody>
        </p:sp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A24FD2D5-5E98-47BF-8B7F-8BAC1098EE84}"/>
                </a:ext>
              </a:extLst>
            </p:cNvPr>
            <p:cNvSpPr/>
            <p:nvPr/>
          </p:nvSpPr>
          <p:spPr>
            <a:xfrm>
              <a:off x="3440522" y="1795251"/>
              <a:ext cx="218979" cy="209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Ⅱ</a:t>
              </a:r>
              <a:endPara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006FEB3-55F3-4C40-B18E-4323C90E4CCC}"/>
              </a:ext>
            </a:extLst>
          </p:cNvPr>
          <p:cNvGrpSpPr/>
          <p:nvPr/>
        </p:nvGrpSpPr>
        <p:grpSpPr>
          <a:xfrm>
            <a:off x="3411309" y="4419097"/>
            <a:ext cx="1979557" cy="307777"/>
            <a:chOff x="3411309" y="4419097"/>
            <a:chExt cx="1979557" cy="307777"/>
          </a:xfrm>
        </p:grpSpPr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C8D45DCE-31F8-43A6-A9C2-3B543892E5A0}"/>
                </a:ext>
              </a:extLst>
            </p:cNvPr>
            <p:cNvSpPr txBox="1"/>
            <p:nvPr/>
          </p:nvSpPr>
          <p:spPr>
            <a:xfrm>
              <a:off x="3411309" y="4419097"/>
              <a:ext cx="1979557" cy="30777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考えを共有する段階</a:t>
              </a:r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7FB68D65-3FA6-4318-8EE9-DA4E44479986}"/>
                </a:ext>
              </a:extLst>
            </p:cNvPr>
            <p:cNvSpPr/>
            <p:nvPr/>
          </p:nvSpPr>
          <p:spPr>
            <a:xfrm>
              <a:off x="3440522" y="4480514"/>
              <a:ext cx="218979" cy="209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Ⅲ</a:t>
              </a:r>
              <a:endPara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B0086B9-E95E-4A71-B39E-9AD9953927E7}"/>
              </a:ext>
            </a:extLst>
          </p:cNvPr>
          <p:cNvGrpSpPr/>
          <p:nvPr/>
        </p:nvGrpSpPr>
        <p:grpSpPr>
          <a:xfrm>
            <a:off x="6655207" y="1772335"/>
            <a:ext cx="2356431" cy="307777"/>
            <a:chOff x="6655207" y="1772335"/>
            <a:chExt cx="2356431" cy="307777"/>
          </a:xfrm>
        </p:grpSpPr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48092836-CE1A-4807-A481-A1BAA454BF8B}"/>
                </a:ext>
              </a:extLst>
            </p:cNvPr>
            <p:cNvSpPr txBox="1"/>
            <p:nvPr/>
          </p:nvSpPr>
          <p:spPr>
            <a:xfrm>
              <a:off x="6655207" y="1772335"/>
              <a:ext cx="2356431" cy="307777"/>
            </a:xfrm>
            <a:prstGeom prst="rect">
              <a:avLst/>
            </a:prstGeom>
            <a:solidFill>
              <a:srgbClr val="FFFF00">
                <a:alpha val="99000"/>
              </a:srgbClr>
            </a:solidFill>
            <a:ln w="2540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  解決過程を振り返る段階</a:t>
              </a:r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A4CCC158-6E19-4D45-B6A6-1177A1A6F67D}"/>
                </a:ext>
              </a:extLst>
            </p:cNvPr>
            <p:cNvSpPr/>
            <p:nvPr/>
          </p:nvSpPr>
          <p:spPr>
            <a:xfrm>
              <a:off x="6693742" y="1825861"/>
              <a:ext cx="218979" cy="209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Ⅳ</a:t>
              </a:r>
              <a:endParaRPr kumimoji="1" lang="ja-JP" altLang="en-US" sz="1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546C8BC7-2CFB-402F-9164-5FA865443307}"/>
              </a:ext>
            </a:extLst>
          </p:cNvPr>
          <p:cNvSpPr txBox="1"/>
          <p:nvPr/>
        </p:nvSpPr>
        <p:spPr>
          <a:xfrm>
            <a:off x="6397759" y="4354579"/>
            <a:ext cx="522959" cy="1615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36000" tIns="0" rIns="0" b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適用題</a:t>
            </a:r>
          </a:p>
        </p:txBody>
      </p:sp>
      <p:pic>
        <p:nvPicPr>
          <p:cNvPr id="106" name="Picture 14" descr="男性会社員の顔のアイコン4">
            <a:extLst>
              <a:ext uri="{FF2B5EF4-FFF2-40B4-BE49-F238E27FC236}">
                <a16:creationId xmlns:a16="http://schemas.microsoft.com/office/drawing/2014/main" id="{729999FC-84CD-467E-BBC5-9175B1CE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" y="3284656"/>
            <a:ext cx="329635" cy="3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4" descr="男性会社員の顔のアイコン4">
            <a:extLst>
              <a:ext uri="{FF2B5EF4-FFF2-40B4-BE49-F238E27FC236}">
                <a16:creationId xmlns:a16="http://schemas.microsoft.com/office/drawing/2014/main" id="{D26F21F7-CFE3-4AB6-A093-1863D8435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64" y="2186685"/>
            <a:ext cx="329635" cy="3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29E10FD-ED7C-589B-03DB-78842F013C46}"/>
              </a:ext>
            </a:extLst>
          </p:cNvPr>
          <p:cNvSpPr/>
          <p:nvPr/>
        </p:nvSpPr>
        <p:spPr>
          <a:xfrm>
            <a:off x="359689" y="2175576"/>
            <a:ext cx="2819045" cy="3964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前時の振り返り</a:t>
            </a:r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3" name="Picture 4" descr="男の子の顔アイコン 2">
            <a:extLst>
              <a:ext uri="{FF2B5EF4-FFF2-40B4-BE49-F238E27FC236}">
                <a16:creationId xmlns:a16="http://schemas.microsoft.com/office/drawing/2014/main" id="{97D76BE9-6149-F721-7400-408E8380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" y="4334423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FAD0736-FA60-6C3E-0D87-780B8390FEEC}"/>
              </a:ext>
            </a:extLst>
          </p:cNvPr>
          <p:cNvSpPr txBox="1"/>
          <p:nvPr/>
        </p:nvSpPr>
        <p:spPr>
          <a:xfrm>
            <a:off x="373675" y="4371060"/>
            <a:ext cx="1977516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7" name="雲 76">
            <a:extLst>
              <a:ext uri="{FF2B5EF4-FFF2-40B4-BE49-F238E27FC236}">
                <a16:creationId xmlns:a16="http://schemas.microsoft.com/office/drawing/2014/main" id="{4E189134-4E2B-4500-B977-3710DC32E1A8}"/>
              </a:ext>
            </a:extLst>
          </p:cNvPr>
          <p:cNvSpPr/>
          <p:nvPr/>
        </p:nvSpPr>
        <p:spPr>
          <a:xfrm>
            <a:off x="2142687" y="1813026"/>
            <a:ext cx="1233505" cy="30548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発見・蓄積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2" name="Picture 6" descr="男の子の顔アイコン 5">
            <a:extLst>
              <a:ext uri="{FF2B5EF4-FFF2-40B4-BE49-F238E27FC236}">
                <a16:creationId xmlns:a16="http://schemas.microsoft.com/office/drawing/2014/main" id="{DF39E928-76DB-3DFC-455A-18EAAA3FB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43" y="6363282"/>
            <a:ext cx="268267" cy="2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0897BE4-7399-9FF7-A627-5F7CD8E480D0}"/>
              </a:ext>
            </a:extLst>
          </p:cNvPr>
          <p:cNvSpPr txBox="1"/>
          <p:nvPr/>
        </p:nvSpPr>
        <p:spPr>
          <a:xfrm>
            <a:off x="6397759" y="6352846"/>
            <a:ext cx="3148945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Ins="36000" rtlCol="0">
            <a:spAutoFit/>
          </a:bodyPr>
          <a:lstStyle/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81478C7-AA50-1561-7AA5-9153D81C7FA3}"/>
              </a:ext>
            </a:extLst>
          </p:cNvPr>
          <p:cNvSpPr txBox="1"/>
          <p:nvPr/>
        </p:nvSpPr>
        <p:spPr>
          <a:xfrm>
            <a:off x="6397759" y="5441828"/>
            <a:ext cx="3148945" cy="253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9" name="Picture 10" descr="女の子の顔アイコン 3">
            <a:extLst>
              <a:ext uri="{FF2B5EF4-FFF2-40B4-BE49-F238E27FC236}">
                <a16:creationId xmlns:a16="http://schemas.microsoft.com/office/drawing/2014/main" id="{2347021C-5EC8-B327-E8A1-217294249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66" y="5441828"/>
            <a:ext cx="300945" cy="3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雲 83">
            <a:extLst>
              <a:ext uri="{FF2B5EF4-FFF2-40B4-BE49-F238E27FC236}">
                <a16:creationId xmlns:a16="http://schemas.microsoft.com/office/drawing/2014/main" id="{696D53FB-560C-4B30-9F15-8E062F034700}"/>
              </a:ext>
            </a:extLst>
          </p:cNvPr>
          <p:cNvSpPr/>
          <p:nvPr/>
        </p:nvSpPr>
        <p:spPr>
          <a:xfrm>
            <a:off x="2685594" y="4102854"/>
            <a:ext cx="545969" cy="50136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目的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意識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C71F353-8250-43ED-B679-4A396BDB2DC9}"/>
              </a:ext>
            </a:extLst>
          </p:cNvPr>
          <p:cNvSpPr/>
          <p:nvPr/>
        </p:nvSpPr>
        <p:spPr>
          <a:xfrm>
            <a:off x="3428047" y="2398967"/>
            <a:ext cx="1074529" cy="885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児童の考え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6F5B4FB0-787C-4ADE-95E3-0B141E14137E}"/>
              </a:ext>
            </a:extLst>
          </p:cNvPr>
          <p:cNvSpPr/>
          <p:nvPr/>
        </p:nvSpPr>
        <p:spPr>
          <a:xfrm>
            <a:off x="4638364" y="2394622"/>
            <a:ext cx="1074529" cy="885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児童の考え</a:t>
            </a:r>
          </a:p>
        </p:txBody>
      </p:sp>
      <p:pic>
        <p:nvPicPr>
          <p:cNvPr id="117" name="Picture 6" descr="男の子の顔アイコン 5">
            <a:extLst>
              <a:ext uri="{FF2B5EF4-FFF2-40B4-BE49-F238E27FC236}">
                <a16:creationId xmlns:a16="http://schemas.microsoft.com/office/drawing/2014/main" id="{C284B16B-F2BF-4A7E-99F8-FB7CAC3F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22" y="2231574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男の子の顔アイコン 2">
            <a:extLst>
              <a:ext uri="{FF2B5EF4-FFF2-40B4-BE49-F238E27FC236}">
                <a16:creationId xmlns:a16="http://schemas.microsoft.com/office/drawing/2014/main" id="{0EAC7574-FEBB-4B37-BCE2-69E082AC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88" y="2247947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F93F3FA5-2648-4EA8-9135-9FB70D0CC3B7}"/>
              </a:ext>
            </a:extLst>
          </p:cNvPr>
          <p:cNvSpPr/>
          <p:nvPr/>
        </p:nvSpPr>
        <p:spPr>
          <a:xfrm>
            <a:off x="3425768" y="3471691"/>
            <a:ext cx="1074529" cy="885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児童の考え</a:t>
            </a:r>
          </a:p>
        </p:txBody>
      </p:sp>
      <p:pic>
        <p:nvPicPr>
          <p:cNvPr id="119" name="Picture 8" descr="女の子の顔アイコン 6">
            <a:extLst>
              <a:ext uri="{FF2B5EF4-FFF2-40B4-BE49-F238E27FC236}">
                <a16:creationId xmlns:a16="http://schemas.microsoft.com/office/drawing/2014/main" id="{81FE5BA5-5933-4468-B2A6-65A86A27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19" y="3396377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8EEED5F5-E254-4BB3-8ED5-BB0ACA7A0C4B}"/>
              </a:ext>
            </a:extLst>
          </p:cNvPr>
          <p:cNvSpPr/>
          <p:nvPr/>
        </p:nvSpPr>
        <p:spPr>
          <a:xfrm>
            <a:off x="4649958" y="3467847"/>
            <a:ext cx="1074529" cy="885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児童の考え</a:t>
            </a:r>
          </a:p>
        </p:txBody>
      </p:sp>
      <p:pic>
        <p:nvPicPr>
          <p:cNvPr id="94" name="Picture 4" descr="男の子の顔アイコン 2">
            <a:extLst>
              <a:ext uri="{FF2B5EF4-FFF2-40B4-BE49-F238E27FC236}">
                <a16:creationId xmlns:a16="http://schemas.microsoft.com/office/drawing/2014/main" id="{C0875EE2-FD42-4C70-A9D8-7ADE9F68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07" y="3327283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四角形: 角を丸くする 94">
            <a:extLst>
              <a:ext uri="{FF2B5EF4-FFF2-40B4-BE49-F238E27FC236}">
                <a16:creationId xmlns:a16="http://schemas.microsoft.com/office/drawing/2014/main" id="{B72805E1-59A2-488C-B6C7-BACF129A6E75}"/>
              </a:ext>
            </a:extLst>
          </p:cNvPr>
          <p:cNvSpPr/>
          <p:nvPr/>
        </p:nvSpPr>
        <p:spPr>
          <a:xfrm>
            <a:off x="359689" y="2612727"/>
            <a:ext cx="2819045" cy="5301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問題提示</a:t>
            </a:r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FC76D364-1449-4C4A-A9FE-B6A7FD8D54CB}"/>
              </a:ext>
            </a:extLst>
          </p:cNvPr>
          <p:cNvSpPr/>
          <p:nvPr/>
        </p:nvSpPr>
        <p:spPr>
          <a:xfrm>
            <a:off x="176421" y="5425582"/>
            <a:ext cx="3099088" cy="12593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kumimoji="1" lang="ja-JP" altLang="en-US" sz="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これまでに働かせた数学的な見方・考え方を想起</a:t>
            </a:r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例「いくつ分で考える」「図で考える」「分ける」 「揃える」　　</a:t>
            </a:r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「別の表し方にする」「これまでの学習と同じように考える」</a:t>
            </a:r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「きまりを見つける」「広げる」　　　　　　　　　など</a:t>
            </a:r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2" name="Picture 6" descr="男の子の顔アイコン 5">
            <a:extLst>
              <a:ext uri="{FF2B5EF4-FFF2-40B4-BE49-F238E27FC236}">
                <a16:creationId xmlns:a16="http://schemas.microsoft.com/office/drawing/2014/main" id="{11A594A8-5F7B-477D-94C0-16322003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24" y="3245046"/>
            <a:ext cx="268267" cy="2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38495D64-F510-4A30-A9C8-FF2DB8EAB61F}"/>
              </a:ext>
            </a:extLst>
          </p:cNvPr>
          <p:cNvSpPr txBox="1"/>
          <p:nvPr/>
        </p:nvSpPr>
        <p:spPr>
          <a:xfrm>
            <a:off x="6409691" y="3265931"/>
            <a:ext cx="3131303" cy="25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Ins="36000" rtlCol="0">
            <a:spAutoFit/>
          </a:bodyPr>
          <a:lstStyle/>
          <a:p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0" name="テキスト ボックス 1">
            <a:extLst>
              <a:ext uri="{FF2B5EF4-FFF2-40B4-BE49-F238E27FC236}">
                <a16:creationId xmlns:a16="http://schemas.microsoft.com/office/drawing/2014/main" id="{B918F82C-9D45-4D88-823E-BEE4090A63D7}"/>
              </a:ext>
            </a:extLst>
          </p:cNvPr>
          <p:cNvSpPr txBox="1"/>
          <p:nvPr/>
        </p:nvSpPr>
        <p:spPr>
          <a:xfrm>
            <a:off x="4619625" y="70957"/>
            <a:ext cx="666750" cy="2276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200" kern="100" dirty="0">
                <a:effectLst/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資料</a:t>
            </a:r>
            <a:r>
              <a:rPr lang="ja-JP" altLang="en-US" sz="1200" kern="100" dirty="0"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３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264</Words>
  <Application>Microsoft Office PowerPoint</Application>
  <PresentationFormat>A4 210 x 297 mm</PresentationFormat>
  <Paragraphs>142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UDゴシック</vt:lpstr>
      <vt:lpstr>BIZ UD明朝 Medium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2024-03-25T00:51:17Z</dcterms:created>
  <dcterms:modified xsi:type="dcterms:W3CDTF">2024-03-25T00:51:25Z</dcterms:modified>
</cp:coreProperties>
</file>