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</p:sldMasterIdLst>
  <p:notesMasterIdLst>
    <p:notesMasterId r:id="rId11"/>
  </p:notesMasterIdLst>
  <p:handoutMasterIdLst>
    <p:handoutMasterId r:id="rId12"/>
  </p:handoutMasterIdLst>
  <p:sldIdLst>
    <p:sldId id="438" r:id="rId2"/>
    <p:sldId id="447" r:id="rId3"/>
    <p:sldId id="448" r:id="rId4"/>
    <p:sldId id="449" r:id="rId5"/>
    <p:sldId id="450" r:id="rId6"/>
    <p:sldId id="451" r:id="rId7"/>
    <p:sldId id="452" r:id="rId8"/>
    <p:sldId id="453" r:id="rId9"/>
    <p:sldId id="454" r:id="rId10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BDFF"/>
    <a:srgbClr val="000000"/>
    <a:srgbClr val="7030A0"/>
    <a:srgbClr val="C671FF"/>
    <a:srgbClr val="FF0000"/>
    <a:srgbClr val="DDABFF"/>
    <a:srgbClr val="FFCCFF"/>
    <a:srgbClr val="D393FF"/>
    <a:srgbClr val="CE3A72"/>
    <a:srgbClr val="D292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69713" autoAdjust="0"/>
  </p:normalViewPr>
  <p:slideViewPr>
    <p:cSldViewPr snapToGrid="0">
      <p:cViewPr varScale="1">
        <p:scale>
          <a:sx n="84" d="100"/>
          <a:sy n="84" d="100"/>
        </p:scale>
        <p:origin x="216" y="78"/>
      </p:cViewPr>
      <p:guideLst>
        <p:guide orient="horz" pos="2183"/>
        <p:guide pos="2857"/>
      </p:guideLst>
    </p:cSldViewPr>
  </p:slideViewPr>
  <p:outlineViewPr>
    <p:cViewPr>
      <p:scale>
        <a:sx n="33" d="100"/>
        <a:sy n="33" d="100"/>
      </p:scale>
      <p:origin x="0" y="-42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34"/>
    </p:cViewPr>
  </p:sorterViewPr>
  <p:notesViewPr>
    <p:cSldViewPr snapToGrid="0" showGuides="1">
      <p:cViewPr varScale="1">
        <p:scale>
          <a:sx n="92" d="100"/>
          <a:sy n="92" d="100"/>
        </p:scale>
        <p:origin x="3768" y="90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F2F04B-83B4-4432-A33F-E32FB3B3DB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9" y="0"/>
            <a:ext cx="2918831" cy="495029"/>
          </a:xfrm>
          <a:prstGeom prst="rect">
            <a:avLst/>
          </a:prstGeom>
        </p:spPr>
        <p:txBody>
          <a:bodyPr vert="horz" lIns="91396" tIns="45698" rIns="91396" bIns="45698" rtlCol="0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DE94F5-13DA-43B1-BB51-09DED7D028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" y="9371287"/>
            <a:ext cx="2918831" cy="495028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816EE57-86DC-4ABC-B1EB-0E339877BE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6934" y="9123775"/>
            <a:ext cx="2918831" cy="495028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r">
              <a:defRPr sz="1200"/>
            </a:lvl1pPr>
          </a:lstStyle>
          <a:p>
            <a:fld id="{C3047102-1250-411B-8D3E-3DE398839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>
            <a:extLst>
              <a:ext uri="{FF2B5EF4-FFF2-40B4-BE49-F238E27FC236}">
                <a16:creationId xmlns:a16="http://schemas.microsoft.com/office/drawing/2014/main" id="{88CCDF07-C1B9-4C23-A808-A37CE06B4E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50" cy="49529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 sz="11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7" name="日付プレースホルダー 2">
            <a:extLst>
              <a:ext uri="{FF2B5EF4-FFF2-40B4-BE49-F238E27FC236}">
                <a16:creationId xmlns:a16="http://schemas.microsoft.com/office/drawing/2014/main" id="{E5486020-10BC-4805-A596-BE3C3E702821}"/>
              </a:ext>
            </a:extLst>
          </p:cNvPr>
          <p:cNvSpPr txBox="1">
            <a:spLocks/>
          </p:cNvSpPr>
          <p:nvPr/>
        </p:nvSpPr>
        <p:spPr>
          <a:xfrm>
            <a:off x="746767" y="147525"/>
            <a:ext cx="712559" cy="34750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25" tIns="45713" rIns="91425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1</a:t>
            </a:r>
            <a:r>
              <a:rPr lang="ja-JP" altLang="en-US" sz="1000" dirty="0"/>
              <a:t>学年　</a:t>
            </a:r>
          </a:p>
        </p:txBody>
      </p:sp>
    </p:spTree>
    <p:extLst>
      <p:ext uri="{BB962C8B-B14F-4D97-AF65-F5344CB8AC3E}">
        <p14:creationId xmlns:p14="http://schemas.microsoft.com/office/powerpoint/2010/main" val="302993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479425"/>
            <a:ext cx="5862637" cy="4398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6" tIns="45698" rIns="91396" bIns="4569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35823" y="5188197"/>
            <a:ext cx="5788333" cy="4198407"/>
          </a:xfrm>
          <a:prstGeom prst="rect">
            <a:avLst/>
          </a:prstGeom>
        </p:spPr>
        <p:txBody>
          <a:bodyPr vert="horz" lIns="91396" tIns="45698" rIns="91396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8AB761FB-362A-403E-9FBA-CD92578CCF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r">
              <a:defRPr sz="1200"/>
            </a:lvl1pPr>
          </a:lstStyle>
          <a:p>
            <a:fld id="{5E515175-DC76-42E3-A4EC-08536F0EB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9737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970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479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537200" y="215900"/>
            <a:ext cx="2635250" cy="19764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7766848" y="4210625"/>
            <a:ext cx="5941779" cy="222421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BE66B-BEF1-4E97-BA54-5D92A0AB7F58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868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537200" y="215900"/>
            <a:ext cx="2635250" cy="19764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7766848" y="4210625"/>
            <a:ext cx="5941779" cy="222421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BE66B-BEF1-4E97-BA54-5D92A0AB7F58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8485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930525" y="327025"/>
            <a:ext cx="4005263" cy="30035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588630" y="6397807"/>
            <a:ext cx="4275403" cy="337957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BE66B-BEF1-4E97-BA54-5D92A0AB7F58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61557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5537200" y="215900"/>
            <a:ext cx="2635250" cy="19764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7766848" y="4210625"/>
            <a:ext cx="5941779" cy="222421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BE66B-BEF1-4E97-BA54-5D92A0AB7F58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71064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359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0273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5659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85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265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74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bg>
      <p:bgPr>
        <a:solidFill>
          <a:srgbClr val="C671FF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D241AD45-D15B-497D-B5A6-3FDE40E2F8B1}"/>
              </a:ext>
            </a:extLst>
          </p:cNvPr>
          <p:cNvSpPr/>
          <p:nvPr/>
        </p:nvSpPr>
        <p:spPr>
          <a:xfrm>
            <a:off x="628649" y="475488"/>
            <a:ext cx="7922819" cy="5735213"/>
          </a:xfrm>
          <a:prstGeom prst="rect">
            <a:avLst/>
          </a:prstGeom>
          <a:solidFill>
            <a:schemeClr val="bg1"/>
          </a:solidFill>
          <a:ln w="6350" cap="sq" cmpd="sng" algn="ctr">
            <a:noFill/>
            <a:prstDash val="solid"/>
            <a:miter lim="800000"/>
          </a:ln>
          <a:effectLst>
            <a:outerShdw blurRad="63500" sx="101000" sy="101000" algn="ctr" rotWithShape="0">
              <a:schemeClr val="accent1">
                <a:lumMod val="50000"/>
                <a:alpha val="40000"/>
              </a:schemeClr>
            </a:outerShdw>
          </a:effectLst>
        </p:spPr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1A6590D-4804-4414-8E01-BF10548C0774}"/>
              </a:ext>
            </a:extLst>
          </p:cNvPr>
          <p:cNvSpPr/>
          <p:nvPr/>
        </p:nvSpPr>
        <p:spPr>
          <a:xfrm>
            <a:off x="747690" y="704184"/>
            <a:ext cx="7546206" cy="533239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53B9F6-6B07-45CE-BCC2-151BACBA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E03CB04-2F4E-47CF-9431-C64D9BA39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457E5C-BDE4-44BD-A0A0-658DC59D8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513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69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95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95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92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01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10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47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22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3438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021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microsoft.com/office/2007/relationships/hdphoto" Target="../media/hdphoto4.wdp"/><Relationship Id="rId10" Type="http://schemas.microsoft.com/office/2007/relationships/hdphoto" Target="../media/hdphoto6.wdp"/><Relationship Id="rId4" Type="http://schemas.openxmlformats.org/officeDocument/2006/relationships/image" Target="../media/image6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microsoft.com/office/2007/relationships/hdphoto" Target="../media/hdphoto4.wdp"/><Relationship Id="rId10" Type="http://schemas.microsoft.com/office/2007/relationships/hdphoto" Target="../media/hdphoto6.wdp"/><Relationship Id="rId4" Type="http://schemas.openxmlformats.org/officeDocument/2006/relationships/image" Target="../media/image6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microsoft.com/office/2007/relationships/hdphoto" Target="../media/hdphoto4.wdp"/><Relationship Id="rId10" Type="http://schemas.microsoft.com/office/2007/relationships/hdphoto" Target="../media/hdphoto6.wdp"/><Relationship Id="rId4" Type="http://schemas.openxmlformats.org/officeDocument/2006/relationships/image" Target="../media/image6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5.wdp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microsoft.com/office/2007/relationships/hdphoto" Target="../media/hdphoto4.wdp"/><Relationship Id="rId10" Type="http://schemas.microsoft.com/office/2007/relationships/hdphoto" Target="../media/hdphoto6.wdp"/><Relationship Id="rId4" Type="http://schemas.openxmlformats.org/officeDocument/2006/relationships/image" Target="../media/image6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22764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1</a:t>
            </a:fld>
            <a:endParaRPr kumimoji="1" lang="ja-JP" altLang="en-US"/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1DD54A3D-CF86-45F9-A2A0-229EE123EFA9}"/>
              </a:ext>
            </a:extLst>
          </p:cNvPr>
          <p:cNvGrpSpPr/>
          <p:nvPr/>
        </p:nvGrpSpPr>
        <p:grpSpPr>
          <a:xfrm>
            <a:off x="2054895" y="304406"/>
            <a:ext cx="5505450" cy="600075"/>
            <a:chOff x="0" y="0"/>
            <a:chExt cx="5505450" cy="600075"/>
          </a:xfrm>
        </p:grpSpPr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79FE44DC-939C-4966-BEC6-0830644E9770}"/>
                </a:ext>
              </a:extLst>
            </p:cNvPr>
            <p:cNvSpPr/>
            <p:nvPr/>
          </p:nvSpPr>
          <p:spPr>
            <a:xfrm>
              <a:off x="2743200" y="200025"/>
              <a:ext cx="2762250" cy="3524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>
                <a:lnSpc>
                  <a:spcPts val="2400"/>
                </a:lnSpc>
                <a:spcAft>
                  <a:spcPts val="0"/>
                </a:spcAft>
              </a:pPr>
              <a:r>
                <a:rPr lang="en-US" sz="1600" kern="1200" dirty="0">
                  <a:solidFill>
                    <a:srgbClr val="000000"/>
                  </a:solidFill>
                  <a:effectLst/>
                  <a:latin typeface="Comic Sans MS" panose="030F0702030302020204" pitchFamily="66" charset="0"/>
                  <a:ea typeface="游明朝" panose="02020400000000000000" pitchFamily="18" charset="-128"/>
                  <a:cs typeface="Times New Roman" panose="02020603050405020304" pitchFamily="18" charset="0"/>
                </a:rPr>
                <a:t>Unit3  Club Activities</a:t>
              </a:r>
              <a:endParaRPr lang="ja-JP" sz="1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endParaRPr>
            </a:p>
          </p:txBody>
        </p:sp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08FD146A-404E-4BB4-9E9E-1AD72571309B}"/>
                </a:ext>
              </a:extLst>
            </p:cNvPr>
            <p:cNvSpPr/>
            <p:nvPr/>
          </p:nvSpPr>
          <p:spPr>
            <a:xfrm>
              <a:off x="0" y="200025"/>
              <a:ext cx="3076575" cy="4000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>
                <a:lnSpc>
                  <a:spcPts val="2400"/>
                </a:lnSpc>
                <a:spcAft>
                  <a:spcPts val="0"/>
                </a:spcAft>
              </a:pPr>
              <a:r>
                <a:rPr lang="en-US" sz="1600" kern="1200" dirty="0">
                  <a:solidFill>
                    <a:srgbClr val="000000"/>
                  </a:solidFill>
                  <a:effectLst/>
                  <a:latin typeface="Comic Sans MS" panose="030F0702030302020204" pitchFamily="66" charset="0"/>
                  <a:ea typeface="游明朝" panose="02020400000000000000" pitchFamily="18" charset="-128"/>
                  <a:cs typeface="Times New Roman" panose="02020603050405020304" pitchFamily="18" charset="0"/>
                </a:rPr>
                <a:t>Unit2  Our New Teacher</a:t>
              </a:r>
              <a:endParaRPr lang="ja-JP" sz="1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endParaRP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62CA4443-983D-41C3-A07A-24FD3CB14693}"/>
                </a:ext>
              </a:extLst>
            </p:cNvPr>
            <p:cNvSpPr/>
            <p:nvPr/>
          </p:nvSpPr>
          <p:spPr>
            <a:xfrm>
              <a:off x="28575" y="0"/>
              <a:ext cx="3695700" cy="35242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algn="ctr">
                <a:lnSpc>
                  <a:spcPts val="2000"/>
                </a:lnSpc>
                <a:spcAft>
                  <a:spcPts val="0"/>
                </a:spcAft>
              </a:pPr>
              <a:r>
                <a:rPr lang="en-US" sz="1600" kern="1200" dirty="0">
                  <a:solidFill>
                    <a:srgbClr val="000000"/>
                  </a:solidFill>
                  <a:effectLst/>
                  <a:latin typeface="Comic Sans MS" panose="030F0702030302020204" pitchFamily="66" charset="0"/>
                  <a:ea typeface="游明朝" panose="02020400000000000000" pitchFamily="18" charset="-128"/>
                  <a:cs typeface="Times New Roman" panose="02020603050405020304" pitchFamily="18" charset="0"/>
                </a:rPr>
                <a:t>Unit1  New School, New Friends</a:t>
              </a:r>
              <a:endParaRPr lang="ja-JP" sz="1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27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233761" y="909027"/>
            <a:ext cx="6603454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Tell each other about what you like, what you usually do,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and what you can do, and ask and answer questions.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05E9D09-8008-4966-903C-F2605561F2CB}"/>
              </a:ext>
            </a:extLst>
          </p:cNvPr>
          <p:cNvSpPr/>
          <p:nvPr/>
        </p:nvSpPr>
        <p:spPr>
          <a:xfrm>
            <a:off x="1764372" y="1468914"/>
            <a:ext cx="7429500" cy="52387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600"/>
              </a:lnSpc>
              <a:spcAft>
                <a:spcPts val="0"/>
              </a:spcAft>
            </a:pPr>
            <a:r>
              <a:rPr lang="en-US" sz="15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I am…  I like…  I don’t play…</a:t>
            </a:r>
            <a:r>
              <a:rPr lang="en-US" sz="120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  </a:t>
            </a:r>
            <a:r>
              <a:rPr lang="en-US" sz="15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-R" panose="02020400000000000000" pitchFamily="17" charset="-128"/>
                <a:cs typeface="Times New Roman" panose="02020603050405020304" pitchFamily="18" charset="0"/>
              </a:rPr>
              <a:t>I can(cannot)…Are you…?  Do you…?  Can you…?  How(What) do you…?  </a:t>
            </a: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Where(When)…?  How many…?  want to (be)…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1109461"/>
              </p:ext>
            </p:extLst>
          </p:nvPr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65172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22764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252372" y="449800"/>
            <a:ext cx="5067300" cy="5143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Unit4  Friends in New Zealand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110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 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68043" y="918854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In your daily life, let’s find the same place and different place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as the other person.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52C023B-8A48-4869-A6A0-70EBB7030CCB}"/>
              </a:ext>
            </a:extLst>
          </p:cNvPr>
          <p:cNvSpPr/>
          <p:nvPr/>
        </p:nvSpPr>
        <p:spPr>
          <a:xfrm>
            <a:off x="2328572" y="1566963"/>
            <a:ext cx="4991100" cy="48577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1900"/>
              </a:lnSpc>
            </a:pP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Be …  Don’t …   What time …?  What           </a:t>
            </a:r>
            <a:r>
              <a:rPr lang="en-US" altLang="ja-JP" sz="1600" dirty="0">
                <a:solidFill>
                  <a:srgbClr val="000000"/>
                </a:solidFill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…?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6EC8C114-D560-4213-9FA9-8B9608B08601}"/>
              </a:ext>
            </a:extLst>
          </p:cNvPr>
          <p:cNvSpPr/>
          <p:nvPr/>
        </p:nvSpPr>
        <p:spPr>
          <a:xfrm>
            <a:off x="5969520" y="1635195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240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2248" y="209461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UD デジタル 教科書体 NK-R"/>
                  <a:cs typeface="Arial" panose="020B0604020202020204" pitchFamily="34" charset="0"/>
                </a:rPr>
                <a:t>Step Up Time</a:t>
              </a: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22764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239" b="94118" l="35756" r="92878">
                          <a14:foregroundMark x1="41424" y1="6417" x2="41424" y2="6417"/>
                          <a14:foregroundMark x1="58721" y1="49020" x2="58721" y2="49020"/>
                          <a14:foregroundMark x1="69477" y1="47594" x2="69477" y2="47594"/>
                          <a14:foregroundMark x1="52616" y1="91622" x2="52616" y2="91622"/>
                          <a14:foregroundMark x1="69622" y1="94118" x2="69622" y2="94118"/>
                          <a14:foregroundMark x1="38148" y1="50773" x2="37746" y2="55208"/>
                          <a14:foregroundMark x1="38081" y1="45989" x2="36919" y2="48663"/>
                          <a14:foregroundMark x1="36773" y1="48663" x2="36773" y2="53119"/>
                          <a14:foregroundMark x1="36628" y1="49020" x2="37176" y2="55412"/>
                          <a14:foregroundMark x1="36628" y1="49198" x2="37209" y2="54902"/>
                          <a14:foregroundMark x1="37053" y1="57576" x2="37064" y2="57932"/>
                          <a14:foregroundMark x1="36773" y1="48841" x2="36986" y2="55480"/>
                          <a14:foregroundMark x1="35756" y1="49198" x2="35756" y2="49198"/>
                          <a14:foregroundMark x1="36047" y1="48663" x2="36047" y2="48663"/>
                          <a14:foregroundMark x1="35901" y1="48485" x2="35901" y2="48485"/>
                          <a14:foregroundMark x1="35756" y1="48663" x2="36773" y2="47950"/>
                          <a14:backgroundMark x1="37355" y1="43316" x2="36888" y2="45272"/>
                          <a14:backgroundMark x1="36047" y1="57576" x2="36047" y2="57576"/>
                          <a14:backgroundMark x1="35610" y1="55971" x2="36047" y2="5775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842"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135" r="57632"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526" b="92692" l="9884" r="95494">
                          <a14:foregroundMark x1="55378" y1="49911" x2="55378" y2="49911"/>
                          <a14:foregroundMark x1="66715" y1="50802" x2="66715" y2="50802"/>
                          <a14:foregroundMark x1="90262" y1="36007" x2="90262" y2="36007"/>
                          <a14:foregroundMark x1="93459" y1="35829" x2="93459" y2="35829"/>
                          <a14:foregroundMark x1="84884" y1="9447" x2="84884" y2="9447"/>
                          <a14:foregroundMark x1="54797" y1="5526" x2="54797" y2="5526"/>
                          <a14:foregroundMark x1="36773" y1="20499" x2="36773" y2="20499"/>
                          <a14:foregroundMark x1="46076" y1="92692" x2="46076" y2="92692"/>
                          <a14:foregroundMark x1="95494" y1="79501" x2="95494" y2="79501"/>
                          <a14:foregroundMark x1="39099" y1="39216" x2="37936" y2="38503"/>
                          <a14:foregroundMark x1="35630" y1="41711" x2="35756" y2="41176"/>
                          <a14:foregroundMark x1="33866" y1="49198" x2="35111" y2="43914"/>
                          <a14:backgroundMark x1="21366" y1="40285" x2="21366" y2="40285"/>
                          <a14:backgroundMark x1="19913" y1="35651" x2="14244" y2="47950"/>
                          <a14:backgroundMark x1="15262" y1="32977" x2="19913" y2="39929"/>
                          <a14:backgroundMark x1="19913" y1="39929" x2="27326" y2="42246"/>
                          <a14:backgroundMark x1="27326" y1="42246" x2="27326" y2="42959"/>
                          <a14:backgroundMark x1="29506" y1="37433" x2="16134" y2="36364"/>
                          <a14:backgroundMark x1="16134" y1="36364" x2="24128" y2="36720"/>
                          <a14:backgroundMark x1="24128" y1="36720" x2="15843" y2="42781"/>
                          <a14:backgroundMark x1="15843" y1="42781" x2="15698" y2="33868"/>
                          <a14:backgroundMark x1="15698" y1="33868" x2="23983" y2="33690"/>
                          <a14:backgroundMark x1="23983" y1="33690" x2="32122" y2="33690"/>
                          <a14:backgroundMark x1="32122" y1="33690" x2="30814" y2="43316"/>
                          <a14:backgroundMark x1="30814" y1="43316" x2="15843" y2="45455"/>
                          <a14:backgroundMark x1="15843" y1="45455" x2="12936" y2="54545"/>
                          <a14:backgroundMark x1="12936" y1="54545" x2="20203" y2="61676"/>
                          <a14:backgroundMark x1="20203" y1="61676" x2="28198" y2="65775"/>
                          <a14:backgroundMark x1="28198" y1="65775" x2="29942" y2="75045"/>
                          <a14:backgroundMark x1="29942" y1="75045" x2="23692" y2="81283"/>
                          <a14:backgroundMark x1="23692" y1="81283" x2="31105" y2="77897"/>
                          <a14:backgroundMark x1="31105" y1="77897" x2="30233" y2="67558"/>
                          <a14:backgroundMark x1="30233" y1="67558" x2="22674" y2="62210"/>
                          <a14:backgroundMark x1="22674" y1="62210" x2="15262" y2="62210"/>
                          <a14:backgroundMark x1="15262" y1="62210" x2="10901" y2="52050"/>
                          <a14:backgroundMark x1="10901" y1="52050" x2="10610" y2="41533"/>
                          <a14:backgroundMark x1="10610" y1="41533" x2="18459" y2="35116"/>
                          <a14:backgroundMark x1="18459" y1="35116" x2="26453" y2="35829"/>
                          <a14:backgroundMark x1="26453" y1="35829" x2="30959" y2="38146"/>
                          <a14:backgroundMark x1="33721" y1="35116" x2="33721" y2="35116"/>
                          <a14:backgroundMark x1="34302" y1="35472" x2="34302" y2="35472"/>
                          <a14:backgroundMark x1="36192" y1="35472" x2="36192" y2="35472"/>
                          <a14:backgroundMark x1="32703" y1="42781" x2="32703" y2="42781"/>
                          <a14:backgroundMark x1="33430" y1="48307" x2="33430" y2="42781"/>
                          <a14:backgroundMark x1="33576" y1="41711" x2="33576" y2="41711"/>
                          <a14:backgroundMark x1="34302" y1="40820" x2="33430" y2="42959"/>
                          <a14:backgroundMark x1="36628" y1="37968" x2="38372" y2="3796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797" r="1890"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32319" b="92506" l="3817" r="37214">
                          <a14:foregroundMark x1="21183" y1="32319" x2="21183" y2="32319"/>
                          <a14:foregroundMark x1="35305" y1="44496" x2="35305" y2="44496"/>
                          <a14:foregroundMark x1="37214" y1="44731" x2="37214" y2="44731"/>
                          <a14:foregroundMark x1="37023" y1="73068" x2="37023" y2="73068"/>
                          <a14:backgroundMark x1="38359" y1="58080" x2="38359" y2="58080"/>
                          <a14:backgroundMark x1="38740" y1="56909" x2="38740" y2="5690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t="26275" r="61107"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196108" y="429177"/>
            <a:ext cx="5067300" cy="51435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Unit5  A Japanese Summer Festival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 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68043" y="885375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share your thoughts on what you did and enjoyed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during the summer vacation.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F8425D41-DE2C-47AD-8A6C-1035C3993132}"/>
              </a:ext>
            </a:extLst>
          </p:cNvPr>
          <p:cNvSpPr/>
          <p:nvPr/>
        </p:nvSpPr>
        <p:spPr>
          <a:xfrm>
            <a:off x="1764372" y="1438071"/>
            <a:ext cx="7000875" cy="6096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It’s by…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　　　　　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I like …ing ~.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　　　　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Do you like …ing ~?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　　　　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I enjoyed …ing ~.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I played…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　　　　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I went to…</a:t>
            </a:r>
            <a:r>
              <a:rPr kumimoji="0" lang="ja-JP" alt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明朝" panose="02020400000000000000" pitchFamily="18" charset="-128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　　　　　　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I had …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1905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UD デジタル 教科書体 NK-R"/>
                  <a:cs typeface="Arial" panose="020B0604020202020204" pitchFamily="34" charset="0"/>
                </a:rPr>
                <a:t>Step Up Time</a:t>
              </a: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22764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239" b="94118" l="35756" r="92878">
                          <a14:foregroundMark x1="41424" y1="6417" x2="41424" y2="6417"/>
                          <a14:foregroundMark x1="58721" y1="49020" x2="58721" y2="49020"/>
                          <a14:foregroundMark x1="69477" y1="47594" x2="69477" y2="47594"/>
                          <a14:foregroundMark x1="52616" y1="91622" x2="52616" y2="91622"/>
                          <a14:foregroundMark x1="69622" y1="94118" x2="69622" y2="94118"/>
                          <a14:foregroundMark x1="38148" y1="50773" x2="37746" y2="55208"/>
                          <a14:foregroundMark x1="38081" y1="45989" x2="36919" y2="48663"/>
                          <a14:foregroundMark x1="36773" y1="48663" x2="36773" y2="53119"/>
                          <a14:foregroundMark x1="36628" y1="49020" x2="37176" y2="55412"/>
                          <a14:foregroundMark x1="36628" y1="49198" x2="37209" y2="54902"/>
                          <a14:foregroundMark x1="37053" y1="57576" x2="37064" y2="57932"/>
                          <a14:foregroundMark x1="36773" y1="48841" x2="36986" y2="55480"/>
                          <a14:foregroundMark x1="35756" y1="49198" x2="35756" y2="49198"/>
                          <a14:foregroundMark x1="36047" y1="48663" x2="36047" y2="48663"/>
                          <a14:foregroundMark x1="35901" y1="48485" x2="35901" y2="48485"/>
                          <a14:foregroundMark x1="35756" y1="48663" x2="36773" y2="47950"/>
                          <a14:backgroundMark x1="37355" y1="43316" x2="36888" y2="45272"/>
                          <a14:backgroundMark x1="36047" y1="57576" x2="36047" y2="57576"/>
                          <a14:backgroundMark x1="35610" y1="55971" x2="36047" y2="5775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842"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135" r="57632"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526" b="92692" l="9884" r="95494">
                          <a14:foregroundMark x1="55378" y1="49911" x2="55378" y2="49911"/>
                          <a14:foregroundMark x1="66715" y1="50802" x2="66715" y2="50802"/>
                          <a14:foregroundMark x1="90262" y1="36007" x2="90262" y2="36007"/>
                          <a14:foregroundMark x1="93459" y1="35829" x2="93459" y2="35829"/>
                          <a14:foregroundMark x1="84884" y1="9447" x2="84884" y2="9447"/>
                          <a14:foregroundMark x1="54797" y1="5526" x2="54797" y2="5526"/>
                          <a14:foregroundMark x1="36773" y1="20499" x2="36773" y2="20499"/>
                          <a14:foregroundMark x1="46076" y1="92692" x2="46076" y2="92692"/>
                          <a14:foregroundMark x1="95494" y1="79501" x2="95494" y2="79501"/>
                          <a14:foregroundMark x1="39099" y1="39216" x2="37936" y2="38503"/>
                          <a14:foregroundMark x1="35630" y1="41711" x2="35756" y2="41176"/>
                          <a14:foregroundMark x1="33866" y1="49198" x2="35111" y2="43914"/>
                          <a14:backgroundMark x1="21366" y1="40285" x2="21366" y2="40285"/>
                          <a14:backgroundMark x1="19913" y1="35651" x2="14244" y2="47950"/>
                          <a14:backgroundMark x1="15262" y1="32977" x2="19913" y2="39929"/>
                          <a14:backgroundMark x1="19913" y1="39929" x2="27326" y2="42246"/>
                          <a14:backgroundMark x1="27326" y1="42246" x2="27326" y2="42959"/>
                          <a14:backgroundMark x1="29506" y1="37433" x2="16134" y2="36364"/>
                          <a14:backgroundMark x1="16134" y1="36364" x2="24128" y2="36720"/>
                          <a14:backgroundMark x1="24128" y1="36720" x2="15843" y2="42781"/>
                          <a14:backgroundMark x1="15843" y1="42781" x2="15698" y2="33868"/>
                          <a14:backgroundMark x1="15698" y1="33868" x2="23983" y2="33690"/>
                          <a14:backgroundMark x1="23983" y1="33690" x2="32122" y2="33690"/>
                          <a14:backgroundMark x1="32122" y1="33690" x2="30814" y2="43316"/>
                          <a14:backgroundMark x1="30814" y1="43316" x2="15843" y2="45455"/>
                          <a14:backgroundMark x1="15843" y1="45455" x2="12936" y2="54545"/>
                          <a14:backgroundMark x1="12936" y1="54545" x2="20203" y2="61676"/>
                          <a14:backgroundMark x1="20203" y1="61676" x2="28198" y2="65775"/>
                          <a14:backgroundMark x1="28198" y1="65775" x2="29942" y2="75045"/>
                          <a14:backgroundMark x1="29942" y1="75045" x2="23692" y2="81283"/>
                          <a14:backgroundMark x1="23692" y1="81283" x2="31105" y2="77897"/>
                          <a14:backgroundMark x1="31105" y1="77897" x2="30233" y2="67558"/>
                          <a14:backgroundMark x1="30233" y1="67558" x2="22674" y2="62210"/>
                          <a14:backgroundMark x1="22674" y1="62210" x2="15262" y2="62210"/>
                          <a14:backgroundMark x1="15262" y1="62210" x2="10901" y2="52050"/>
                          <a14:backgroundMark x1="10901" y1="52050" x2="10610" y2="41533"/>
                          <a14:backgroundMark x1="10610" y1="41533" x2="18459" y2="35116"/>
                          <a14:backgroundMark x1="18459" y1="35116" x2="26453" y2="35829"/>
                          <a14:backgroundMark x1="26453" y1="35829" x2="30959" y2="38146"/>
                          <a14:backgroundMark x1="33721" y1="35116" x2="33721" y2="35116"/>
                          <a14:backgroundMark x1="34302" y1="35472" x2="34302" y2="35472"/>
                          <a14:backgroundMark x1="36192" y1="35472" x2="36192" y2="35472"/>
                          <a14:backgroundMark x1="32703" y1="42781" x2="32703" y2="42781"/>
                          <a14:backgroundMark x1="33430" y1="48307" x2="33430" y2="42781"/>
                          <a14:backgroundMark x1="33576" y1="41711" x2="33576" y2="41711"/>
                          <a14:backgroundMark x1="34302" y1="40820" x2="33430" y2="42959"/>
                          <a14:backgroundMark x1="36628" y1="37968" x2="38372" y2="3796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797" r="1890"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32319" b="92506" l="3817" r="37214">
                          <a14:foregroundMark x1="21183" y1="32319" x2="21183" y2="32319"/>
                          <a14:foregroundMark x1="35305" y1="44496" x2="35305" y2="44496"/>
                          <a14:foregroundMark x1="37214" y1="44731" x2="37214" y2="44731"/>
                          <a14:foregroundMark x1="37023" y1="73068" x2="37023" y2="73068"/>
                          <a14:backgroundMark x1="38359" y1="58080" x2="38359" y2="58080"/>
                          <a14:backgroundMark x1="38740" y1="56909" x2="38740" y2="5690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t="26275" r="61107"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177058" y="339326"/>
            <a:ext cx="5105400" cy="400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Unit6  A Speech about My Brother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68043" y="863906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introduce one school teacher to your friends and an ALT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and tell them the teacher’s wonderful points.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59FC1D3-4B1A-45B6-BBD1-3E63237903AA}"/>
              </a:ext>
            </a:extLst>
          </p:cNvPr>
          <p:cNvSpPr/>
          <p:nvPr/>
        </p:nvSpPr>
        <p:spPr>
          <a:xfrm>
            <a:off x="2567860" y="1483532"/>
            <a:ext cx="424815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likes…       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　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does not like…   </a:t>
            </a:r>
            <a:endParaRPr kumimoji="0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Does 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　　　　　　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like… ? </a:t>
            </a: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ＭＳ Ｐゴシック" panose="020B0600070205080204" pitchFamily="50" charset="-128"/>
              </a:rPr>
              <a:t>　　　　　　　　　　　　　　　</a:t>
            </a:r>
            <a:endParaRPr kumimoji="0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7663912B-D9CE-4F84-86A7-1F7EA5164D9F}"/>
              </a:ext>
            </a:extLst>
          </p:cNvPr>
          <p:cNvSpPr/>
          <p:nvPr/>
        </p:nvSpPr>
        <p:spPr>
          <a:xfrm>
            <a:off x="2669272" y="1552503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30015764-D4C7-44A2-9DEC-15036B98FF36}"/>
              </a:ext>
            </a:extLst>
          </p:cNvPr>
          <p:cNvSpPr/>
          <p:nvPr/>
        </p:nvSpPr>
        <p:spPr>
          <a:xfrm>
            <a:off x="4257479" y="1555131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CA50F688-E25D-423E-A3BC-F52BBB49DC1D}"/>
              </a:ext>
            </a:extLst>
          </p:cNvPr>
          <p:cNvSpPr/>
          <p:nvPr/>
        </p:nvSpPr>
        <p:spPr>
          <a:xfrm>
            <a:off x="3257851" y="1793151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6569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UD デジタル 教科書体 NK-R"/>
                  <a:cs typeface="Arial" panose="020B0604020202020204" pitchFamily="34" charset="0"/>
                </a:rPr>
                <a:t>Step Up Time</a:t>
              </a: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22764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93AEA5-3559-4719-A709-5FAEB7675DF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239" b="94118" l="35756" r="92878">
                          <a14:foregroundMark x1="41424" y1="6417" x2="41424" y2="6417"/>
                          <a14:foregroundMark x1="58721" y1="49020" x2="58721" y2="49020"/>
                          <a14:foregroundMark x1="69477" y1="47594" x2="69477" y2="47594"/>
                          <a14:foregroundMark x1="52616" y1="91622" x2="52616" y2="91622"/>
                          <a14:foregroundMark x1="69622" y1="94118" x2="69622" y2="94118"/>
                          <a14:foregroundMark x1="38148" y1="50773" x2="37746" y2="55208"/>
                          <a14:foregroundMark x1="38081" y1="45989" x2="36919" y2="48663"/>
                          <a14:foregroundMark x1="36773" y1="48663" x2="36773" y2="53119"/>
                          <a14:foregroundMark x1="36628" y1="49020" x2="37176" y2="55412"/>
                          <a14:foregroundMark x1="36628" y1="49198" x2="37209" y2="54902"/>
                          <a14:foregroundMark x1="37053" y1="57576" x2="37064" y2="57932"/>
                          <a14:foregroundMark x1="36773" y1="48841" x2="36986" y2="55480"/>
                          <a14:foregroundMark x1="35756" y1="49198" x2="35756" y2="49198"/>
                          <a14:foregroundMark x1="36047" y1="48663" x2="36047" y2="48663"/>
                          <a14:foregroundMark x1="35901" y1="48485" x2="35901" y2="48485"/>
                          <a14:foregroundMark x1="35756" y1="48663" x2="36773" y2="47950"/>
                          <a14:backgroundMark x1="37355" y1="43316" x2="36888" y2="45272"/>
                          <a14:backgroundMark x1="36047" y1="57576" x2="36047" y2="57576"/>
                          <a14:backgroundMark x1="35610" y1="55971" x2="36047" y2="5775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842"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135" r="57632"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526" b="92692" l="9884" r="95494">
                          <a14:foregroundMark x1="55378" y1="49911" x2="55378" y2="49911"/>
                          <a14:foregroundMark x1="66715" y1="50802" x2="66715" y2="50802"/>
                          <a14:foregroundMark x1="90262" y1="36007" x2="90262" y2="36007"/>
                          <a14:foregroundMark x1="93459" y1="35829" x2="93459" y2="35829"/>
                          <a14:foregroundMark x1="84884" y1="9447" x2="84884" y2="9447"/>
                          <a14:foregroundMark x1="54797" y1="5526" x2="54797" y2="5526"/>
                          <a14:foregroundMark x1="36773" y1="20499" x2="36773" y2="20499"/>
                          <a14:foregroundMark x1="46076" y1="92692" x2="46076" y2="92692"/>
                          <a14:foregroundMark x1="95494" y1="79501" x2="95494" y2="79501"/>
                          <a14:foregroundMark x1="39099" y1="39216" x2="37936" y2="38503"/>
                          <a14:foregroundMark x1="35630" y1="41711" x2="35756" y2="41176"/>
                          <a14:foregroundMark x1="33866" y1="49198" x2="35111" y2="43914"/>
                          <a14:backgroundMark x1="21366" y1="40285" x2="21366" y2="40285"/>
                          <a14:backgroundMark x1="19913" y1="35651" x2="14244" y2="47950"/>
                          <a14:backgroundMark x1="15262" y1="32977" x2="19913" y2="39929"/>
                          <a14:backgroundMark x1="19913" y1="39929" x2="27326" y2="42246"/>
                          <a14:backgroundMark x1="27326" y1="42246" x2="27326" y2="42959"/>
                          <a14:backgroundMark x1="29506" y1="37433" x2="16134" y2="36364"/>
                          <a14:backgroundMark x1="16134" y1="36364" x2="24128" y2="36720"/>
                          <a14:backgroundMark x1="24128" y1="36720" x2="15843" y2="42781"/>
                          <a14:backgroundMark x1="15843" y1="42781" x2="15698" y2="33868"/>
                          <a14:backgroundMark x1="15698" y1="33868" x2="23983" y2="33690"/>
                          <a14:backgroundMark x1="23983" y1="33690" x2="32122" y2="33690"/>
                          <a14:backgroundMark x1="32122" y1="33690" x2="30814" y2="43316"/>
                          <a14:backgroundMark x1="30814" y1="43316" x2="15843" y2="45455"/>
                          <a14:backgroundMark x1="15843" y1="45455" x2="12936" y2="54545"/>
                          <a14:backgroundMark x1="12936" y1="54545" x2="20203" y2="61676"/>
                          <a14:backgroundMark x1="20203" y1="61676" x2="28198" y2="65775"/>
                          <a14:backgroundMark x1="28198" y1="65775" x2="29942" y2="75045"/>
                          <a14:backgroundMark x1="29942" y1="75045" x2="23692" y2="81283"/>
                          <a14:backgroundMark x1="23692" y1="81283" x2="31105" y2="77897"/>
                          <a14:backgroundMark x1="31105" y1="77897" x2="30233" y2="67558"/>
                          <a14:backgroundMark x1="30233" y1="67558" x2="22674" y2="62210"/>
                          <a14:backgroundMark x1="22674" y1="62210" x2="15262" y2="62210"/>
                          <a14:backgroundMark x1="15262" y1="62210" x2="10901" y2="52050"/>
                          <a14:backgroundMark x1="10901" y1="52050" x2="10610" y2="41533"/>
                          <a14:backgroundMark x1="10610" y1="41533" x2="18459" y2="35116"/>
                          <a14:backgroundMark x1="18459" y1="35116" x2="26453" y2="35829"/>
                          <a14:backgroundMark x1="26453" y1="35829" x2="30959" y2="38146"/>
                          <a14:backgroundMark x1="33721" y1="35116" x2="33721" y2="35116"/>
                          <a14:backgroundMark x1="34302" y1="35472" x2="34302" y2="35472"/>
                          <a14:backgroundMark x1="36192" y1="35472" x2="36192" y2="35472"/>
                          <a14:backgroundMark x1="32703" y1="42781" x2="32703" y2="42781"/>
                          <a14:backgroundMark x1="33430" y1="48307" x2="33430" y2="42781"/>
                          <a14:backgroundMark x1="33576" y1="41711" x2="33576" y2="41711"/>
                          <a14:backgroundMark x1="34302" y1="40820" x2="33430" y2="42959"/>
                          <a14:backgroundMark x1="36628" y1="37968" x2="38372" y2="3796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797" r="1890"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32319" b="92506" l="3817" r="37214">
                          <a14:foregroundMark x1="21183" y1="32319" x2="21183" y2="32319"/>
                          <a14:foregroundMark x1="35305" y1="44496" x2="35305" y2="44496"/>
                          <a14:foregroundMark x1="37214" y1="44731" x2="37214" y2="44731"/>
                          <a14:foregroundMark x1="37023" y1="73068" x2="37023" y2="73068"/>
                          <a14:backgroundMark x1="38359" y1="58080" x2="38359" y2="58080"/>
                          <a14:backgroundMark x1="38740" y1="56909" x2="38740" y2="5690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t="26275" r="61107"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139235" y="296851"/>
            <a:ext cx="5105400" cy="447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Unit7  Foreign Artists in Japan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30220" y="857150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explain two Japanese anime characters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and let your friends and ALT choose their favorite one.</a:t>
            </a:r>
            <a:endParaRPr kumimoji="0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1E122E4A-409A-438E-A0AD-45ED11E926F8}"/>
              </a:ext>
            </a:extLst>
          </p:cNvPr>
          <p:cNvSpPr/>
          <p:nvPr/>
        </p:nvSpPr>
        <p:spPr>
          <a:xfrm>
            <a:off x="2016800" y="1452708"/>
            <a:ext cx="6181725" cy="6000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me / you / him / her /them         Which………,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       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or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    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?</a:t>
            </a:r>
            <a:endParaRPr kumimoji="0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Whose… ?  It’s mine / yours.</a:t>
            </a:r>
            <a:endParaRPr kumimoji="0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C20B0D7B-2724-4A58-9D11-2EEFBD32D916}"/>
              </a:ext>
            </a:extLst>
          </p:cNvPr>
          <p:cNvSpPr/>
          <p:nvPr/>
        </p:nvSpPr>
        <p:spPr>
          <a:xfrm>
            <a:off x="6421465" y="1522006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F116836-B2C1-4877-84F9-A0FDF6E96809}"/>
              </a:ext>
            </a:extLst>
          </p:cNvPr>
          <p:cNvSpPr/>
          <p:nvPr/>
        </p:nvSpPr>
        <p:spPr>
          <a:xfrm>
            <a:off x="7244635" y="1530137"/>
            <a:ext cx="433584" cy="1746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9197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UD デジタル 教科書体 NK-R"/>
                <a:cs typeface="+mn-cs"/>
              </a:endParaRPr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ja-JP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omic Sans MS" panose="030F0702030302020204" pitchFamily="66" charset="0"/>
                  <a:ea typeface="UD デジタル 教科書体 NK-R"/>
                  <a:cs typeface="Arial" panose="020B0604020202020204" pitchFamily="34" charset="0"/>
                </a:rPr>
                <a:t>Step Up Time</a:t>
              </a:r>
              <a:endPara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22764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marL="0" marR="0" lvl="0" indent="0" algn="just" defTabSz="457200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kumimoji="0" lang="ja-JP" alt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kumimoji="0" lang="ja-JP" altLang="en-US" sz="1050" b="0" i="0" u="none" strike="noStrike" kern="1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239" b="94118" l="35756" r="92878">
                          <a14:foregroundMark x1="41424" y1="6417" x2="41424" y2="6417"/>
                          <a14:foregroundMark x1="58721" y1="49020" x2="58721" y2="49020"/>
                          <a14:foregroundMark x1="69477" y1="47594" x2="69477" y2="47594"/>
                          <a14:foregroundMark x1="52616" y1="91622" x2="52616" y2="91622"/>
                          <a14:foregroundMark x1="69622" y1="94118" x2="69622" y2="94118"/>
                          <a14:foregroundMark x1="38148" y1="50773" x2="37746" y2="55208"/>
                          <a14:foregroundMark x1="38081" y1="45989" x2="36919" y2="48663"/>
                          <a14:foregroundMark x1="36773" y1="48663" x2="36773" y2="53119"/>
                          <a14:foregroundMark x1="36628" y1="49020" x2="37176" y2="55412"/>
                          <a14:foregroundMark x1="36628" y1="49198" x2="37209" y2="54902"/>
                          <a14:foregroundMark x1="37053" y1="57576" x2="37064" y2="57932"/>
                          <a14:foregroundMark x1="36773" y1="48841" x2="36986" y2="55480"/>
                          <a14:foregroundMark x1="35756" y1="49198" x2="35756" y2="49198"/>
                          <a14:foregroundMark x1="36047" y1="48663" x2="36047" y2="48663"/>
                          <a14:foregroundMark x1="35901" y1="48485" x2="35901" y2="48485"/>
                          <a14:foregroundMark x1="35756" y1="48663" x2="36773" y2="47950"/>
                          <a14:backgroundMark x1="37355" y1="43316" x2="36888" y2="45272"/>
                          <a14:backgroundMark x1="36047" y1="57576" x2="36047" y2="57576"/>
                          <a14:backgroundMark x1="35610" y1="55971" x2="36047" y2="5775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842"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9135" r="57632"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526" b="92692" l="9884" r="95494">
                          <a14:foregroundMark x1="55378" y1="49911" x2="55378" y2="49911"/>
                          <a14:foregroundMark x1="66715" y1="50802" x2="66715" y2="50802"/>
                          <a14:foregroundMark x1="90262" y1="36007" x2="90262" y2="36007"/>
                          <a14:foregroundMark x1="93459" y1="35829" x2="93459" y2="35829"/>
                          <a14:foregroundMark x1="84884" y1="9447" x2="84884" y2="9447"/>
                          <a14:foregroundMark x1="54797" y1="5526" x2="54797" y2="5526"/>
                          <a14:foregroundMark x1="36773" y1="20499" x2="36773" y2="20499"/>
                          <a14:foregroundMark x1="46076" y1="92692" x2="46076" y2="92692"/>
                          <a14:foregroundMark x1="95494" y1="79501" x2="95494" y2="79501"/>
                          <a14:foregroundMark x1="39099" y1="39216" x2="37936" y2="38503"/>
                          <a14:foregroundMark x1="35630" y1="41711" x2="35756" y2="41176"/>
                          <a14:foregroundMark x1="33866" y1="49198" x2="35111" y2="43914"/>
                          <a14:backgroundMark x1="21366" y1="40285" x2="21366" y2="40285"/>
                          <a14:backgroundMark x1="19913" y1="35651" x2="14244" y2="47950"/>
                          <a14:backgroundMark x1="15262" y1="32977" x2="19913" y2="39929"/>
                          <a14:backgroundMark x1="19913" y1="39929" x2="27326" y2="42246"/>
                          <a14:backgroundMark x1="27326" y1="42246" x2="27326" y2="42959"/>
                          <a14:backgroundMark x1="29506" y1="37433" x2="16134" y2="36364"/>
                          <a14:backgroundMark x1="16134" y1="36364" x2="24128" y2="36720"/>
                          <a14:backgroundMark x1="24128" y1="36720" x2="15843" y2="42781"/>
                          <a14:backgroundMark x1="15843" y1="42781" x2="15698" y2="33868"/>
                          <a14:backgroundMark x1="15698" y1="33868" x2="23983" y2="33690"/>
                          <a14:backgroundMark x1="23983" y1="33690" x2="32122" y2="33690"/>
                          <a14:backgroundMark x1="32122" y1="33690" x2="30814" y2="43316"/>
                          <a14:backgroundMark x1="30814" y1="43316" x2="15843" y2="45455"/>
                          <a14:backgroundMark x1="15843" y1="45455" x2="12936" y2="54545"/>
                          <a14:backgroundMark x1="12936" y1="54545" x2="20203" y2="61676"/>
                          <a14:backgroundMark x1="20203" y1="61676" x2="28198" y2="65775"/>
                          <a14:backgroundMark x1="28198" y1="65775" x2="29942" y2="75045"/>
                          <a14:backgroundMark x1="29942" y1="75045" x2="23692" y2="81283"/>
                          <a14:backgroundMark x1="23692" y1="81283" x2="31105" y2="77897"/>
                          <a14:backgroundMark x1="31105" y1="77897" x2="30233" y2="67558"/>
                          <a14:backgroundMark x1="30233" y1="67558" x2="22674" y2="62210"/>
                          <a14:backgroundMark x1="22674" y1="62210" x2="15262" y2="62210"/>
                          <a14:backgroundMark x1="15262" y1="62210" x2="10901" y2="52050"/>
                          <a14:backgroundMark x1="10901" y1="52050" x2="10610" y2="41533"/>
                          <a14:backgroundMark x1="10610" y1="41533" x2="18459" y2="35116"/>
                          <a14:backgroundMark x1="18459" y1="35116" x2="26453" y2="35829"/>
                          <a14:backgroundMark x1="26453" y1="35829" x2="30959" y2="38146"/>
                          <a14:backgroundMark x1="33721" y1="35116" x2="33721" y2="35116"/>
                          <a14:backgroundMark x1="34302" y1="35472" x2="34302" y2="35472"/>
                          <a14:backgroundMark x1="36192" y1="35472" x2="36192" y2="35472"/>
                          <a14:backgroundMark x1="32703" y1="42781" x2="32703" y2="42781"/>
                          <a14:backgroundMark x1="33430" y1="48307" x2="33430" y2="42781"/>
                          <a14:backgroundMark x1="33576" y1="41711" x2="33576" y2="41711"/>
                          <a14:backgroundMark x1="34302" y1="40820" x2="33430" y2="42959"/>
                          <a14:backgroundMark x1="36628" y1="37968" x2="38372" y2="37968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797" r="1890"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32319" b="92506" l="3817" r="37214">
                          <a14:foregroundMark x1="21183" y1="32319" x2="21183" y2="32319"/>
                          <a14:foregroundMark x1="35305" y1="44496" x2="35305" y2="44496"/>
                          <a14:foregroundMark x1="37214" y1="44731" x2="37214" y2="44731"/>
                          <a14:foregroundMark x1="37023" y1="73068" x2="37023" y2="73068"/>
                          <a14:backgroundMark x1="38359" y1="58080" x2="38359" y2="58080"/>
                          <a14:backgroundMark x1="38740" y1="56909" x2="38740" y2="5690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t="26275" r="61107"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214272" y="317080"/>
            <a:ext cx="5105400" cy="400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Unit8  A Surprise Party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15459" y="898367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ts val="18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 ’s make an appointment to meet an international student who comes to Japan during the winter vacation by international call.</a:t>
            </a:r>
            <a:endParaRPr kumimoji="0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3084A14-B2EF-4DF7-910B-9D17517ED515}"/>
              </a:ext>
            </a:extLst>
          </p:cNvPr>
          <p:cNvSpPr/>
          <p:nvPr/>
        </p:nvSpPr>
        <p:spPr>
          <a:xfrm>
            <a:off x="2476264" y="1494917"/>
            <a:ext cx="5762625" cy="6191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I am …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ing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.           Are you …</a:t>
            </a:r>
            <a:r>
              <a:rPr kumimoji="0" lang="en-US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ing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kumimoji="0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　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?</a:t>
            </a:r>
            <a:endParaRPr kumimoji="0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What are you doing?      How… ! / What … !</a:t>
            </a:r>
            <a:endParaRPr kumimoji="0" lang="ja-JP" altLang="en-US" sz="1050" b="0" i="0" u="none" strike="noStrike" kern="1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A1E0D7F-B112-41B3-8612-6B2BA6B12741}"/>
              </a:ext>
            </a:extLst>
          </p:cNvPr>
          <p:cNvSpPr/>
          <p:nvPr/>
        </p:nvSpPr>
        <p:spPr>
          <a:xfrm>
            <a:off x="3586459" y="1583990"/>
            <a:ext cx="433584" cy="1746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08DBF68-7281-40DC-9FF9-A45B2084F4D8}"/>
              </a:ext>
            </a:extLst>
          </p:cNvPr>
          <p:cNvSpPr/>
          <p:nvPr/>
        </p:nvSpPr>
        <p:spPr>
          <a:xfrm>
            <a:off x="6169040" y="1586964"/>
            <a:ext cx="433584" cy="17465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UD デジタル 教科書体 NK-R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1954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22764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124474" y="268247"/>
            <a:ext cx="5105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Unit9   Think Globally, Act Locally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050574" y="877657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If you’re going to study abroad for 3 weeks, let’s tell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each other where to go and what you want to do.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6E27EE5-519F-48D8-AD90-F7B0ECF4B6CF}"/>
              </a:ext>
            </a:extLst>
          </p:cNvPr>
          <p:cNvSpPr/>
          <p:nvPr/>
        </p:nvSpPr>
        <p:spPr>
          <a:xfrm>
            <a:off x="2225774" y="1497258"/>
            <a:ext cx="5619750" cy="5422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want(try / need) to …     What do you want to … ?    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look …    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458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22764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315778" y="329521"/>
            <a:ext cx="5105400" cy="400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Unit10  Winter Vacation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68043" y="899684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tell ALTs what you did during the winter vacation with your impressions,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and also tell each other about your aspiration for the next year.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57E9CB82-BF8A-45C0-8879-D7AFF1A8796E}"/>
              </a:ext>
            </a:extLst>
          </p:cNvPr>
          <p:cNvSpPr/>
          <p:nvPr/>
        </p:nvSpPr>
        <p:spPr>
          <a:xfrm>
            <a:off x="2082085" y="1569848"/>
            <a:ext cx="4572000" cy="4381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Past tense</a:t>
            </a:r>
            <a:r>
              <a:rPr lang="ja-JP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　　</a:t>
            </a: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Did you…?   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720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22764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082085" y="339713"/>
            <a:ext cx="5105400" cy="400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Unit11  This </a:t>
            </a:r>
            <a:r>
              <a:rPr lang="en-US" sz="22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游明朝" panose="02020400000000000000" pitchFamily="18" charset="-128"/>
                <a:cs typeface="ＭＳ Ｐゴシック" panose="020B0600070205080204" pitchFamily="50" charset="-128"/>
              </a:rPr>
              <a:t>Y</a:t>
            </a: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ear’s Memories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973773" y="887952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look back on your JHS life for a year and tell each other 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what you remember and what you want to do in the second grade.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28D0560-216C-466D-9884-C3331E8D7671}"/>
              </a:ext>
            </a:extLst>
          </p:cNvPr>
          <p:cNvSpPr/>
          <p:nvPr/>
        </p:nvSpPr>
        <p:spPr>
          <a:xfrm>
            <a:off x="1948591" y="1464368"/>
            <a:ext cx="578167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was / were	    Were you … ?      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There is(are) …  Is there … ?      was(were) …ing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9768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Arial"/>
        <a:ea typeface="UD デジタル 教科書体 NK-R"/>
        <a:cs typeface=""/>
      </a:majorFont>
      <a:minorFont>
        <a:latin typeface="Arial"/>
        <a:ea typeface="UD デジタル 教科書体 NK-R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3846</Words>
  <Application>Microsoft Office PowerPoint</Application>
  <PresentationFormat>画面に合わせる (4:3)</PresentationFormat>
  <Paragraphs>600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21" baseType="lpstr">
      <vt:lpstr>BIZ UDゴシック</vt:lpstr>
      <vt:lpstr>BIZ UD明朝 Medium</vt:lpstr>
      <vt:lpstr>ＭＳ Ｐゴシック</vt:lpstr>
      <vt:lpstr>UD デジタル 教科書体 NK-B</vt:lpstr>
      <vt:lpstr>UD デジタル 教科書体 NK-R</vt:lpstr>
      <vt:lpstr>UD デジタル 教科書体 N-R</vt:lpstr>
      <vt:lpstr>游ゴシック</vt:lpstr>
      <vt:lpstr>游明朝</vt:lpstr>
      <vt:lpstr>Arial</vt:lpstr>
      <vt:lpstr>Comic Sans MS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2024-02-26T23:43:32Z</dcterms:created>
  <dcterms:modified xsi:type="dcterms:W3CDTF">2024-02-29T05:30:35Z</dcterms:modified>
</cp:coreProperties>
</file>