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2" r:id="rId1"/>
  </p:sldMasterIdLst>
  <p:notesMasterIdLst>
    <p:notesMasterId r:id="rId9"/>
  </p:notesMasterIdLst>
  <p:handoutMasterIdLst>
    <p:handoutMasterId r:id="rId10"/>
  </p:handoutMasterIdLst>
  <p:sldIdLst>
    <p:sldId id="447" r:id="rId2"/>
    <p:sldId id="448" r:id="rId3"/>
    <p:sldId id="449" r:id="rId4"/>
    <p:sldId id="450" r:id="rId5"/>
    <p:sldId id="451" r:id="rId6"/>
    <p:sldId id="452" r:id="rId7"/>
    <p:sldId id="453" r:id="rId8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285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 userDrawn="1">
          <p15:clr>
            <a:srgbClr val="A4A3A4"/>
          </p15:clr>
        </p15:guide>
        <p15:guide id="2" pos="2122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4BDFF"/>
    <a:srgbClr val="000000"/>
    <a:srgbClr val="7030A0"/>
    <a:srgbClr val="C671FF"/>
    <a:srgbClr val="FF0000"/>
    <a:srgbClr val="DDABFF"/>
    <a:srgbClr val="FFCCFF"/>
    <a:srgbClr val="D393FF"/>
    <a:srgbClr val="CE3A72"/>
    <a:srgbClr val="D292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78" autoAdjust="0"/>
    <p:restoredTop sz="69713" autoAdjust="0"/>
  </p:normalViewPr>
  <p:slideViewPr>
    <p:cSldViewPr snapToGrid="0">
      <p:cViewPr varScale="1">
        <p:scale>
          <a:sx n="91" d="100"/>
          <a:sy n="91" d="100"/>
        </p:scale>
        <p:origin x="2376" y="78"/>
      </p:cViewPr>
      <p:guideLst>
        <p:guide orient="horz" pos="2183"/>
        <p:guide pos="2857"/>
      </p:guideLst>
    </p:cSldViewPr>
  </p:slideViewPr>
  <p:outlineViewPr>
    <p:cViewPr>
      <p:scale>
        <a:sx n="33" d="100"/>
        <a:sy n="33" d="100"/>
      </p:scale>
      <p:origin x="0" y="-4236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2634"/>
    </p:cViewPr>
  </p:sorterViewPr>
  <p:notesViewPr>
    <p:cSldViewPr snapToGrid="0" showGuides="1">
      <p:cViewPr varScale="1">
        <p:scale>
          <a:sx n="89" d="100"/>
          <a:sy n="89" d="100"/>
        </p:scale>
        <p:origin x="3732" y="78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4F2F04B-83B4-4432-A33F-E32FB3B3DB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15379" y="0"/>
            <a:ext cx="2918831" cy="495029"/>
          </a:xfrm>
          <a:prstGeom prst="rect">
            <a:avLst/>
          </a:prstGeom>
        </p:spPr>
        <p:txBody>
          <a:bodyPr vert="horz" lIns="91396" tIns="45698" rIns="91396" bIns="45698" rtlCol="0"/>
          <a:lstStyle>
            <a:lvl1pPr algn="r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1DE94F5-13DA-43B1-BB51-09DED7D028C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5" y="9371287"/>
            <a:ext cx="2918831" cy="495028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816EE57-86DC-4ABC-B1EB-0E339877BE8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16934" y="9123775"/>
            <a:ext cx="2918831" cy="495028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r">
              <a:defRPr sz="1200"/>
            </a:lvl1pPr>
          </a:lstStyle>
          <a:p>
            <a:fld id="{C3047102-1250-411B-8D3E-3DE398839A0E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ヘッダー プレースホルダー 5">
            <a:extLst>
              <a:ext uri="{FF2B5EF4-FFF2-40B4-BE49-F238E27FC236}">
                <a16:creationId xmlns:a16="http://schemas.microsoft.com/office/drawing/2014/main" id="{88CCDF07-C1B9-4C23-A808-A37CE06B4EC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650" cy="495293"/>
          </a:xfrm>
          <a:prstGeom prst="rect">
            <a:avLst/>
          </a:prstGeom>
        </p:spPr>
        <p:txBody>
          <a:bodyPr vert="horz" lIns="91411" tIns="45705" rIns="91411" bIns="45705" rtlCol="0"/>
          <a:lstStyle>
            <a:lvl1pPr algn="l">
              <a:defRPr sz="1200"/>
            </a:lvl1pPr>
          </a:lstStyle>
          <a:p>
            <a:endParaRPr kumimoji="1" lang="ja-JP" altLang="en-US" sz="11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8" name="日付プレースホルダー 2">
            <a:extLst>
              <a:ext uri="{FF2B5EF4-FFF2-40B4-BE49-F238E27FC236}">
                <a16:creationId xmlns:a16="http://schemas.microsoft.com/office/drawing/2014/main" id="{AB941D3B-792C-4D65-BF37-CF06265862E0}"/>
              </a:ext>
            </a:extLst>
          </p:cNvPr>
          <p:cNvSpPr txBox="1">
            <a:spLocks/>
          </p:cNvSpPr>
          <p:nvPr/>
        </p:nvSpPr>
        <p:spPr>
          <a:xfrm>
            <a:off x="708527" y="142217"/>
            <a:ext cx="676071" cy="335000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87558" tIns="43779" rIns="87558" bIns="0" rtlCol="0" anchor="ctr" anchorCtr="0">
            <a:normAutofit/>
          </a:bodyPr>
          <a:lstStyle>
            <a:lvl1pPr marL="228600" indent="-228600" algn="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ja-JP" altLang="en-US" sz="1000" dirty="0"/>
              <a:t>第</a:t>
            </a:r>
            <a:r>
              <a:rPr lang="en-US" altLang="ja-JP" sz="1000" dirty="0"/>
              <a:t>2</a:t>
            </a:r>
            <a:r>
              <a:rPr lang="ja-JP" altLang="en-US" sz="1000" dirty="0"/>
              <a:t>学年　</a:t>
            </a:r>
          </a:p>
        </p:txBody>
      </p:sp>
    </p:spTree>
    <p:extLst>
      <p:ext uri="{BB962C8B-B14F-4D97-AF65-F5344CB8AC3E}">
        <p14:creationId xmlns:p14="http://schemas.microsoft.com/office/powerpoint/2010/main" val="302993635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479425"/>
            <a:ext cx="5862637" cy="43989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96" tIns="45698" rIns="91396" bIns="45698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5823" y="5188197"/>
            <a:ext cx="5788333" cy="4198407"/>
          </a:xfrm>
          <a:prstGeom prst="rect">
            <a:avLst/>
          </a:prstGeom>
        </p:spPr>
        <p:txBody>
          <a:bodyPr vert="horz" lIns="91396" tIns="45698" rIns="91396" bIns="45698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8" name="スライド番号プレースホルダー 7">
            <a:extLst>
              <a:ext uri="{FF2B5EF4-FFF2-40B4-BE49-F238E27FC236}">
                <a16:creationId xmlns:a16="http://schemas.microsoft.com/office/drawing/2014/main" id="{8AB761FB-362A-403E-9FBA-CD92578CCFD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5"/>
            <a:ext cx="2919412" cy="495300"/>
          </a:xfrm>
          <a:prstGeom prst="rect">
            <a:avLst/>
          </a:prstGeom>
        </p:spPr>
        <p:txBody>
          <a:bodyPr vert="horz" lIns="91396" tIns="45698" rIns="91396" bIns="45698" rtlCol="0" anchor="b"/>
          <a:lstStyle>
            <a:lvl1pPr algn="r">
              <a:defRPr sz="1200"/>
            </a:lvl1pPr>
          </a:lstStyle>
          <a:p>
            <a:fld id="{5E515175-DC76-42E3-A4EC-08536F0EBD1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6997370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14799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92045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621353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489858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61451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294924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2749550" y="315913"/>
            <a:ext cx="3860800" cy="28956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>
          <a:xfrm>
            <a:off x="5302451" y="6167578"/>
            <a:ext cx="4056471" cy="325795"/>
          </a:xfrm>
          <a:prstGeom prst="rect">
            <a:avLst/>
          </a:prstGeom>
        </p:spPr>
        <p:txBody>
          <a:bodyPr/>
          <a:lstStyle/>
          <a:p>
            <a:fld id="{9A6BE66B-BEF1-4E97-BA54-5D92A0AB7F58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174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dirty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4859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00265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81747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bg>
      <p:bgPr>
        <a:solidFill>
          <a:srgbClr val="C671FF">
            <a:alpha val="2800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0">
            <a:extLst>
              <a:ext uri="{FF2B5EF4-FFF2-40B4-BE49-F238E27FC236}">
                <a16:creationId xmlns:a16="http://schemas.microsoft.com/office/drawing/2014/main" id="{D241AD45-D15B-497D-B5A6-3FDE40E2F8B1}"/>
              </a:ext>
            </a:extLst>
          </p:cNvPr>
          <p:cNvSpPr/>
          <p:nvPr/>
        </p:nvSpPr>
        <p:spPr>
          <a:xfrm>
            <a:off x="628649" y="475488"/>
            <a:ext cx="7922819" cy="5735213"/>
          </a:xfrm>
          <a:prstGeom prst="rect">
            <a:avLst/>
          </a:prstGeom>
          <a:solidFill>
            <a:schemeClr val="bg1"/>
          </a:solidFill>
          <a:ln w="6350" cap="sq" cmpd="sng" algn="ctr">
            <a:noFill/>
            <a:prstDash val="solid"/>
            <a:miter lim="800000"/>
          </a:ln>
          <a:effectLst>
            <a:outerShdw blurRad="63500" sx="101000" sy="101000" algn="ctr" rotWithShape="0">
              <a:schemeClr val="accent1">
                <a:lumMod val="50000"/>
                <a:alpha val="40000"/>
              </a:schemeClr>
            </a:outerShdw>
          </a:effectLst>
        </p:spPr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1A6590D-4804-4414-8E01-BF10548C0774}"/>
              </a:ext>
            </a:extLst>
          </p:cNvPr>
          <p:cNvSpPr/>
          <p:nvPr/>
        </p:nvSpPr>
        <p:spPr>
          <a:xfrm>
            <a:off x="747690" y="704184"/>
            <a:ext cx="7546206" cy="5332396"/>
          </a:xfrm>
          <a:prstGeom prst="rect">
            <a:avLst/>
          </a:prstGeom>
          <a:noFill/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E753B9F6-6B07-45CE-BCC2-151BACBA94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E03CB04-2F4E-47CF-9431-C64D9BA39A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9457E5C-BDE4-44BD-A0A0-658DC59D8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975138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86995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8954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86956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9922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30198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01009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04757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2223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2023/6/15</a:t>
            </a:r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3438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8702135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5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8" Type="http://schemas.microsoft.com/office/2007/relationships/hdphoto" Target="../media/hdphoto2.wdp"/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1.wdp"/><Relationship Id="rId10" Type="http://schemas.microsoft.com/office/2007/relationships/hdphoto" Target="../media/hdphoto3.wdp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323251" y="5824395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019299" y="302291"/>
            <a:ext cx="5105400" cy="4762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Unit1  A Trip to Singapore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15459" y="886683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make a plan to go on a trip during summer vacation and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tell each other the information you researched.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28FC5593-C771-4537-BED0-F273E85FBBC7}"/>
              </a:ext>
            </a:extLst>
          </p:cNvPr>
          <p:cNvSpPr/>
          <p:nvPr/>
        </p:nvSpPr>
        <p:spPr>
          <a:xfrm>
            <a:off x="2547936" y="1547970"/>
            <a:ext cx="4048125" cy="3524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be going to…    will…   </a:t>
            </a:r>
            <a:r>
              <a:rPr lang="ja-JP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　　　</a:t>
            </a: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show  </a:t>
            </a: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       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5BBFA2BC-F5A1-4B30-97E9-BF95DC21982E}"/>
              </a:ext>
            </a:extLst>
          </p:cNvPr>
          <p:cNvSpPr/>
          <p:nvPr/>
        </p:nvSpPr>
        <p:spPr>
          <a:xfrm>
            <a:off x="5549106" y="1636854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72408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136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2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248333"/>
              </p:ext>
            </p:extLst>
          </p:nvPr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094564" y="305581"/>
            <a:ext cx="5457825" cy="466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Unit2  Food Travels around the World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030927" y="874523"/>
            <a:ext cx="7123430" cy="60960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introduce recommended things or places and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suggest doing something with the other person.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F6767FB-EEA6-4375-99BB-99B5DEE03AE4}"/>
              </a:ext>
            </a:extLst>
          </p:cNvPr>
          <p:cNvSpPr/>
          <p:nvPr/>
        </p:nvSpPr>
        <p:spPr>
          <a:xfrm>
            <a:off x="2249488" y="1484123"/>
            <a:ext cx="4572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Conjunction (when/if/because)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 think (that)…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97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136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3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019299" y="271155"/>
            <a:ext cx="5105400" cy="466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Unit3  My Future Job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68043" y="898068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tell each other your thoughts on what kind of 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home AI robot you want.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5843EA8A-6D67-48D8-9677-E5D309E5A01A}"/>
              </a:ext>
            </a:extLst>
          </p:cNvPr>
          <p:cNvSpPr/>
          <p:nvPr/>
        </p:nvSpPr>
        <p:spPr>
          <a:xfrm>
            <a:off x="2249488" y="1529038"/>
            <a:ext cx="4572000" cy="361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Infinitive sentences      It… for… to…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0795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136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161239" y="305581"/>
            <a:ext cx="5324475" cy="466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Unit4  Homestay in the United States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010284" y="873818"/>
            <a:ext cx="7123430" cy="5905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introduce Japanese customs and manners and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tell goodness of Japan. 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CC62D5A7-2A7F-44C8-A456-5EC80A330ADC}"/>
              </a:ext>
            </a:extLst>
          </p:cNvPr>
          <p:cNvSpPr/>
          <p:nvPr/>
        </p:nvSpPr>
        <p:spPr>
          <a:xfrm>
            <a:off x="2285999" y="1464368"/>
            <a:ext cx="4572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have(has) to…  don’t(doesn’t) have to…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must (not)…      </a:t>
            </a:r>
            <a:r>
              <a:rPr lang="ja-JP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～</a:t>
            </a:r>
            <a:r>
              <a:rPr lang="en-US" sz="1600" kern="1200" dirty="0" err="1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ing</a:t>
            </a: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Times New Roman" panose="02020603050405020304" pitchFamily="18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         </a:t>
            </a:r>
            <a:r>
              <a:rPr lang="ja-JP" sz="1600" kern="1200" dirty="0">
                <a:solidFill>
                  <a:srgbClr val="000000"/>
                </a:solidFill>
                <a:effectLst/>
                <a:ea typeface="Comic Sans MS" panose="030F0702030302020204" pitchFamily="66" charset="0"/>
                <a:cs typeface="Times New Roman" panose="02020603050405020304" pitchFamily="18" charset="0"/>
              </a:rPr>
              <a:t> </a:t>
            </a:r>
            <a:r>
              <a:rPr lang="en-US" sz="1600" kern="1200" dirty="0">
                <a:solidFill>
                  <a:srgbClr val="000000"/>
                </a:solidFill>
                <a:effectLst/>
                <a:ea typeface="Comic Sans MS" panose="030F0702030302020204" pitchFamily="66" charset="0"/>
                <a:cs typeface="Times New Roman" panose="02020603050405020304" pitchFamily="18" charset="0"/>
              </a:rPr>
              <a:t>   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5F548EB6-0CD1-42DD-9B48-58F19EFBDE08}"/>
              </a:ext>
            </a:extLst>
          </p:cNvPr>
          <p:cNvSpPr/>
          <p:nvPr/>
        </p:nvSpPr>
        <p:spPr>
          <a:xfrm>
            <a:off x="4424100" y="1793151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7962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136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304288" y="305581"/>
            <a:ext cx="4629150" cy="46672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Unit5  Universal Design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057148" y="855983"/>
            <a:ext cx="7123430" cy="5429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In order to realize what you want to do, let’s ask each other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w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hat you want </a:t>
            </a:r>
            <a:r>
              <a:rPr lang="en-US" sz="14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to know.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4578DE6A-DF11-48F8-94D8-AE00993E52DF}"/>
              </a:ext>
            </a:extLst>
          </p:cNvPr>
          <p:cNvSpPr/>
          <p:nvPr/>
        </p:nvSpPr>
        <p:spPr>
          <a:xfrm>
            <a:off x="2304288" y="1524110"/>
            <a:ext cx="4572000" cy="4191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(show </a:t>
            </a:r>
            <a:r>
              <a:rPr lang="en-US" sz="16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      </a:t>
            </a:r>
            <a:r>
              <a:rPr lang="en-US" sz="16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) how to …    I’m sure/glad that…</a:t>
            </a:r>
            <a:endParaRPr lang="ja-JP" sz="1050" kern="100" dirty="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sp>
        <p:nvSpPr>
          <p:cNvPr id="30" name="四角形: 角を丸くする 29">
            <a:extLst>
              <a:ext uri="{FF2B5EF4-FFF2-40B4-BE49-F238E27FC236}">
                <a16:creationId xmlns:a16="http://schemas.microsoft.com/office/drawing/2014/main" id="{58CF509E-19E9-47BA-A499-A369D5F1EBF9}"/>
              </a:ext>
            </a:extLst>
          </p:cNvPr>
          <p:cNvSpPr/>
          <p:nvPr/>
        </p:nvSpPr>
        <p:spPr>
          <a:xfrm>
            <a:off x="3005603" y="1604940"/>
            <a:ext cx="433584" cy="174655"/>
          </a:xfrm>
          <a:prstGeom prst="roundRect">
            <a:avLst/>
          </a:prstGeom>
          <a:noFill/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8347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136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066163" y="327770"/>
            <a:ext cx="5105400" cy="4000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Unit6</a:t>
            </a:r>
            <a:r>
              <a:rPr lang="en-US" sz="2200" kern="120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Research </a:t>
            </a:r>
            <a:r>
              <a:rPr lang="en-US" sz="2200" kern="1200">
                <a:solidFill>
                  <a:srgbClr val="000000"/>
                </a:solidFill>
                <a:effectLst/>
                <a:latin typeface="Arial" panose="020B0604020202020204" pitchFamily="34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Y</a:t>
            </a: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our Topic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15459" y="887172"/>
            <a:ext cx="7123430" cy="590550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list two or more favorite foods or places, and tell each other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dirty="0">
                <a:solidFill>
                  <a:srgbClr val="000000"/>
                </a:solidFill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</a:t>
            </a: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he goodness by comparing them.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 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5" name="正方形/長方形 34">
            <a:extLst>
              <a:ext uri="{FF2B5EF4-FFF2-40B4-BE49-F238E27FC236}">
                <a16:creationId xmlns:a16="http://schemas.microsoft.com/office/drawing/2014/main" id="{47AC5AD1-BC2A-4B26-A6D5-F037DFDAC59E}"/>
              </a:ext>
            </a:extLst>
          </p:cNvPr>
          <p:cNvSpPr/>
          <p:nvPr/>
        </p:nvSpPr>
        <p:spPr>
          <a:xfrm>
            <a:off x="2082085" y="1484123"/>
            <a:ext cx="4572000" cy="6096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Comparative / Superlative sentences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as … as    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808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A01157E-D705-4C1C-8BB8-083A472D7CD5}"/>
              </a:ext>
            </a:extLst>
          </p:cNvPr>
          <p:cNvGrpSpPr/>
          <p:nvPr/>
        </p:nvGrpSpPr>
        <p:grpSpPr>
          <a:xfrm>
            <a:off x="254668" y="220717"/>
            <a:ext cx="8634664" cy="6500759"/>
            <a:chOff x="246577" y="1103586"/>
            <a:chExt cx="8634664" cy="5632311"/>
          </a:xfrm>
        </p:grpSpPr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5E605FE-1AFB-48EA-AD36-AA5A0C638359}"/>
                </a:ext>
              </a:extLst>
            </p:cNvPr>
            <p:cNvSpPr txBox="1"/>
            <p:nvPr/>
          </p:nvSpPr>
          <p:spPr>
            <a:xfrm>
              <a:off x="246577" y="1103586"/>
              <a:ext cx="8634664" cy="5632311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en-US" altLang="ja-JP" dirty="0"/>
            </a:p>
            <a:p>
              <a:endParaRPr kumimoji="1" lang="ja-JP" altLang="en-US" dirty="0"/>
            </a:p>
          </p:txBody>
        </p:sp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98A1EAD-FC9D-4FA7-9B58-E720EBBBA9BD}"/>
                </a:ext>
              </a:extLst>
            </p:cNvPr>
            <p:cNvSpPr/>
            <p:nvPr/>
          </p:nvSpPr>
          <p:spPr>
            <a:xfrm>
              <a:off x="483218" y="1253053"/>
              <a:ext cx="1734465" cy="291968"/>
            </a:xfrm>
            <a:prstGeom prst="roundRect">
              <a:avLst/>
            </a:prstGeom>
            <a:solidFill>
              <a:schemeClr val="accent6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en-US" altLang="ja-JP" dirty="0">
                  <a:solidFill>
                    <a:schemeClr val="tx1"/>
                  </a:solidFill>
                  <a:latin typeface="Comic Sans MS" panose="030F0702030302020204" pitchFamily="66" charset="0"/>
                  <a:cs typeface="Arial" panose="020B0604020202020204" pitchFamily="34" charset="0"/>
                </a:rPr>
                <a:t>Step Up Time</a:t>
              </a:r>
              <a:endParaRPr kumimoji="1" lang="ja-JP" altLang="en-US" dirty="0">
                <a:solidFill>
                  <a:schemeClr val="tx1"/>
                </a:solidFill>
                <a:latin typeface="Comic Sans MS" panose="030F0702030302020204" pitchFamily="66" charset="0"/>
                <a:cs typeface="Arial" panose="020B0604020202020204" pitchFamily="34" charset="0"/>
              </a:endParaRPr>
            </a:p>
          </p:txBody>
        </p:sp>
        <p:sp>
          <p:nvSpPr>
            <p:cNvPr id="31" name="正方形/長方形 30">
              <a:extLst>
                <a:ext uri="{FF2B5EF4-FFF2-40B4-BE49-F238E27FC236}">
                  <a16:creationId xmlns:a16="http://schemas.microsoft.com/office/drawing/2014/main" id="{1FE10FC2-C2EC-46AF-B0FD-55F885CCB2B8}"/>
                </a:ext>
              </a:extLst>
            </p:cNvPr>
            <p:cNvSpPr/>
            <p:nvPr/>
          </p:nvSpPr>
          <p:spPr>
            <a:xfrm>
              <a:off x="294550" y="5813658"/>
              <a:ext cx="1206727" cy="291968"/>
            </a:xfrm>
            <a:prstGeom prst="rect">
              <a:avLst/>
            </a:prstGeom>
            <a:noFill/>
            <a:ln w="12700" cap="flat" cmpd="sng" algn="ctr">
              <a:noFill/>
              <a:prstDash val="solid"/>
              <a:miter lim="800000"/>
            </a:ln>
            <a:effectLst/>
          </p:spPr>
          <p:txBody>
            <a:bodyPr wrap="square" rtlCol="0" anchor="ctr">
              <a:noAutofit/>
            </a:bodyPr>
            <a:lstStyle/>
            <a:p>
              <a:pPr marL="0" marR="0" lvl="0" indent="0" algn="ctr" defTabSz="914400" eaLnBrk="1" fontAlgn="auto" latinLnBrk="0" hangingPunct="1">
                <a:lnSpc>
                  <a:spcPts val="14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CAN-DO</a:t>
              </a:r>
              <a:r>
                <a:rPr kumimoji="0" lang="ja-JP" altLang="en-US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　</a:t>
              </a:r>
              <a:r>
                <a:rPr kumimoji="0" lang="en-US" altLang="ja-JP" sz="1100" b="0" i="0" u="none" strike="noStrike" kern="1200" cap="none" spc="0" normalizeH="0" baseline="0" noProof="0" dirty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Comic Sans MS" panose="030F0702030302020204" pitchFamily="66" charset="0"/>
                  <a:ea typeface="BIZ UDゴシック" panose="020B0400000000000000" pitchFamily="49" charset="-128"/>
                  <a:cs typeface="Times New Roman" panose="02020603050405020304" pitchFamily="18" charset="0"/>
                </a:rPr>
                <a:t>List</a:t>
              </a:r>
              <a:endParaRPr kumimoji="0" lang="ja-JP" alt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omic Sans MS" panose="030F0702030302020204" pitchFamily="66" charset="0"/>
                <a:ea typeface="BIZ UDゴシック" panose="020B0400000000000000" pitchFamily="49" charset="-128"/>
                <a:cs typeface="ＭＳ Ｐゴシック" panose="020B0600070205080204" pitchFamily="50" charset="-128"/>
              </a:endParaRPr>
            </a:p>
          </p:txBody>
        </p:sp>
      </p:grp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1D2ABF3-8F78-4165-86E4-203F3AC5FF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93AEA5-3559-4719-A709-5FAEB7675DF9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D7CCF8E-24BD-4BDB-A045-93CB5C86D507}"/>
              </a:ext>
            </a:extLst>
          </p:cNvPr>
          <p:cNvSpPr/>
          <p:nvPr/>
        </p:nvSpPr>
        <p:spPr>
          <a:xfrm>
            <a:off x="7421178" y="317080"/>
            <a:ext cx="1421765" cy="4318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Rubric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5" name="雲 24">
            <a:extLst>
              <a:ext uri="{FF2B5EF4-FFF2-40B4-BE49-F238E27FC236}">
                <a16:creationId xmlns:a16="http://schemas.microsoft.com/office/drawing/2014/main" id="{8B49AB8B-0A32-4320-B34B-4CBE918257F5}"/>
              </a:ext>
            </a:extLst>
          </p:cNvPr>
          <p:cNvSpPr/>
          <p:nvPr/>
        </p:nvSpPr>
        <p:spPr>
          <a:xfrm>
            <a:off x="510328" y="845243"/>
            <a:ext cx="8123343" cy="619125"/>
          </a:xfrm>
          <a:prstGeom prst="cloud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ja-JP" altLang="en-US"/>
          </a:p>
        </p:txBody>
      </p:sp>
      <p:sp>
        <p:nvSpPr>
          <p:cNvPr id="33" name="吹き出し: 角を丸めた四角形 3">
            <a:extLst>
              <a:ext uri="{FF2B5EF4-FFF2-40B4-BE49-F238E27FC236}">
                <a16:creationId xmlns:a16="http://schemas.microsoft.com/office/drawing/2014/main" id="{719FA5F5-BACC-453B-B990-EF20FFC6B0F5}"/>
              </a:ext>
            </a:extLst>
          </p:cNvPr>
          <p:cNvSpPr/>
          <p:nvPr/>
        </p:nvSpPr>
        <p:spPr>
          <a:xfrm>
            <a:off x="374649" y="5972264"/>
            <a:ext cx="8394700" cy="676275"/>
          </a:xfrm>
          <a:prstGeom prst="roundRect">
            <a:avLst>
              <a:gd name="adj" fmla="val 25288"/>
            </a:avLst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３</a:t>
            </a:r>
            <a:r>
              <a:rPr lang="en-US" sz="800" kern="12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rd</a:t>
            </a:r>
            <a:r>
              <a:rPr lang="ja-JP" sz="800" kern="12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：</a:t>
            </a:r>
            <a:r>
              <a:rPr lang="en-US" sz="8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You can tell what you think, feel, and why you heard and read about social topics while using simple words and sentences to get involved in the other person’s opinion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２</a:t>
            </a:r>
            <a:r>
              <a:rPr lang="en-US" sz="800" dirty="0" err="1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nd</a:t>
            </a:r>
            <a:r>
              <a:rPr lang="ja-JP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highlight>
                  <a:srgbClr val="FFFF00"/>
                </a:highlight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organize facts, your thoughts, feelings, reasons, etc. about everyday topics, convey them using simple words and sentences, and answer questions.</a:t>
            </a:r>
            <a:endParaRPr lang="ja-JP" sz="1200" dirty="0">
              <a:effectLst/>
              <a:highlight>
                <a:srgbClr val="FFFF00"/>
              </a:highlight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just">
              <a:lnSpc>
                <a:spcPts val="1200"/>
              </a:lnSpc>
              <a:spcAft>
                <a:spcPts val="0"/>
              </a:spcAft>
            </a:pP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１</a:t>
            </a:r>
            <a:r>
              <a:rPr lang="en-US" sz="800" dirty="0" err="1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st</a:t>
            </a:r>
            <a:r>
              <a:rPr lang="ja-JP" sz="800" dirty="0">
                <a:solidFill>
                  <a:srgbClr val="000000"/>
                </a:solidFill>
                <a:effectLst/>
                <a:latin typeface="ＭＳ Ｐゴシック" panose="020B0600070205080204" pitchFamily="50" charset="-128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：</a:t>
            </a:r>
            <a:r>
              <a:rPr lang="en-US" sz="8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ＭＳ Ｐゴシック" panose="020B0600070205080204" pitchFamily="50" charset="-128"/>
              </a:rPr>
              <a:t>You can improvise things you are interested in using simple words and sentences.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34" name="吹き出し: 角を丸めた四角形 33">
            <a:extLst>
              <a:ext uri="{FF2B5EF4-FFF2-40B4-BE49-F238E27FC236}">
                <a16:creationId xmlns:a16="http://schemas.microsoft.com/office/drawing/2014/main" id="{5D5918B7-E4D5-43AA-94E6-6693FCD69BB9}"/>
              </a:ext>
            </a:extLst>
          </p:cNvPr>
          <p:cNvSpPr/>
          <p:nvPr/>
        </p:nvSpPr>
        <p:spPr>
          <a:xfrm>
            <a:off x="437385" y="1425516"/>
            <a:ext cx="1144270" cy="542290"/>
          </a:xfrm>
          <a:prstGeom prst="wedgeRoundRectCallout">
            <a:avLst>
              <a:gd name="adj1" fmla="val 69953"/>
              <a:gd name="adj2" fmla="val -26418"/>
              <a:gd name="adj3" fmla="val 16667"/>
            </a:avLst>
          </a:prstGeom>
          <a:solidFill>
            <a:srgbClr val="70AD47">
              <a:lumMod val="20000"/>
              <a:lumOff val="80000"/>
            </a:srgbClr>
          </a:solidFill>
          <a:ln w="12700" cap="flat" cmpd="sng" algn="ctr">
            <a:solidFill>
              <a:sysClr val="windowText" lastClr="000000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Grammar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 algn="ctr">
              <a:lnSpc>
                <a:spcPts val="1600"/>
              </a:lnSpc>
              <a:spcAft>
                <a:spcPts val="0"/>
              </a:spcAft>
            </a:pPr>
            <a:r>
              <a:rPr lang="en-US" sz="1200" kern="1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expressions</a:t>
            </a:r>
            <a:endParaRPr lang="ja-JP" sz="1050" kern="10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347FB21B-5226-4AE8-9053-6616AAD2E89F}"/>
              </a:ext>
            </a:extLst>
          </p:cNvPr>
          <p:cNvGraphicFramePr>
            <a:graphicFrameLocks noGrp="1"/>
          </p:cNvGraphicFramePr>
          <p:nvPr/>
        </p:nvGraphicFramePr>
        <p:xfrm>
          <a:off x="628649" y="2113478"/>
          <a:ext cx="7886700" cy="3432166"/>
        </p:xfrm>
        <a:graphic>
          <a:graphicData uri="http://schemas.openxmlformats.org/drawingml/2006/table">
            <a:tbl>
              <a:tblPr firstRow="1" firstCol="1" bandRow="1"/>
              <a:tblGrid>
                <a:gridCol w="1174076">
                  <a:extLst>
                    <a:ext uri="{9D8B030D-6E8A-4147-A177-3AD203B41FA5}">
                      <a16:colId xmlns:a16="http://schemas.microsoft.com/office/drawing/2014/main" val="122165306"/>
                    </a:ext>
                  </a:extLst>
                </a:gridCol>
                <a:gridCol w="1979245">
                  <a:extLst>
                    <a:ext uri="{9D8B030D-6E8A-4147-A177-3AD203B41FA5}">
                      <a16:colId xmlns:a16="http://schemas.microsoft.com/office/drawing/2014/main" val="602514118"/>
                    </a:ext>
                  </a:extLst>
                </a:gridCol>
                <a:gridCol w="2456290">
                  <a:extLst>
                    <a:ext uri="{9D8B030D-6E8A-4147-A177-3AD203B41FA5}">
                      <a16:colId xmlns:a16="http://schemas.microsoft.com/office/drawing/2014/main" val="1555963990"/>
                    </a:ext>
                  </a:extLst>
                </a:gridCol>
                <a:gridCol w="2277089">
                  <a:extLst>
                    <a:ext uri="{9D8B030D-6E8A-4147-A177-3AD203B41FA5}">
                      <a16:colId xmlns:a16="http://schemas.microsoft.com/office/drawing/2014/main" val="1000379989"/>
                    </a:ext>
                  </a:extLst>
                </a:gridCol>
              </a:tblGrid>
              <a:tr h="298141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Accuracy of grammar and vocabulary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contents, thoughts, and feelings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Improvisation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4126974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accurately, and native speakers can understand them properly.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sufficient, and the student accurately tell what he/she has done. 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he/she is communicating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Without pausing, the student receives the content of the other person’s speech and have natural interactions, such as asking and answering questions.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0007556"/>
                  </a:ext>
                </a:extLst>
              </a:tr>
              <a:tr h="1056224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 use the grammar expressions he/she has learned to a certain extent accurately, and native speakers can understand them properly. But there are a few mistakes.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is a lot of information, and the student is trying to tell what he/she has researched, his/her thoughts, and feelings, but there are places where the content is not organized, so it is a little difficult to understand.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may be unnatural pauses, but the student receives the content of the other person’s speech and exchanges questions and answers.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9789590"/>
                  </a:ext>
                </a:extLst>
              </a:tr>
              <a:tr h="758929"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000" kern="100">
                        <a:effectLst/>
                        <a:latin typeface="UD デジタル 教科書体 N-R" panose="02020400000000000000" pitchFamily="17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Student cannot use the grammar expressions he/she has learned, or it’s difficult for native speakers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 amount of information is small and it’s hard to understand.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Also, the student cannot tell his/her thoughts and feelings.</a:t>
                      </a:r>
                      <a:endParaRPr lang="ja-JP" sz="1000" kern="10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There are unnatural pauses, and the students cannot do enough interactions with the other person’s speech.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5797705"/>
                  </a:ext>
                </a:extLst>
              </a:tr>
              <a:tr h="539780">
                <a:tc>
                  <a:txBody>
                    <a:bodyPr/>
                    <a:lstStyle/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endParaRPr lang="en-US" sz="1100" kern="100" dirty="0">
                        <a:effectLst/>
                        <a:latin typeface="Comic Sans MS" panose="030F0702030302020204" pitchFamily="66" charset="0"/>
                        <a:ea typeface="UD デジタル 教科書体 N-R" panose="02020400000000000000" pitchFamily="17" charset="-128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100" kern="100" dirty="0">
                          <a:effectLst/>
                          <a:latin typeface="Comic Sans MS" panose="030F0702030302020204" pitchFamily="66" charset="0"/>
                          <a:ea typeface="UD デジタル 教科書体 N-R" panose="02020400000000000000" pitchFamily="17" charset="-128"/>
                          <a:cs typeface="Times New Roman" panose="02020603050405020304" pitchFamily="18" charset="0"/>
                        </a:rPr>
                        <a:t>Feedback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100"/>
                        </a:lnSpc>
                        <a:spcAft>
                          <a:spcPts val="0"/>
                        </a:spcAft>
                      </a:pPr>
                      <a:r>
                        <a:rPr lang="en-US" sz="1000" kern="100" dirty="0">
                          <a:effectLst/>
                          <a:latin typeface="UD デジタル 教科書体 N-R" panose="02020400000000000000" pitchFamily="17" charset="-128"/>
                          <a:ea typeface="游明朝" panose="02020400000000000000" pitchFamily="18" charset="-128"/>
                          <a:cs typeface="Times New Roman" panose="02020603050405020304" pitchFamily="18" charset="0"/>
                        </a:rPr>
                        <a:t> </a:t>
                      </a:r>
                      <a:endParaRPr lang="ja-JP" sz="1000" kern="100" dirty="0">
                        <a:effectLst/>
                        <a:latin typeface="游明朝" panose="02020400000000000000" pitchFamily="18" charset="-128"/>
                        <a:ea typeface="游明朝" panose="02020400000000000000" pitchFamily="18" charset="-128"/>
                        <a:cs typeface="Times New Roman" panose="02020603050405020304" pitchFamily="18" charset="0"/>
                      </a:endParaRPr>
                    </a:p>
                  </a:txBody>
                  <a:tcPr marL="66768" marR="6676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EDE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6855013"/>
                  </a:ext>
                </a:extLst>
              </a:tr>
            </a:tbl>
          </a:graphicData>
        </a:graphic>
      </p:graphicFrame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F4EE9D12-048E-470F-8314-30F07FB5AE04}"/>
              </a:ext>
            </a:extLst>
          </p:cNvPr>
          <p:cNvGrpSpPr/>
          <p:nvPr/>
        </p:nvGrpSpPr>
        <p:grpSpPr>
          <a:xfrm>
            <a:off x="753954" y="2442255"/>
            <a:ext cx="959613" cy="2496885"/>
            <a:chOff x="712185" y="2571205"/>
            <a:chExt cx="953651" cy="2300223"/>
          </a:xfrm>
        </p:grpSpPr>
        <p:pic>
          <p:nvPicPr>
            <p:cNvPr id="2049" name="図 8" descr="https://3.bp.blogspot.com/-MItBmAzy7QM/U0pTEHUM0JI/AAAAAAAAfCw/6bvFeSk-RLU/s800/stamp_number5_1.png">
              <a:extLst>
                <a:ext uri="{FF2B5EF4-FFF2-40B4-BE49-F238E27FC236}">
                  <a16:creationId xmlns:a16="http://schemas.microsoft.com/office/drawing/2014/main" id="{39130296-ABF2-42F0-8D45-D17BC56E218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98876" y="4226683"/>
              <a:ext cx="851064" cy="64474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4" name="図 23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077D500C-1A26-43B3-9AEE-3099B88C7CF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 cstate="print"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ackgroundRemoval t="6180" b="93820" l="7895" r="89474">
                          <a14:foregroundMark x1="16447" y1="6180" x2="16447" y2="6180"/>
                          <a14:foregroundMark x1="40789" y1="48876" x2="40789" y2="48876"/>
                          <a14:foregroundMark x1="56579" y1="47753" x2="56579" y2="47753"/>
                          <a14:foregroundMark x1="32237" y1="91573" x2="32237" y2="91573"/>
                          <a14:foregroundMark x1="56579" y1="94382" x2="56579" y2="94382"/>
                          <a14:foregroundMark x1="11842" y1="50562" x2="11184" y2="55056"/>
                          <a14:foregroundMark x1="11842" y1="46067" x2="9868" y2="48876"/>
                          <a14:foregroundMark x1="9868" y1="48876" x2="9868" y2="53371"/>
                          <a14:foregroundMark x1="9211" y1="48876" x2="10526" y2="55618"/>
                          <a14:foregroundMark x1="9211" y1="49438" x2="10526" y2="55056"/>
                          <a14:foregroundMark x1="9868" y1="57303" x2="9868" y2="57865"/>
                          <a14:foregroundMark x1="9868" y1="48876" x2="9868" y2="55618"/>
                          <a14:foregroundMark x1="8553" y1="49438" x2="8553" y2="49438"/>
                          <a14:foregroundMark x1="8553" y1="48876" x2="8553" y2="48876"/>
                          <a14:foregroundMark x1="8553" y1="48315" x2="8553" y2="48315"/>
                          <a14:foregroundMark x1="8553" y1="48876" x2="9868" y2="47753"/>
                          <a14:backgroundMark x1="10526" y1="43258" x2="9868" y2="45506"/>
                          <a14:backgroundMark x1="8553" y1="57303" x2="8553" y2="57303"/>
                          <a14:backgroundMark x1="7895" y1="56180" x2="8553" y2="57865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987437" y="3344213"/>
              <a:ext cx="678399" cy="734194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6" name="図 25" descr="https://1.bp.blogspot.com/-439VKqdAcbA/U0pTD_B1eeI/AAAAAAAAfC4/tp940A8rpuc/s800/stamp_number4_2.png">
              <a:extLst>
                <a:ext uri="{FF2B5EF4-FFF2-40B4-BE49-F238E27FC236}">
                  <a16:creationId xmlns:a16="http://schemas.microsoft.com/office/drawing/2014/main" id="{828CD24F-CDB4-4129-A75C-B6FC9AF3C507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36335" y="3560071"/>
              <a:ext cx="387366" cy="492832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8" name="図 27" descr="https://3.bp.blogspot.com/-rcTqIIWujxE/U0pTC4d1hmI/AAAAAAAAfCc/F9LziKje2eE/s800/stamp_number1_5.png">
              <a:extLst>
                <a:ext uri="{FF2B5EF4-FFF2-40B4-BE49-F238E27FC236}">
                  <a16:creationId xmlns:a16="http://schemas.microsoft.com/office/drawing/2014/main" id="{2E30070E-10E9-44A6-BF5E-02C9654F2516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7" cstate="print">
              <a:extLst>
                <a:ext uri="{BEBA8EAE-BF5A-486C-A8C5-ECC9F3942E4B}">
                  <a14:imgProps xmlns:a14="http://schemas.microsoft.com/office/drawing/2010/main">
                    <a14:imgLayer r:embed="rId8">
                      <a14:imgEffect>
                        <a14:backgroundRemoval t="5495" b="92308" l="0" r="95395">
                          <a14:foregroundMark x1="37500" y1="50000" x2="37500" y2="50000"/>
                          <a14:foregroundMark x1="53947" y1="50549" x2="53947" y2="50549"/>
                          <a14:foregroundMark x1="88158" y1="36264" x2="88158" y2="36264"/>
                          <a14:foregroundMark x1="92763" y1="35714" x2="92763" y2="35714"/>
                          <a14:foregroundMark x1="80263" y1="9341" x2="80263" y2="9341"/>
                          <a14:foregroundMark x1="36842" y1="5495" x2="36842" y2="5495"/>
                          <a14:foregroundMark x1="10526" y1="20330" x2="10526" y2="20330"/>
                          <a14:foregroundMark x1="23684" y1="92857" x2="23684" y2="92857"/>
                          <a14:foregroundMark x1="96053" y1="79670" x2="96053" y2="79670"/>
                          <a14:foregroundMark x1="13816" y1="39011" x2="11842" y2="38462"/>
                          <a14:foregroundMark x1="8553" y1="41758" x2="8553" y2="41209"/>
                          <a14:foregroundMark x1="5921" y1="49451" x2="7895" y2="43956"/>
                          <a14:backgroundMark x1="0" y1="36813" x2="0" y2="36813"/>
                          <a14:backgroundMark x1="0" y1="33516" x2="2632" y2="33516"/>
                          <a14:backgroundMark x1="3289" y1="33516" x2="1316" y2="43407"/>
                          <a14:backgroundMark x1="0" y1="43407" x2="658" y2="43407"/>
                          <a14:backgroundMark x1="0" y1="74725" x2="0" y2="74725"/>
                          <a14:backgroundMark x1="0" y1="75275" x2="0" y2="75275"/>
                          <a14:backgroundMark x1="0" y1="78571" x2="1316" y2="78022"/>
                          <a14:backgroundMark x1="1974" y1="78022" x2="658" y2="67582"/>
                          <a14:backgroundMark x1="0" y1="67033" x2="0" y2="67033"/>
                          <a14:backgroundMark x1="0" y1="37363" x2="1316" y2="37363"/>
                          <a14:backgroundMark x1="5921" y1="35165" x2="5921" y2="35165"/>
                          <a14:backgroundMark x1="6579" y1="35714" x2="6579" y2="35714"/>
                          <a14:backgroundMark x1="9211" y1="35714" x2="9211" y2="35714"/>
                          <a14:backgroundMark x1="4605" y1="42857" x2="4605" y2="42857"/>
                          <a14:backgroundMark x1="5263" y1="48352" x2="5263" y2="42857"/>
                          <a14:backgroundMark x1="5921" y1="41758" x2="5921" y2="41758"/>
                          <a14:backgroundMark x1="6579" y1="40659" x2="5263" y2="42857"/>
                          <a14:backgroundMark x1="9868" y1="37912" x2="12500" y2="37912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1006962" y="2571205"/>
              <a:ext cx="612890" cy="689648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pic>
          <p:nvPicPr>
            <p:cNvPr id="29" name="図 28" descr="https://4.bp.blogspot.com/--PjpyzsmNyA/U0pTDq6Kh9I/AAAAAAAAfCo/VA5yC96UVgg/s800/stamp_number3_3.png">
              <a:extLst>
                <a:ext uri="{FF2B5EF4-FFF2-40B4-BE49-F238E27FC236}">
                  <a16:creationId xmlns:a16="http://schemas.microsoft.com/office/drawing/2014/main" id="{F0EEEB0D-CC4D-4E7D-87CD-01F16F7549D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9" cstate="print">
              <a:extLst>
                <a:ext uri="{BEBA8EAE-BF5A-486C-A8C5-ECC9F3942E4B}">
                  <a14:imgProps xmlns:a14="http://schemas.microsoft.com/office/drawing/2010/main">
                    <a14:imgLayer r:embed="rId10">
                      <a14:imgEffect>
                        <a14:backgroundRemoval t="7971" b="89130" l="8989" r="95506">
                          <a14:foregroundMark x1="55056" y1="7971" x2="55056" y2="7971"/>
                          <a14:foregroundMark x1="91011" y1="24638" x2="91011" y2="24638"/>
                          <a14:foregroundMark x1="95506" y1="25362" x2="95506" y2="25362"/>
                          <a14:foregroundMark x1="95506" y1="63768" x2="95506" y2="63768"/>
                          <a14:backgroundMark x1="98876" y1="43478" x2="98876" y2="43478"/>
                          <a14:backgroundMark x1="100000" y1="41304" x2="100000" y2="41304"/>
                        </a14:backgroundRemoval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/>
          </p:blipFill>
          <p:spPr bwMode="auto">
            <a:xfrm>
              <a:off x="712185" y="2692804"/>
              <a:ext cx="359259" cy="524040"/>
            </a:xfrm>
            <a:prstGeom prst="rect">
              <a:avLst/>
            </a:prstGeom>
            <a:noFill/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</p:grp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79FE44DC-939C-4966-BEC6-0830644E9770}"/>
              </a:ext>
            </a:extLst>
          </p:cNvPr>
          <p:cNvSpPr/>
          <p:nvPr/>
        </p:nvSpPr>
        <p:spPr>
          <a:xfrm>
            <a:off x="2124474" y="345457"/>
            <a:ext cx="5105400" cy="4476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ts val="2400"/>
              </a:lnSpc>
              <a:spcAft>
                <a:spcPts val="0"/>
              </a:spcAft>
            </a:pP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Unit7</a:t>
            </a:r>
            <a:r>
              <a:rPr lang="en-US" sz="2200" kern="120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游明朝" panose="02020400000000000000" pitchFamily="18" charset="-128"/>
                <a:cs typeface="Times New Roman" panose="02020603050405020304" pitchFamily="18" charset="0"/>
              </a:rPr>
              <a:t>  </a:t>
            </a:r>
            <a:r>
              <a:rPr lang="en-US" sz="22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ＭＳ Ｐゴシック" panose="020B0600070205080204" pitchFamily="50" charset="-128"/>
                <a:cs typeface="ＭＳ Ｐゴシック" panose="020B0600070205080204" pitchFamily="50" charset="-128"/>
              </a:rPr>
              <a:t>World Heritage Sites</a:t>
            </a:r>
            <a:endParaRPr lang="ja-JP" sz="120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2" name="テキスト ボックス 14">
            <a:extLst>
              <a:ext uri="{FF2B5EF4-FFF2-40B4-BE49-F238E27FC236}">
                <a16:creationId xmlns:a16="http://schemas.microsoft.com/office/drawing/2014/main" id="{58BF004A-5D67-4FB4-AAD4-36AFFA1E7E4E}"/>
              </a:ext>
            </a:extLst>
          </p:cNvPr>
          <p:cNvSpPr txBox="1"/>
          <p:nvPr/>
        </p:nvSpPr>
        <p:spPr>
          <a:xfrm>
            <a:off x="1115459" y="891170"/>
            <a:ext cx="7123430" cy="619125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Let’s find out about the world heritage site you want to visit in the future and 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  <a:p>
            <a:pPr algn="ctr">
              <a:lnSpc>
                <a:spcPts val="1800"/>
              </a:lnSpc>
              <a:spcAft>
                <a:spcPts val="0"/>
              </a:spcAft>
            </a:pPr>
            <a:r>
              <a:rPr lang="en-US" sz="1400" kern="1200" dirty="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B" panose="02020700000000000000" pitchFamily="18" charset="-128"/>
                <a:cs typeface="Times New Roman" panose="02020603050405020304" pitchFamily="18" charset="0"/>
              </a:rPr>
              <a:t>tell each other the reasons and thoughts you want to go.</a:t>
            </a:r>
            <a:endParaRPr lang="ja-JP" sz="1200" dirty="0"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CFB21E3-11EC-4B6F-9B9A-0FE83D98A346}"/>
              </a:ext>
            </a:extLst>
          </p:cNvPr>
          <p:cNvSpPr/>
          <p:nvPr/>
        </p:nvSpPr>
        <p:spPr>
          <a:xfrm>
            <a:off x="2124474" y="1571523"/>
            <a:ext cx="2247900" cy="3714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>
              <a:lnSpc>
                <a:spcPts val="1900"/>
              </a:lnSpc>
              <a:spcAft>
                <a:spcPts val="0"/>
              </a:spcAft>
            </a:pPr>
            <a:r>
              <a:rPr lang="en-US" sz="1600" kern="1200">
                <a:solidFill>
                  <a:srgbClr val="00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Passive voice </a:t>
            </a:r>
            <a:r>
              <a:rPr lang="en-US" sz="1600" kern="1200">
                <a:solidFill>
                  <a:srgbClr val="FF0000"/>
                </a:solidFill>
                <a:effectLst/>
                <a:latin typeface="Comic Sans MS" panose="030F0702030302020204" pitchFamily="66" charset="0"/>
                <a:ea typeface="UD デジタル 教科書体 NK-R" panose="02020400000000000000" pitchFamily="18" charset="-128"/>
                <a:cs typeface="Times New Roman" panose="02020603050405020304" pitchFamily="18" charset="0"/>
              </a:rPr>
              <a:t>  </a:t>
            </a:r>
            <a:endParaRPr lang="ja-JP" sz="1050" kern="100">
              <a:effectLst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169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ユーザー定義 2">
      <a:majorFont>
        <a:latin typeface="Arial"/>
        <a:ea typeface="UD デジタル 教科書体 NK-R"/>
        <a:cs typeface=""/>
      </a:majorFont>
      <a:minorFont>
        <a:latin typeface="Arial"/>
        <a:ea typeface="UD デジタル 教科書体 NK-R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2841</Words>
  <Application>Microsoft Office PowerPoint</Application>
  <PresentationFormat>画面に合わせる (4:3)</PresentationFormat>
  <Paragraphs>467</Paragraphs>
  <Slides>7</Slides>
  <Notes>7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11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7</vt:i4>
      </vt:variant>
    </vt:vector>
  </HeadingPairs>
  <TitlesOfParts>
    <vt:vector size="19" baseType="lpstr">
      <vt:lpstr>BIZ UDゴシック</vt:lpstr>
      <vt:lpstr>BIZ UD明朝 Medium</vt:lpstr>
      <vt:lpstr>ＭＳ Ｐゴシック</vt:lpstr>
      <vt:lpstr>UD デジタル 教科書体 NK-B</vt:lpstr>
      <vt:lpstr>UD デジタル 教科書体 NK-R</vt:lpstr>
      <vt:lpstr>UD デジタル 教科書体 N-R</vt:lpstr>
      <vt:lpstr>游ゴシック</vt:lpstr>
      <vt:lpstr>游明朝</vt:lpstr>
      <vt:lpstr>Arial</vt:lpstr>
      <vt:lpstr>Comic Sans MS</vt:lpstr>
      <vt:lpstr>Times New Roman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2024-02-26T23:46:36Z</dcterms:created>
  <dcterms:modified xsi:type="dcterms:W3CDTF">2024-02-26T23:46:42Z</dcterms:modified>
</cp:coreProperties>
</file>