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</p:sldMasterIdLst>
  <p:notesMasterIdLst>
    <p:notesMasterId r:id="rId8"/>
  </p:notesMasterIdLst>
  <p:handoutMasterIdLst>
    <p:handoutMasterId r:id="rId9"/>
  </p:handoutMasterIdLst>
  <p:sldIdLst>
    <p:sldId id="450" r:id="rId2"/>
    <p:sldId id="451" r:id="rId3"/>
    <p:sldId id="452" r:id="rId4"/>
    <p:sldId id="453" r:id="rId5"/>
    <p:sldId id="454" r:id="rId6"/>
    <p:sldId id="455" r:id="rId7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BDFF"/>
    <a:srgbClr val="000000"/>
    <a:srgbClr val="7030A0"/>
    <a:srgbClr val="C671FF"/>
    <a:srgbClr val="FF0000"/>
    <a:srgbClr val="DDABFF"/>
    <a:srgbClr val="FFCCFF"/>
    <a:srgbClr val="D393FF"/>
    <a:srgbClr val="CE3A72"/>
    <a:srgbClr val="D292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8" autoAdjust="0"/>
    <p:restoredTop sz="69713" autoAdjust="0"/>
  </p:normalViewPr>
  <p:slideViewPr>
    <p:cSldViewPr snapToGrid="0">
      <p:cViewPr varScale="1">
        <p:scale>
          <a:sx n="84" d="100"/>
          <a:sy n="84" d="100"/>
        </p:scale>
        <p:origin x="216" y="78"/>
      </p:cViewPr>
      <p:guideLst>
        <p:guide orient="horz" pos="2183"/>
        <p:guide pos="2857"/>
      </p:guideLst>
    </p:cSldViewPr>
  </p:slideViewPr>
  <p:outlineViewPr>
    <p:cViewPr>
      <p:scale>
        <a:sx n="33" d="100"/>
        <a:sy n="33" d="100"/>
      </p:scale>
      <p:origin x="0" y="-42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34"/>
    </p:cViewPr>
  </p:sorterViewPr>
  <p:notesViewPr>
    <p:cSldViewPr snapToGrid="0" showGuides="1">
      <p:cViewPr varScale="1">
        <p:scale>
          <a:sx n="89" d="100"/>
          <a:sy n="89" d="100"/>
        </p:scale>
        <p:origin x="3732" y="7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4F2F04B-83B4-4432-A33F-E32FB3B3DB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9" y="0"/>
            <a:ext cx="2918831" cy="495029"/>
          </a:xfrm>
          <a:prstGeom prst="rect">
            <a:avLst/>
          </a:prstGeom>
        </p:spPr>
        <p:txBody>
          <a:bodyPr vert="horz" lIns="91396" tIns="45698" rIns="91396" bIns="45698" rtlCol="0"/>
          <a:lstStyle>
            <a:lvl1pPr algn="r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DE94F5-13DA-43B1-BB51-09DED7D028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5" y="9371287"/>
            <a:ext cx="2918831" cy="495028"/>
          </a:xfrm>
          <a:prstGeom prst="rect">
            <a:avLst/>
          </a:prstGeom>
        </p:spPr>
        <p:txBody>
          <a:bodyPr vert="horz" lIns="91396" tIns="45698" rIns="91396" bIns="4569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816EE57-86DC-4ABC-B1EB-0E339877BE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6934" y="9123775"/>
            <a:ext cx="2918831" cy="495028"/>
          </a:xfrm>
          <a:prstGeom prst="rect">
            <a:avLst/>
          </a:prstGeom>
        </p:spPr>
        <p:txBody>
          <a:bodyPr vert="horz" lIns="91396" tIns="45698" rIns="91396" bIns="45698" rtlCol="0" anchor="b"/>
          <a:lstStyle>
            <a:lvl1pPr algn="r">
              <a:defRPr sz="1200"/>
            </a:lvl1pPr>
          </a:lstStyle>
          <a:p>
            <a:fld id="{C3047102-1250-411B-8D3E-3DE398839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>
            <a:extLst>
              <a:ext uri="{FF2B5EF4-FFF2-40B4-BE49-F238E27FC236}">
                <a16:creationId xmlns:a16="http://schemas.microsoft.com/office/drawing/2014/main" id="{88CCDF07-C1B9-4C23-A808-A37CE06B4E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650" cy="49529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 sz="11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8" name="日付プレースホルダー 2">
            <a:extLst>
              <a:ext uri="{FF2B5EF4-FFF2-40B4-BE49-F238E27FC236}">
                <a16:creationId xmlns:a16="http://schemas.microsoft.com/office/drawing/2014/main" id="{F39A99E7-C7EC-43F6-A6B3-5856A7C1619F}"/>
              </a:ext>
            </a:extLst>
          </p:cNvPr>
          <p:cNvSpPr txBox="1">
            <a:spLocks/>
          </p:cNvSpPr>
          <p:nvPr/>
        </p:nvSpPr>
        <p:spPr>
          <a:xfrm>
            <a:off x="708527" y="142217"/>
            <a:ext cx="676071" cy="335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87558" tIns="43779" rIns="87558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3</a:t>
            </a:r>
            <a:r>
              <a:rPr lang="ja-JP" altLang="en-US" sz="1000" dirty="0"/>
              <a:t>学年　</a:t>
            </a:r>
          </a:p>
        </p:txBody>
      </p:sp>
    </p:spTree>
    <p:extLst>
      <p:ext uri="{BB962C8B-B14F-4D97-AF65-F5344CB8AC3E}">
        <p14:creationId xmlns:p14="http://schemas.microsoft.com/office/powerpoint/2010/main" val="30299363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479425"/>
            <a:ext cx="5862637" cy="4398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6" tIns="45698" rIns="91396" bIns="4569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35823" y="5188197"/>
            <a:ext cx="5788333" cy="4198407"/>
          </a:xfrm>
          <a:prstGeom prst="rect">
            <a:avLst/>
          </a:prstGeom>
        </p:spPr>
        <p:txBody>
          <a:bodyPr vert="horz" lIns="91396" tIns="45698" rIns="91396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8AB761FB-362A-403E-9FBA-CD92578CCF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396" tIns="45698" rIns="91396" bIns="45698" rtlCol="0" anchor="b"/>
          <a:lstStyle>
            <a:lvl1pPr algn="r">
              <a:defRPr sz="1200"/>
            </a:lvl1pPr>
          </a:lstStyle>
          <a:p>
            <a:fld id="{5E515175-DC76-42E3-A4EC-08536F0EB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9737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479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802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30525" y="327025"/>
            <a:ext cx="4005263" cy="30035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588630" y="6397807"/>
            <a:ext cx="4275403" cy="337957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BE66B-BEF1-4E97-BA54-5D92A0AB7F58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4461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30525" y="327025"/>
            <a:ext cx="4005263" cy="30035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588630" y="6397807"/>
            <a:ext cx="4275403" cy="337957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BE66B-BEF1-4E97-BA54-5D92A0AB7F58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8179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30525" y="327025"/>
            <a:ext cx="4005263" cy="30035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588630" y="6397807"/>
            <a:ext cx="4275403" cy="337957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BE66B-BEF1-4E97-BA54-5D92A0AB7F58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1269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733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85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265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74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bg>
      <p:bgPr>
        <a:solidFill>
          <a:srgbClr val="C671FF">
            <a:alpha val="2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D241AD45-D15B-497D-B5A6-3FDE40E2F8B1}"/>
              </a:ext>
            </a:extLst>
          </p:cNvPr>
          <p:cNvSpPr/>
          <p:nvPr/>
        </p:nvSpPr>
        <p:spPr>
          <a:xfrm>
            <a:off x="628649" y="475488"/>
            <a:ext cx="7922819" cy="5735213"/>
          </a:xfrm>
          <a:prstGeom prst="rect">
            <a:avLst/>
          </a:prstGeom>
          <a:solidFill>
            <a:schemeClr val="bg1"/>
          </a:solidFill>
          <a:ln w="6350" cap="sq" cmpd="sng" algn="ctr">
            <a:noFill/>
            <a:prstDash val="solid"/>
            <a:miter lim="800000"/>
          </a:ln>
          <a:effectLst>
            <a:outerShdw blurRad="63500" sx="101000" sy="101000" algn="ctr" rotWithShape="0">
              <a:schemeClr val="accent1">
                <a:lumMod val="50000"/>
                <a:alpha val="40000"/>
              </a:schemeClr>
            </a:outerShdw>
          </a:effectLst>
        </p:spPr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1A6590D-4804-4414-8E01-BF10548C0774}"/>
              </a:ext>
            </a:extLst>
          </p:cNvPr>
          <p:cNvSpPr/>
          <p:nvPr/>
        </p:nvSpPr>
        <p:spPr>
          <a:xfrm>
            <a:off x="747690" y="704184"/>
            <a:ext cx="7546206" cy="533239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53B9F6-6B07-45CE-BCC2-151BACBA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E03CB04-2F4E-47CF-9431-C64D9BA39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457E5C-BDE4-44BD-A0A0-658DC59D8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513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699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95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95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92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01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10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47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22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3438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7021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323251" y="58433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 dirty="0">
              <a:effectLst/>
              <a:highlight>
                <a:srgbClr val="FFFF00"/>
              </a:highligh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356566" y="258057"/>
            <a:ext cx="4641215" cy="5143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Unit1  Sports for Everyone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628649" y="989646"/>
            <a:ext cx="7123430" cy="381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tell each other about your hobbies and recommendations.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5" name="テキスト ボックス 5">
            <a:extLst>
              <a:ext uri="{FF2B5EF4-FFF2-40B4-BE49-F238E27FC236}">
                <a16:creationId xmlns:a16="http://schemas.microsoft.com/office/drawing/2014/main" id="{5C158202-7839-4BCE-9339-4FF130E8150F}"/>
              </a:ext>
            </a:extLst>
          </p:cNvPr>
          <p:cNvSpPr txBox="1"/>
          <p:nvPr/>
        </p:nvSpPr>
        <p:spPr>
          <a:xfrm>
            <a:off x="2206401" y="1487703"/>
            <a:ext cx="4133850" cy="61912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no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I have … once.     Have you ever…?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make </a:t>
            </a: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     </a:t>
            </a:r>
            <a:r>
              <a:rPr lang="ja-JP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en-US" altLang="ja-JP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…    show </a:t>
            </a: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      </a:t>
            </a:r>
            <a:r>
              <a:rPr lang="ja-JP" sz="16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omic Sans MS" panose="030F0702030302020204" pitchFamily="66" charset="0"/>
                <a:cs typeface="Times New Roman" panose="02020603050405020304" pitchFamily="18" charset="0"/>
              </a:rPr>
              <a:t>that</a:t>
            </a:r>
            <a:r>
              <a:rPr lang="en-US" altLang="ja-JP" sz="1200" dirty="0">
                <a:solidFill>
                  <a:srgbClr val="000000"/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altLang="ja-JP" sz="1600" dirty="0">
                <a:solidFill>
                  <a:srgbClr val="000000"/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…</a:t>
            </a:r>
            <a:r>
              <a:rPr lang="en-US" altLang="ja-JP" sz="1200" dirty="0">
                <a:solidFill>
                  <a:srgbClr val="000000"/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B36EC6AF-8C36-4D05-80E4-E556EA46170A}"/>
              </a:ext>
            </a:extLst>
          </p:cNvPr>
          <p:cNvSpPr/>
          <p:nvPr/>
        </p:nvSpPr>
        <p:spPr>
          <a:xfrm>
            <a:off x="2878862" y="1830612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462B86C8-D223-4773-845A-97C5CD31B3AB}"/>
              </a:ext>
            </a:extLst>
          </p:cNvPr>
          <p:cNvSpPr/>
          <p:nvPr/>
        </p:nvSpPr>
        <p:spPr>
          <a:xfrm>
            <a:off x="4273326" y="1820099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240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323251" y="58433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 dirty="0">
              <a:effectLst/>
              <a:highlight>
                <a:srgbClr val="FFFF00"/>
              </a:highligh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292223" y="282712"/>
            <a:ext cx="4641215" cy="5143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Unit2  Haiku in English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15459" y="887252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tell each other about the unexpected career 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of yourself and your friends.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テキスト ボックス 5">
            <a:extLst>
              <a:ext uri="{FF2B5EF4-FFF2-40B4-BE49-F238E27FC236}">
                <a16:creationId xmlns:a16="http://schemas.microsoft.com/office/drawing/2014/main" id="{5B99C162-8DC7-4A5A-887C-BF4DF53A5085}"/>
              </a:ext>
            </a:extLst>
          </p:cNvPr>
          <p:cNvSpPr txBox="1"/>
          <p:nvPr/>
        </p:nvSpPr>
        <p:spPr>
          <a:xfrm>
            <a:off x="2418479" y="1460162"/>
            <a:ext cx="4517390" cy="61912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no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I have just(already) …   Have you … yet?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I have… for(since)…    I’ve been …ing …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4622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UD デジタル 教科書体 NK-R"/>
                  <a:cs typeface="Arial" panose="020B0604020202020204" pitchFamily="34" charset="0"/>
                </a:rPr>
                <a:t>Step Up Time</a:t>
              </a: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323251" y="58433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3AEA5-3559-4719-A709-5FAEB7675DF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highlight>
                <a:srgbClr val="FFFF00"/>
              </a:highligh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356566" y="280255"/>
            <a:ext cx="4641215" cy="5143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Unit3  Animals on the Red List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15459" y="866511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investigate the creatures in zoos and aquariums 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and tell each other what we feel !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5" name="テキスト ボックス 28">
            <a:extLst>
              <a:ext uri="{FF2B5EF4-FFF2-40B4-BE49-F238E27FC236}">
                <a16:creationId xmlns:a16="http://schemas.microsoft.com/office/drawing/2014/main" id="{1C4FC150-9EE4-445F-BFA5-09DC971E56E0}"/>
              </a:ext>
            </a:extLst>
          </p:cNvPr>
          <p:cNvSpPr txBox="1"/>
          <p:nvPr/>
        </p:nvSpPr>
        <p:spPr>
          <a:xfrm>
            <a:off x="2105846" y="1479861"/>
            <a:ext cx="4238625" cy="61912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It’s … for         to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～　　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want         to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～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     let/help        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～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A0CE7D75-52E3-4909-B6C5-B9EFFE110094}"/>
              </a:ext>
            </a:extLst>
          </p:cNvPr>
          <p:cNvSpPr/>
          <p:nvPr/>
        </p:nvSpPr>
        <p:spPr>
          <a:xfrm>
            <a:off x="3331424" y="1550689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F7F53F9B-8A19-4ECE-9111-D3E2EB39F37C}"/>
              </a:ext>
            </a:extLst>
          </p:cNvPr>
          <p:cNvSpPr/>
          <p:nvPr/>
        </p:nvSpPr>
        <p:spPr>
          <a:xfrm>
            <a:off x="2801109" y="1824930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95D357F9-D6BF-41E8-B2F8-1BA58E6074FC}"/>
              </a:ext>
            </a:extLst>
          </p:cNvPr>
          <p:cNvSpPr/>
          <p:nvPr/>
        </p:nvSpPr>
        <p:spPr>
          <a:xfrm>
            <a:off x="5160223" y="1801705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640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UD デジタル 教科書体 NK-R"/>
                  <a:cs typeface="Arial" panose="020B0604020202020204" pitchFamily="34" charset="0"/>
                </a:rPr>
                <a:t>Step Up Time</a:t>
              </a: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323251" y="58433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3AEA5-3559-4719-A709-5FAEB7675DF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highlight>
                <a:srgbClr val="FFFF00"/>
              </a:highligh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094564" y="277793"/>
            <a:ext cx="5457825" cy="52387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Unit4  Be Prepared and Work Together</a:t>
            </a:r>
            <a:endParaRPr kumimoji="0" lang="ja-JP" alt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030927" y="926722"/>
            <a:ext cx="7123430" cy="5010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introduce recommended spot as a tourism ambassador </a:t>
            </a:r>
          </a:p>
          <a:p>
            <a:pPr marL="0" marR="0" lvl="0" indent="0" algn="ctr" defTabSz="4572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in your c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ity and appeal the goodness.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テキスト ボックス 5">
            <a:extLst>
              <a:ext uri="{FF2B5EF4-FFF2-40B4-BE49-F238E27FC236}">
                <a16:creationId xmlns:a16="http://schemas.microsoft.com/office/drawing/2014/main" id="{ABEF5985-4F44-4C56-89DA-2B18A5DFC98D}"/>
              </a:ext>
            </a:extLst>
          </p:cNvPr>
          <p:cNvSpPr txBox="1"/>
          <p:nvPr/>
        </p:nvSpPr>
        <p:spPr>
          <a:xfrm>
            <a:off x="2018538" y="1467966"/>
            <a:ext cx="5943600" cy="61912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Do you know where(when/how)…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Tell(Show) me what…   Present participle</a:t>
            </a:r>
            <a:r>
              <a:rPr kumimoji="0" lang="ja-JP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Past participle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9425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UD デジタル 教科書体 NK-R"/>
                  <a:cs typeface="Arial" panose="020B0604020202020204" pitchFamily="34" charset="0"/>
                </a:rPr>
                <a:t>Step Up Time</a:t>
              </a: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323251" y="58433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3AEA5-3559-4719-A709-5FAEB7675DF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highlight>
                <a:srgbClr val="FFFF00"/>
              </a:highligh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kumimoji="0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292223" y="290154"/>
            <a:ext cx="4641215" cy="5143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Unit5  A Legacy for Peace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68043" y="940564"/>
            <a:ext cx="7123430" cy="5010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talk about your favorite celebrities and characters, 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the wonderful things and the reasons you love!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5" name="テキスト ボックス 5">
            <a:extLst>
              <a:ext uri="{FF2B5EF4-FFF2-40B4-BE49-F238E27FC236}">
                <a16:creationId xmlns:a16="http://schemas.microsoft.com/office/drawing/2014/main" id="{01A44320-D524-468B-A805-339C94F57227}"/>
              </a:ext>
            </a:extLst>
          </p:cNvPr>
          <p:cNvSpPr txBox="1"/>
          <p:nvPr/>
        </p:nvSpPr>
        <p:spPr>
          <a:xfrm>
            <a:off x="2059150" y="1469769"/>
            <a:ext cx="4638675" cy="61912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This is          (that) S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＋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V…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who /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that(which) </a:t>
            </a: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r elative pronouns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DC2B4310-124A-41B8-88A0-49B2E112AAFD}"/>
              </a:ext>
            </a:extLst>
          </p:cNvPr>
          <p:cNvSpPr/>
          <p:nvPr/>
        </p:nvSpPr>
        <p:spPr>
          <a:xfrm>
            <a:off x="3047644" y="1522006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8164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323251" y="58433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 dirty="0">
              <a:effectLst/>
              <a:highlight>
                <a:srgbClr val="FFFF00"/>
              </a:highligh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409150" y="280542"/>
            <a:ext cx="4641215" cy="5143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Unit6  Beyond Borders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030927" y="909833"/>
            <a:ext cx="7123430" cy="50101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5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know what we need to do space travel and tell each other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5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where you want to go and what you want to do there.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テキスト ボックス 5">
            <a:extLst>
              <a:ext uri="{FF2B5EF4-FFF2-40B4-BE49-F238E27FC236}">
                <a16:creationId xmlns:a16="http://schemas.microsoft.com/office/drawing/2014/main" id="{FDAA4D05-CEC0-4745-A106-E5436DAF6697}"/>
              </a:ext>
            </a:extLst>
          </p:cNvPr>
          <p:cNvSpPr txBox="1"/>
          <p:nvPr/>
        </p:nvSpPr>
        <p:spPr>
          <a:xfrm>
            <a:off x="1981794" y="1475939"/>
            <a:ext cx="5495925" cy="61912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noAutofit/>
          </a:bodyPr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8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I wish p.p.</a:t>
            </a:r>
            <a:r>
              <a:rPr lang="ja-JP" sz="18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　　　</a:t>
            </a:r>
            <a:r>
              <a:rPr lang="en-US" sz="18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If I were(p.p.)…, I would…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8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Relative pronouns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7946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">
      <a:majorFont>
        <a:latin typeface="Arial"/>
        <a:ea typeface="UD デジタル 教科書体 NK-R"/>
        <a:cs typeface=""/>
      </a:majorFont>
      <a:minorFont>
        <a:latin typeface="Arial"/>
        <a:ea typeface="UD デジタル 教科書体 NK-R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2482</Words>
  <Application>Microsoft Office PowerPoint</Application>
  <PresentationFormat>画面に合わせる (4:3)</PresentationFormat>
  <Paragraphs>401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8" baseType="lpstr">
      <vt:lpstr>BIZ UDゴシック</vt:lpstr>
      <vt:lpstr>BIZ UD明朝 Medium</vt:lpstr>
      <vt:lpstr>ＭＳ Ｐゴシック</vt:lpstr>
      <vt:lpstr>UD デジタル 教科書体 NK-B</vt:lpstr>
      <vt:lpstr>UD デジタル 教科書体 NK-R</vt:lpstr>
      <vt:lpstr>UD デジタル 教科書体 N-R</vt:lpstr>
      <vt:lpstr>游ゴシック</vt:lpstr>
      <vt:lpstr>游明朝</vt:lpstr>
      <vt:lpstr>Arial</vt:lpstr>
      <vt:lpstr>Comic Sans MS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2024-02-26T23:48:19Z</dcterms:created>
  <dcterms:modified xsi:type="dcterms:W3CDTF">2024-02-29T05:32:26Z</dcterms:modified>
</cp:coreProperties>
</file>