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6" r:id="rId2"/>
    <p:sldId id="273" r:id="rId3"/>
    <p:sldId id="274" r:id="rId4"/>
    <p:sldId id="275" r:id="rId5"/>
    <p:sldId id="276" r:id="rId6"/>
  </p:sldIdLst>
  <p:sldSz cx="9144000" cy="6858000" type="screen4x3"/>
  <p:notesSz cx="9866313" cy="673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1FF"/>
    <a:srgbClr val="FFF3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1675" autoAdjust="0"/>
  </p:normalViewPr>
  <p:slideViewPr>
    <p:cSldViewPr snapToGrid="0">
      <p:cViewPr varScale="1">
        <p:scale>
          <a:sx n="106" d="100"/>
          <a:sy n="106" d="100"/>
        </p:scale>
        <p:origin x="234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34" d="100"/>
          <a:sy n="134" d="100"/>
        </p:scale>
        <p:origin x="1566" y="12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EEEB2F-1077-4521-85C2-AE4D60029C6C}"/>
              </a:ext>
            </a:extLst>
          </p:cNvPr>
          <p:cNvSpPr txBox="1">
            <a:spLocks/>
          </p:cNvSpPr>
          <p:nvPr/>
        </p:nvSpPr>
        <p:spPr>
          <a:xfrm>
            <a:off x="788293" y="278945"/>
            <a:ext cx="1441029" cy="26051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5463" tIns="47732" rIns="95463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  <a:r>
              <a:rPr lang="en-US" altLang="ja-JP" sz="1000" dirty="0"/>
              <a:t>Unit6</a:t>
            </a:r>
            <a:endParaRPr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2236824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588632" y="0"/>
            <a:ext cx="4275403" cy="3379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D9EF0B-FECC-4393-A7B5-25024433C559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17888" y="841375"/>
            <a:ext cx="3030537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86632" y="3241589"/>
            <a:ext cx="7893050" cy="265220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588632" y="6397807"/>
            <a:ext cx="4275403" cy="337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238CB-CC82-41AB-9886-47EC346076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512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24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51086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329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6719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7238CB-CC82-41AB-9886-47EC346076A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382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568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0611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26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9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090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7937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813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075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53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7117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19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ADC0B-9D4A-410B-BF9F-77182967EA4E}" type="datetimeFigureOut">
              <a:rPr kumimoji="1" lang="ja-JP" altLang="en-US" smtClean="0"/>
              <a:t>2024/2/27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7AE0-0CE2-4969-BFA2-0555B73092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52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738235A-51B2-4B94-A76A-BFBE8397407B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➊ </a:t>
            </a:r>
            <a:r>
              <a:rPr kumimoji="1" lang="en-US" altLang="ja-JP" sz="2000" b="1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Research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our Topic】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448545"/>
              </p:ext>
            </p:extLst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291018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18566"/>
            <a:ext cx="4773386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１年間の学校生活で思い出に残っていることを伝えよう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291" y="542279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70BAB5B-D588-41EF-924B-BD96D157D124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41A5F5A7-FB86-4D78-8C3C-3DAA6D2662E8}"/>
              </a:ext>
            </a:extLst>
          </p:cNvPr>
          <p:cNvGrpSpPr/>
          <p:nvPr/>
        </p:nvGrpSpPr>
        <p:grpSpPr>
          <a:xfrm>
            <a:off x="5178435" y="2465225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DB76E65B-3470-4116-9026-50FE4E519B6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AC4D58FD-43C3-428F-B218-4D16B778D68D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CD84E905-FB1F-4A5E-ACAA-F9F4827D8CE3}"/>
                  </a:ext>
                </a:extLst>
              </p:cNvPr>
              <p:cNvSpPr/>
              <p:nvPr/>
            </p:nvSpPr>
            <p:spPr>
              <a:xfrm>
                <a:off x="5647578" y="2488374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My favorite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is…   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like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, too.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F44147B-9088-448C-8AFE-3DD6B9CD311A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CC52DA3-4398-404C-ABE3-F2536AE08CDF}"/>
              </a:ext>
            </a:extLst>
          </p:cNvPr>
          <p:cNvSpPr/>
          <p:nvPr/>
        </p:nvSpPr>
        <p:spPr>
          <a:xfrm>
            <a:off x="6752365" y="3028742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953B63CE-F744-4741-BC2B-07BB94558060}"/>
              </a:ext>
            </a:extLst>
          </p:cNvPr>
          <p:cNvSpPr/>
          <p:nvPr/>
        </p:nvSpPr>
        <p:spPr>
          <a:xfrm>
            <a:off x="6163867" y="3267494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7CD20016-CC1D-4225-A9A9-191F32D84CC8}"/>
              </a:ext>
            </a:extLst>
          </p:cNvPr>
          <p:cNvSpPr txBox="1"/>
          <p:nvPr/>
        </p:nvSpPr>
        <p:spPr>
          <a:xfrm>
            <a:off x="283387" y="222972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3082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2488453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91286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657255"/>
            <a:ext cx="5116743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それぞれについて、好きな理由を伝えよう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649" y="5366636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38F988B-6905-4164-941A-A747B150C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064D6E88-505E-4E3A-A0B8-694787C2C7D4}"/>
              </a:ext>
            </a:extLst>
          </p:cNvPr>
          <p:cNvGrpSpPr/>
          <p:nvPr/>
        </p:nvGrpSpPr>
        <p:grpSpPr>
          <a:xfrm>
            <a:off x="5420006" y="2486931"/>
            <a:ext cx="2768767" cy="1503060"/>
            <a:chOff x="5593510" y="2159474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99BF0DA1-2B05-4A75-8A95-532D1BC2936D}"/>
                </a:ext>
              </a:extLst>
            </p:cNvPr>
            <p:cNvGrpSpPr/>
            <p:nvPr/>
          </p:nvGrpSpPr>
          <p:grpSpPr>
            <a:xfrm>
              <a:off x="5593510" y="2159474"/>
              <a:ext cx="3418114" cy="1353674"/>
              <a:chOff x="5248768" y="2375627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78197E12-BAAE-48E9-9998-6F0E48621CD1}"/>
                  </a:ext>
                </a:extLst>
              </p:cNvPr>
              <p:cNvSpPr/>
              <p:nvPr/>
            </p:nvSpPr>
            <p:spPr>
              <a:xfrm>
                <a:off x="5248768" y="2375627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0368187-2368-43BA-9A0B-872C063F9DD9}"/>
                  </a:ext>
                </a:extLst>
              </p:cNvPr>
              <p:cNvSpPr/>
              <p:nvPr/>
            </p:nvSpPr>
            <p:spPr>
              <a:xfrm>
                <a:off x="5673145" y="2444522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 like </a:t>
                </a:r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, because… 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B9EB373-3886-4D8E-9684-DF327B66D54C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0D622E8-2E6E-479D-98B5-AE45BB45BAF7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➋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Research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our Topic】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41EA003-9149-4D1E-BB78-98AFF9394CF5}"/>
              </a:ext>
            </a:extLst>
          </p:cNvPr>
          <p:cNvSpPr/>
          <p:nvPr/>
        </p:nvSpPr>
        <p:spPr>
          <a:xfrm>
            <a:off x="6362781" y="3081912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24">
            <a:extLst>
              <a:ext uri="{FF2B5EF4-FFF2-40B4-BE49-F238E27FC236}">
                <a16:creationId xmlns:a16="http://schemas.microsoft.com/office/drawing/2014/main" id="{A65F11FA-2B56-4779-93C4-86CE8BF0699D}"/>
              </a:ext>
            </a:extLst>
          </p:cNvPr>
          <p:cNvSpPr txBox="1"/>
          <p:nvPr/>
        </p:nvSpPr>
        <p:spPr>
          <a:xfrm>
            <a:off x="283387" y="222972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247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718894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59908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20854"/>
            <a:ext cx="4572000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いろいろな視点でそれぞれを比べ、伝えたり質問に答えたりしよう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847" y="5271877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4BEF371C-6135-487D-853F-CA693249DC0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93AF519D-8745-423E-A6EE-74A058D49F66}"/>
              </a:ext>
            </a:extLst>
          </p:cNvPr>
          <p:cNvGrpSpPr/>
          <p:nvPr/>
        </p:nvGrpSpPr>
        <p:grpSpPr>
          <a:xfrm>
            <a:off x="5177804" y="2440666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80959AA7-359D-4103-B8FA-7561007C8BBE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25FFA50C-6592-491B-AC36-6B831F8000CE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AD53C38A-07FC-488E-82C1-8B9B4387B40E}"/>
                  </a:ext>
                </a:extLst>
              </p:cNvPr>
              <p:cNvSpPr/>
              <p:nvPr/>
            </p:nvSpPr>
            <p:spPr>
              <a:xfrm>
                <a:off x="5827703" y="2502535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 … than…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 ... in …</a:t>
                </a:r>
              </a:p>
              <a:p>
                <a:r>
                  <a:rPr kumimoji="1" lang="ja-JP" altLang="en-US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         </a:t>
                </a:r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is as … as …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ED17EDC6-4451-4497-91C7-CB6447823FC6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33C03F8-2064-49A9-BE79-A3B006B0BA0D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➌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Research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our Topic】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146D763B-1234-4CE8-A1D3-2B0A606B574A}"/>
              </a:ext>
            </a:extLst>
          </p:cNvPr>
          <p:cNvSpPr/>
          <p:nvPr/>
        </p:nvSpPr>
        <p:spPr>
          <a:xfrm>
            <a:off x="5765715" y="2948714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1DF2BBC4-CF2C-48A7-933B-C0B71D83FD95}"/>
              </a:ext>
            </a:extLst>
          </p:cNvPr>
          <p:cNvSpPr/>
          <p:nvPr/>
        </p:nvSpPr>
        <p:spPr>
          <a:xfrm>
            <a:off x="5765715" y="316936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D74F8D2A-4667-4B10-A330-A36220831788}"/>
              </a:ext>
            </a:extLst>
          </p:cNvPr>
          <p:cNvSpPr/>
          <p:nvPr/>
        </p:nvSpPr>
        <p:spPr>
          <a:xfrm>
            <a:off x="5765715" y="3401283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24">
            <a:extLst>
              <a:ext uri="{FF2B5EF4-FFF2-40B4-BE49-F238E27FC236}">
                <a16:creationId xmlns:a16="http://schemas.microsoft.com/office/drawing/2014/main" id="{191161A8-3F10-4AF5-9A01-9B4739977AED}"/>
              </a:ext>
            </a:extLst>
          </p:cNvPr>
          <p:cNvSpPr txBox="1"/>
          <p:nvPr/>
        </p:nvSpPr>
        <p:spPr>
          <a:xfrm>
            <a:off x="283387" y="222972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512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291331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766039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30693"/>
            <a:ext cx="4732332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kumimoji="1"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相手の説明を聞き、どれ（どちら）が気に入ったかを伝えよう</a:t>
            </a:r>
            <a:endParaRPr kumimoji="1" lang="en-US" altLang="ja-JP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3001" y="5263155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E6EAF33-41F4-432C-B101-68974D2AA875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5269AE1-FFF1-4A95-890C-ACCA0A30EE57}"/>
              </a:ext>
            </a:extLst>
          </p:cNvPr>
          <p:cNvGrpSpPr/>
          <p:nvPr/>
        </p:nvGrpSpPr>
        <p:grpSpPr>
          <a:xfrm>
            <a:off x="5202658" y="2510207"/>
            <a:ext cx="2768767" cy="1503060"/>
            <a:chOff x="5517443" y="2158778"/>
            <a:chExt cx="3418114" cy="1353674"/>
          </a:xfrm>
        </p:grpSpPr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229588B6-AFDC-4B44-A484-9A3A6B3A9C84}"/>
                </a:ext>
              </a:extLst>
            </p:cNvPr>
            <p:cNvGrpSpPr/>
            <p:nvPr/>
          </p:nvGrpSpPr>
          <p:grpSpPr>
            <a:xfrm>
              <a:off x="5517443" y="2158778"/>
              <a:ext cx="3418114" cy="1353674"/>
              <a:chOff x="5165680" y="2375251"/>
              <a:chExt cx="3733583" cy="731521"/>
            </a:xfrm>
          </p:grpSpPr>
          <p:sp>
            <p:nvSpPr>
              <p:cNvPr id="29" name="雲 28">
                <a:extLst>
                  <a:ext uri="{FF2B5EF4-FFF2-40B4-BE49-F238E27FC236}">
                    <a16:creationId xmlns:a16="http://schemas.microsoft.com/office/drawing/2014/main" id="{C8DE1CB9-3051-408E-B9AC-D771ED9EB6F4}"/>
                  </a:ext>
                </a:extLst>
              </p:cNvPr>
              <p:cNvSpPr/>
              <p:nvPr/>
            </p:nvSpPr>
            <p:spPr>
              <a:xfrm>
                <a:off x="5165680" y="2375251"/>
                <a:ext cx="3733583" cy="731521"/>
              </a:xfrm>
              <a:prstGeom prst="cloud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B588B349-D9EA-4963-8665-D03F6E92B3F3}"/>
                  </a:ext>
                </a:extLst>
              </p:cNvPr>
              <p:cNvSpPr/>
              <p:nvPr/>
            </p:nvSpPr>
            <p:spPr>
              <a:xfrm>
                <a:off x="5825817" y="2510718"/>
                <a:ext cx="2863190" cy="52510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Which is …?</a:t>
                </a:r>
              </a:p>
              <a:p>
                <a:r>
                  <a:rPr kumimoji="1" lang="en-US" altLang="ja-JP" sz="1500" dirty="0">
                    <a:solidFill>
                      <a:schemeClr val="tx1"/>
                    </a:solidFill>
                    <a:latin typeface="Comic Sans MS" panose="030F0702030302020204" pitchFamily="66" charset="0"/>
                    <a:ea typeface="UD デジタル 教科書体 N-R" panose="02020400000000000000" pitchFamily="17" charset="-128"/>
                  </a:rPr>
                  <a:t>Which do you …?</a:t>
                </a:r>
              </a:p>
            </p:txBody>
          </p:sp>
        </p:grp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7F95F6BA-F4C9-4F38-A38A-133D462D38D2}"/>
                </a:ext>
              </a:extLst>
            </p:cNvPr>
            <p:cNvSpPr/>
            <p:nvPr/>
          </p:nvSpPr>
          <p:spPr>
            <a:xfrm>
              <a:off x="6030672" y="2354957"/>
              <a:ext cx="1895639" cy="1551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400" dirty="0">
                  <a:solidFill>
                    <a:schemeClr val="tx1"/>
                  </a:solidFill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使ってみよう！</a:t>
              </a:r>
            </a:p>
          </p:txBody>
        </p:sp>
      </p:grp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77E91E1C-E4F6-4D62-86D5-C29119BF8E10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➍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Research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our Topic】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3" name="テキスト ボックス 24">
            <a:extLst>
              <a:ext uri="{FF2B5EF4-FFF2-40B4-BE49-F238E27FC236}">
                <a16:creationId xmlns:a16="http://schemas.microsoft.com/office/drawing/2014/main" id="{593571A0-ADE2-4FB0-93E3-1034ADC74743}"/>
              </a:ext>
            </a:extLst>
          </p:cNvPr>
          <p:cNvSpPr txBox="1"/>
          <p:nvPr/>
        </p:nvSpPr>
        <p:spPr>
          <a:xfrm>
            <a:off x="283387" y="222972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6149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62D55781-8275-4DF4-9282-3EE0B4ACF2F1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62940" y="1336040"/>
          <a:ext cx="398526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3185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816718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5357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語句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→　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English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　</a:t>
                      </a:r>
                      <a:r>
                        <a:rPr kumimoji="1" lang="ja-JP" altLang="en-US" b="1" dirty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→　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Japanese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EE148018-5C56-49A9-83FD-800C179471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68332"/>
              </p:ext>
            </p:extLst>
          </p:nvPr>
        </p:nvGraphicFramePr>
        <p:xfrm>
          <a:off x="5036820" y="1358900"/>
          <a:ext cx="358902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3900">
                  <a:extLst>
                    <a:ext uri="{9D8B030D-6E8A-4147-A177-3AD203B41FA5}">
                      <a16:colId xmlns:a16="http://schemas.microsoft.com/office/drawing/2014/main" val="2321638698"/>
                    </a:ext>
                  </a:extLst>
                </a:gridCol>
                <a:gridCol w="2484120">
                  <a:extLst>
                    <a:ext uri="{9D8B030D-6E8A-4147-A177-3AD203B41FA5}">
                      <a16:colId xmlns:a16="http://schemas.microsoft.com/office/drawing/2014/main" val="898012137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4176466933"/>
                    </a:ext>
                  </a:extLst>
                </a:gridCol>
              </a:tblGrid>
              <a:tr h="295910">
                <a:tc rowSpan="2"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本文</a:t>
                      </a:r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 </a:t>
                      </a:r>
                      <a:endParaRPr kumimoji="1" lang="ja-JP" altLang="en-US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Listening</a:t>
                      </a: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859128"/>
                  </a:ext>
                </a:extLst>
              </a:tr>
              <a:tr h="295910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Reading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(</a:t>
                      </a:r>
                      <a:r>
                        <a:rPr kumimoji="1" lang="ja-JP" altLang="en-US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マスク機能</a:t>
                      </a:r>
                      <a:r>
                        <a:rPr kumimoji="1" lang="en-US" altLang="ja-JP" b="1" dirty="0">
                          <a:solidFill>
                            <a:schemeClr val="tx1"/>
                          </a:solidFill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)</a:t>
                      </a:r>
                      <a:endParaRPr kumimoji="1" lang="ja-JP" altLang="en-US" b="1" dirty="0"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 anchorCtr="1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24413"/>
                  </a:ext>
                </a:extLst>
              </a:tr>
            </a:tbl>
          </a:graphicData>
        </a:graphic>
      </p:graphicFrame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6AAB424-E2F1-4B08-B78F-868084879603}"/>
              </a:ext>
            </a:extLst>
          </p:cNvPr>
          <p:cNvGrpSpPr/>
          <p:nvPr/>
        </p:nvGrpSpPr>
        <p:grpSpPr>
          <a:xfrm>
            <a:off x="6190854" y="5434154"/>
            <a:ext cx="2779210" cy="1262257"/>
            <a:chOff x="6190854" y="5434154"/>
            <a:chExt cx="2779210" cy="1262257"/>
          </a:xfrm>
        </p:grpSpPr>
        <p:sp>
          <p:nvSpPr>
            <p:cNvPr id="5" name="フリーフォーム: 図形 4">
              <a:extLst>
                <a:ext uri="{FF2B5EF4-FFF2-40B4-BE49-F238E27FC236}">
                  <a16:creationId xmlns:a16="http://schemas.microsoft.com/office/drawing/2014/main" id="{EDB6E3DC-5BDD-4F7B-B63F-A270EC511CA0}"/>
                </a:ext>
              </a:extLst>
            </p:cNvPr>
            <p:cNvSpPr/>
            <p:nvPr/>
          </p:nvSpPr>
          <p:spPr>
            <a:xfrm>
              <a:off x="6190854" y="5732383"/>
              <a:ext cx="947148" cy="764681"/>
            </a:xfrm>
            <a:custGeom>
              <a:avLst/>
              <a:gdLst>
                <a:gd name="connsiteX0" fmla="*/ 0 w 947148"/>
                <a:gd name="connsiteY0" fmla="*/ 191170 h 764681"/>
                <a:gd name="connsiteX1" fmla="*/ 564808 w 947148"/>
                <a:gd name="connsiteY1" fmla="*/ 191170 h 764681"/>
                <a:gd name="connsiteX2" fmla="*/ 564808 w 947148"/>
                <a:gd name="connsiteY2" fmla="*/ 0 h 764681"/>
                <a:gd name="connsiteX3" fmla="*/ 947148 w 947148"/>
                <a:gd name="connsiteY3" fmla="*/ 382341 h 764681"/>
                <a:gd name="connsiteX4" fmla="*/ 564808 w 947148"/>
                <a:gd name="connsiteY4" fmla="*/ 764681 h 764681"/>
                <a:gd name="connsiteX5" fmla="*/ 564808 w 947148"/>
                <a:gd name="connsiteY5" fmla="*/ 573511 h 764681"/>
                <a:gd name="connsiteX6" fmla="*/ 0 w 947148"/>
                <a:gd name="connsiteY6" fmla="*/ 573511 h 764681"/>
                <a:gd name="connsiteX7" fmla="*/ 0 w 947148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47148" h="764681">
                  <a:moveTo>
                    <a:pt x="0" y="191170"/>
                  </a:moveTo>
                  <a:lnTo>
                    <a:pt x="564808" y="191170"/>
                  </a:lnTo>
                  <a:lnTo>
                    <a:pt x="564808" y="0"/>
                  </a:lnTo>
                  <a:lnTo>
                    <a:pt x="947148" y="382341"/>
                  </a:lnTo>
                  <a:lnTo>
                    <a:pt x="564808" y="764681"/>
                  </a:lnTo>
                  <a:lnTo>
                    <a:pt x="564808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Hop!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7" name="フリーフォーム: 図形 6">
              <a:extLst>
                <a:ext uri="{FF2B5EF4-FFF2-40B4-BE49-F238E27FC236}">
                  <a16:creationId xmlns:a16="http://schemas.microsoft.com/office/drawing/2014/main" id="{88F480E9-48F3-4971-8678-C8DCCBD7B488}"/>
                </a:ext>
              </a:extLst>
            </p:cNvPr>
            <p:cNvSpPr/>
            <p:nvPr/>
          </p:nvSpPr>
          <p:spPr>
            <a:xfrm>
              <a:off x="6199299" y="6210189"/>
              <a:ext cx="871898" cy="481557"/>
            </a:xfrm>
            <a:custGeom>
              <a:avLst/>
              <a:gdLst>
                <a:gd name="connsiteX0" fmla="*/ 0 w 871898"/>
                <a:gd name="connsiteY0" fmla="*/ 0 h 481557"/>
                <a:gd name="connsiteX1" fmla="*/ 871898 w 871898"/>
                <a:gd name="connsiteY1" fmla="*/ 0 h 481557"/>
                <a:gd name="connsiteX2" fmla="*/ 871898 w 871898"/>
                <a:gd name="connsiteY2" fmla="*/ 481557 h 481557"/>
                <a:gd name="connsiteX3" fmla="*/ 0 w 871898"/>
                <a:gd name="connsiteY3" fmla="*/ 481557 h 481557"/>
                <a:gd name="connsiteX4" fmla="*/ 0 w 871898"/>
                <a:gd name="connsiteY4" fmla="*/ 0 h 481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71898" h="481557">
                  <a:moveTo>
                    <a:pt x="0" y="0"/>
                  </a:moveTo>
                  <a:lnTo>
                    <a:pt x="871898" y="0"/>
                  </a:lnTo>
                  <a:lnTo>
                    <a:pt x="871898" y="481557"/>
                  </a:lnTo>
                  <a:lnTo>
                    <a:pt x="0" y="4815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集めよう</a:t>
              </a:r>
            </a:p>
          </p:txBody>
        </p:sp>
        <p:sp>
          <p:nvSpPr>
            <p:cNvPr id="10" name="フリーフォーム: 図形 9">
              <a:extLst>
                <a:ext uri="{FF2B5EF4-FFF2-40B4-BE49-F238E27FC236}">
                  <a16:creationId xmlns:a16="http://schemas.microsoft.com/office/drawing/2014/main" id="{114F33A9-8DCC-4627-9F04-2003CEF401F0}"/>
                </a:ext>
              </a:extLst>
            </p:cNvPr>
            <p:cNvSpPr/>
            <p:nvPr/>
          </p:nvSpPr>
          <p:spPr>
            <a:xfrm>
              <a:off x="7050133" y="5574670"/>
              <a:ext cx="963974" cy="764681"/>
            </a:xfrm>
            <a:custGeom>
              <a:avLst/>
              <a:gdLst>
                <a:gd name="connsiteX0" fmla="*/ 0 w 963974"/>
                <a:gd name="connsiteY0" fmla="*/ 191170 h 764681"/>
                <a:gd name="connsiteX1" fmla="*/ 581634 w 963974"/>
                <a:gd name="connsiteY1" fmla="*/ 191170 h 764681"/>
                <a:gd name="connsiteX2" fmla="*/ 581634 w 963974"/>
                <a:gd name="connsiteY2" fmla="*/ 0 h 764681"/>
                <a:gd name="connsiteX3" fmla="*/ 963974 w 963974"/>
                <a:gd name="connsiteY3" fmla="*/ 382341 h 764681"/>
                <a:gd name="connsiteX4" fmla="*/ 581634 w 963974"/>
                <a:gd name="connsiteY4" fmla="*/ 764681 h 764681"/>
                <a:gd name="connsiteX5" fmla="*/ 581634 w 963974"/>
                <a:gd name="connsiteY5" fmla="*/ 573511 h 764681"/>
                <a:gd name="connsiteX6" fmla="*/ 0 w 963974"/>
                <a:gd name="connsiteY6" fmla="*/ 573511 h 764681"/>
                <a:gd name="connsiteX7" fmla="*/ 0 w 96397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63974" h="764681">
                  <a:moveTo>
                    <a:pt x="0" y="191170"/>
                  </a:moveTo>
                  <a:lnTo>
                    <a:pt x="581634" y="191170"/>
                  </a:lnTo>
                  <a:lnTo>
                    <a:pt x="581634" y="0"/>
                  </a:lnTo>
                  <a:lnTo>
                    <a:pt x="963974" y="382341"/>
                  </a:lnTo>
                  <a:lnTo>
                    <a:pt x="581634" y="764681"/>
                  </a:lnTo>
                  <a:lnTo>
                    <a:pt x="58163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2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b="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Step!!</a:t>
              </a:r>
              <a:endParaRPr kumimoji="1" lang="ja-JP" altLang="en-US" sz="1300" b="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9" name="フリーフォーム: 図形 18">
              <a:extLst>
                <a:ext uri="{FF2B5EF4-FFF2-40B4-BE49-F238E27FC236}">
                  <a16:creationId xmlns:a16="http://schemas.microsoft.com/office/drawing/2014/main" id="{E8EA4828-5B6C-462B-88B6-09C5750A57F5}"/>
                </a:ext>
              </a:extLst>
            </p:cNvPr>
            <p:cNvSpPr/>
            <p:nvPr/>
          </p:nvSpPr>
          <p:spPr>
            <a:xfrm>
              <a:off x="7056141" y="6046601"/>
              <a:ext cx="867241" cy="649810"/>
            </a:xfrm>
            <a:custGeom>
              <a:avLst/>
              <a:gdLst>
                <a:gd name="connsiteX0" fmla="*/ 0 w 867241"/>
                <a:gd name="connsiteY0" fmla="*/ 0 h 649810"/>
                <a:gd name="connsiteX1" fmla="*/ 867241 w 867241"/>
                <a:gd name="connsiteY1" fmla="*/ 0 h 649810"/>
                <a:gd name="connsiteX2" fmla="*/ 867241 w 867241"/>
                <a:gd name="connsiteY2" fmla="*/ 649810 h 649810"/>
                <a:gd name="connsiteX3" fmla="*/ 0 w 867241"/>
                <a:gd name="connsiteY3" fmla="*/ 649810 h 649810"/>
                <a:gd name="connsiteX4" fmla="*/ 0 w 867241"/>
                <a:gd name="connsiteY4" fmla="*/ 0 h 649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7241" h="649810">
                  <a:moveTo>
                    <a:pt x="0" y="0"/>
                  </a:moveTo>
                  <a:lnTo>
                    <a:pt x="867241" y="0"/>
                  </a:lnTo>
                  <a:lnTo>
                    <a:pt x="867241" y="649810"/>
                  </a:lnTo>
                  <a:lnTo>
                    <a:pt x="0" y="6498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伝えて</a:t>
              </a:r>
              <a:endParaRPr kumimoji="1" lang="en-US" altLang="ja-JP" sz="14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622300">
                <a:lnSpc>
                  <a:spcPts val="13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4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みよう</a:t>
              </a:r>
            </a:p>
          </p:txBody>
        </p:sp>
        <p:sp>
          <p:nvSpPr>
            <p:cNvPr id="20" name="フリーフォーム: 図形 19">
              <a:extLst>
                <a:ext uri="{FF2B5EF4-FFF2-40B4-BE49-F238E27FC236}">
                  <a16:creationId xmlns:a16="http://schemas.microsoft.com/office/drawing/2014/main" id="{3CC28CBA-C30B-4D12-9DE5-76FF6AFCF612}"/>
                </a:ext>
              </a:extLst>
            </p:cNvPr>
            <p:cNvSpPr/>
            <p:nvPr/>
          </p:nvSpPr>
          <p:spPr>
            <a:xfrm>
              <a:off x="7922500" y="5434154"/>
              <a:ext cx="1047564" cy="764681"/>
            </a:xfrm>
            <a:custGeom>
              <a:avLst/>
              <a:gdLst>
                <a:gd name="connsiteX0" fmla="*/ 0 w 1047564"/>
                <a:gd name="connsiteY0" fmla="*/ 191170 h 764681"/>
                <a:gd name="connsiteX1" fmla="*/ 665224 w 1047564"/>
                <a:gd name="connsiteY1" fmla="*/ 191170 h 764681"/>
                <a:gd name="connsiteX2" fmla="*/ 665224 w 1047564"/>
                <a:gd name="connsiteY2" fmla="*/ 0 h 764681"/>
                <a:gd name="connsiteX3" fmla="*/ 1047564 w 1047564"/>
                <a:gd name="connsiteY3" fmla="*/ 382341 h 764681"/>
                <a:gd name="connsiteX4" fmla="*/ 665224 w 1047564"/>
                <a:gd name="connsiteY4" fmla="*/ 764681 h 764681"/>
                <a:gd name="connsiteX5" fmla="*/ 665224 w 1047564"/>
                <a:gd name="connsiteY5" fmla="*/ 573511 h 764681"/>
                <a:gd name="connsiteX6" fmla="*/ 0 w 1047564"/>
                <a:gd name="connsiteY6" fmla="*/ 573511 h 764681"/>
                <a:gd name="connsiteX7" fmla="*/ 0 w 1047564"/>
                <a:gd name="connsiteY7" fmla="*/ 191170 h 7646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47564" h="764681">
                  <a:moveTo>
                    <a:pt x="0" y="191170"/>
                  </a:moveTo>
                  <a:lnTo>
                    <a:pt x="665224" y="191170"/>
                  </a:lnTo>
                  <a:lnTo>
                    <a:pt x="665224" y="0"/>
                  </a:lnTo>
                  <a:lnTo>
                    <a:pt x="1047564" y="382341"/>
                  </a:lnTo>
                  <a:lnTo>
                    <a:pt x="665224" y="764681"/>
                  </a:lnTo>
                  <a:lnTo>
                    <a:pt x="665224" y="573511"/>
                  </a:lnTo>
                  <a:lnTo>
                    <a:pt x="0" y="573511"/>
                  </a:lnTo>
                  <a:lnTo>
                    <a:pt x="0" y="19117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fillRef>
            <a:effectRef idx="0">
              <a:schemeClr val="accent3">
                <a:alpha val="90000"/>
                <a:hueOff val="0"/>
                <a:satOff val="0"/>
                <a:lumOff val="0"/>
                <a:alphaOff val="-40000"/>
              </a:schemeClr>
            </a:effectRef>
            <a:fontRef idx="minor">
              <a:schemeClr val="lt1"/>
            </a:fontRef>
          </p:style>
          <p:txBody>
            <a:bodyPr spcFirstLastPara="0" vert="horz" wrap="square" lIns="49530" tIns="240700" rIns="445170" bIns="312563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en-US" altLang="ja-JP" sz="13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Jump!!!</a:t>
              </a:r>
              <a:endParaRPr kumimoji="1" lang="ja-JP" altLang="en-US" sz="1300" kern="1200" dirty="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21" name="フリーフォーム: 図形 20">
              <a:extLst>
                <a:ext uri="{FF2B5EF4-FFF2-40B4-BE49-F238E27FC236}">
                  <a16:creationId xmlns:a16="http://schemas.microsoft.com/office/drawing/2014/main" id="{FB0BD84C-97EE-46FE-B311-0FB116B7C7A1}"/>
                </a:ext>
              </a:extLst>
            </p:cNvPr>
            <p:cNvSpPr/>
            <p:nvPr/>
          </p:nvSpPr>
          <p:spPr>
            <a:xfrm>
              <a:off x="7919485" y="5907219"/>
              <a:ext cx="843533" cy="785609"/>
            </a:xfrm>
            <a:custGeom>
              <a:avLst/>
              <a:gdLst>
                <a:gd name="connsiteX0" fmla="*/ 0 w 843533"/>
                <a:gd name="connsiteY0" fmla="*/ 0 h 785609"/>
                <a:gd name="connsiteX1" fmla="*/ 843533 w 843533"/>
                <a:gd name="connsiteY1" fmla="*/ 0 h 785609"/>
                <a:gd name="connsiteX2" fmla="*/ 843533 w 843533"/>
                <a:gd name="connsiteY2" fmla="*/ 785609 h 785609"/>
                <a:gd name="connsiteX3" fmla="*/ 0 w 843533"/>
                <a:gd name="connsiteY3" fmla="*/ 785609 h 785609"/>
                <a:gd name="connsiteX4" fmla="*/ 0 w 843533"/>
                <a:gd name="connsiteY4" fmla="*/ 0 h 7856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3533" h="785609">
                  <a:moveTo>
                    <a:pt x="0" y="0"/>
                  </a:moveTo>
                  <a:lnTo>
                    <a:pt x="843533" y="0"/>
                  </a:lnTo>
                  <a:lnTo>
                    <a:pt x="843533" y="785609"/>
                  </a:lnTo>
                  <a:lnTo>
                    <a:pt x="0" y="7856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1905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レベル</a:t>
              </a:r>
              <a:endParaRPr kumimoji="1" lang="en-US" altLang="ja-JP" sz="1600" kern="1200" dirty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endParaRPr>
            </a:p>
            <a:p>
              <a:pPr marL="0" lvl="0" indent="0" algn="ctr" defTabSz="7112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kumimoji="1" lang="ja-JP" altLang="en-US" sz="1600" kern="12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アップ！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008C6BE-3B55-48DB-8A67-3D25E46694BB}"/>
              </a:ext>
            </a:extLst>
          </p:cNvPr>
          <p:cNvSpPr txBox="1"/>
          <p:nvPr/>
        </p:nvSpPr>
        <p:spPr>
          <a:xfrm>
            <a:off x="283387" y="3689762"/>
            <a:ext cx="12177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Memo 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1B549516-FD68-4B72-A6D6-16D141CBE389}"/>
              </a:ext>
            </a:extLst>
          </p:cNvPr>
          <p:cNvSpPr/>
          <p:nvPr/>
        </p:nvSpPr>
        <p:spPr>
          <a:xfrm>
            <a:off x="662940" y="2746618"/>
            <a:ext cx="5627914" cy="753503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自分の好きな食べ物や場所などを二つ以上挙げ、比べることでそれぞれのよさを伝え合おう</a:t>
            </a:r>
            <a:endParaRPr lang="ja-JP" altLang="ja-JP" sz="2000" dirty="0">
              <a:solidFill>
                <a:schemeClr val="tx1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7EEFE3C-24C8-43F9-9ADA-CADB40129786}"/>
              </a:ext>
            </a:extLst>
          </p:cNvPr>
          <p:cNvSpPr/>
          <p:nvPr/>
        </p:nvSpPr>
        <p:spPr>
          <a:xfrm>
            <a:off x="-3418114" y="3783619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kumimoji="1" lang="ja-JP" altLang="en-US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dirty="0"/>
          </a:p>
        </p:txBody>
      </p:sp>
      <p:pic>
        <p:nvPicPr>
          <p:cNvPr id="24" name="Picture 2" descr="業績が上がった人のイラスト（棒人間）">
            <a:extLst>
              <a:ext uri="{FF2B5EF4-FFF2-40B4-BE49-F238E27FC236}">
                <a16:creationId xmlns:a16="http://schemas.microsoft.com/office/drawing/2014/main" id="{6A0BC2E8-43B2-4CCA-8EC0-CE2061817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107" y="5143418"/>
            <a:ext cx="491484" cy="522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21B3571-9741-41B5-9543-6C1AD5E7BD6B}"/>
              </a:ext>
            </a:extLst>
          </p:cNvPr>
          <p:cNvSpPr txBox="1"/>
          <p:nvPr/>
        </p:nvSpPr>
        <p:spPr>
          <a:xfrm>
            <a:off x="283387" y="909550"/>
            <a:ext cx="7663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①</a:t>
            </a:r>
            <a:r>
              <a:rPr kumimoji="1" lang="en-US" altLang="ja-JP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デジタル教科書で、語句や文を復習しよう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CC9511-10AD-4738-B523-69121522F9E2}"/>
              </a:ext>
            </a:extLst>
          </p:cNvPr>
          <p:cNvSpPr txBox="1"/>
          <p:nvPr/>
        </p:nvSpPr>
        <p:spPr>
          <a:xfrm>
            <a:off x="158698" y="166255"/>
            <a:ext cx="8879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Step Up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en-US" altLang="ja-JP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Card</a:t>
            </a:r>
            <a:r>
              <a:rPr kumimoji="1" lang="ja-JP" altLang="en-US" sz="36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➎ 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【Unit6</a:t>
            </a:r>
            <a:r>
              <a:rPr kumimoji="1" lang="ja-JP" altLang="en-US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Research </a:t>
            </a:r>
            <a:r>
              <a:rPr kumimoji="1" lang="en-US" altLang="ja-JP" sz="2000" b="1" dirty="0">
                <a:latin typeface="Arial" panose="020B0604020202020204" pitchFamily="34" charset="0"/>
                <a:ea typeface="UD デジタル 教科書体 NK-R" panose="02020400000000000000" pitchFamily="18" charset="-128"/>
                <a:cs typeface="Arial" panose="020B0604020202020204" pitchFamily="34" charset="0"/>
              </a:rPr>
              <a:t>Y</a:t>
            </a:r>
            <a:r>
              <a:rPr kumimoji="1" lang="en-US" altLang="ja-JP" sz="2000" b="1" dirty="0"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our Topic】</a:t>
            </a:r>
            <a:endParaRPr kumimoji="1" lang="ja-JP" altLang="en-US" sz="2200" b="1" dirty="0"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  <p:sp>
        <p:nvSpPr>
          <p:cNvPr id="22" name="テキスト ボックス 24">
            <a:extLst>
              <a:ext uri="{FF2B5EF4-FFF2-40B4-BE49-F238E27FC236}">
                <a16:creationId xmlns:a16="http://schemas.microsoft.com/office/drawing/2014/main" id="{8794CA9E-4C5A-492F-ACF8-CC0EB5C2E2AF}"/>
              </a:ext>
            </a:extLst>
          </p:cNvPr>
          <p:cNvSpPr txBox="1"/>
          <p:nvPr/>
        </p:nvSpPr>
        <p:spPr>
          <a:xfrm>
            <a:off x="283387" y="2229727"/>
            <a:ext cx="73102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Challenge</a:t>
            </a:r>
            <a:r>
              <a:rPr kumimoji="1" lang="ja-JP" altLang="en-US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　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②</a:t>
            </a:r>
            <a:r>
              <a:rPr kumimoji="1" lang="en-US" altLang="ja-JP" sz="2400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 </a:t>
            </a:r>
            <a:r>
              <a:rPr kumimoji="1" lang="ja-JP" altLang="en-US" sz="2400" b="1" dirty="0">
                <a:solidFill>
                  <a:schemeClr val="accent1">
                    <a:lumMod val="50000"/>
                  </a:schemeClr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</a:rPr>
              <a:t>伝えたい内容を整理しよう</a:t>
            </a:r>
            <a:endParaRPr kumimoji="1" lang="en-US" altLang="ja-JP" sz="2400" b="1" dirty="0">
              <a:solidFill>
                <a:schemeClr val="accent1">
                  <a:lumMod val="50000"/>
                </a:schemeClr>
              </a:solidFill>
              <a:latin typeface="Comic Sans MS" panose="030F0702030302020204" pitchFamily="66" charset="0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16708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454</Words>
  <Application>Microsoft Office PowerPoint</Application>
  <PresentationFormat>画面に合わせる (4:3)</PresentationFormat>
  <Paragraphs>117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5" baseType="lpstr">
      <vt:lpstr>UD デジタル 教科書体 NK-B</vt:lpstr>
      <vt:lpstr>UD デジタル 教科書体 NK-R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Comic Sans MS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2024-02-26T23:45:36Z</dcterms:created>
  <dcterms:modified xsi:type="dcterms:W3CDTF">2024-02-26T23:45:40Z</dcterms:modified>
</cp:coreProperties>
</file>