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8"/>
  </p:notesMasterIdLst>
  <p:handoutMasterIdLst>
    <p:handoutMasterId r:id="rId9"/>
  </p:handoutMasterIdLst>
  <p:sldIdLst>
    <p:sldId id="273" r:id="rId2"/>
    <p:sldId id="283" r:id="rId3"/>
    <p:sldId id="284" r:id="rId4"/>
    <p:sldId id="277" r:id="rId5"/>
    <p:sldId id="285" r:id="rId6"/>
    <p:sldId id="286" r:id="rId7"/>
  </p:sldIdLst>
  <p:sldSz cx="9144000" cy="6858000" type="screen4x3"/>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A4DEF4"/>
    <a:srgbClr val="FFCCFF"/>
    <a:srgbClr val="EFFBFF"/>
    <a:srgbClr val="FFEFFF"/>
    <a:srgbClr val="FFF3FF"/>
    <a:srgbClr val="004E6D"/>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2505" autoAdjust="0"/>
  </p:normalViewPr>
  <p:slideViewPr>
    <p:cSldViewPr snapToGrid="0">
      <p:cViewPr varScale="1">
        <p:scale>
          <a:sx n="121" d="100"/>
          <a:sy n="121" d="100"/>
        </p:scale>
        <p:origin x="1176" y="96"/>
      </p:cViewPr>
      <p:guideLst/>
    </p:cSldViewPr>
  </p:slideViewPr>
  <p:notesTextViewPr>
    <p:cViewPr>
      <p:scale>
        <a:sx n="1" d="1"/>
        <a:sy n="1" d="1"/>
      </p:scale>
      <p:origin x="0" y="0"/>
    </p:cViewPr>
  </p:notesTextViewPr>
  <p:notesViewPr>
    <p:cSldViewPr snapToGrid="0">
      <p:cViewPr varScale="1">
        <p:scale>
          <a:sx n="91" d="100"/>
          <a:sy n="91" d="100"/>
        </p:scale>
        <p:origin x="14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テキスト ボックス 2">
            <a:extLst>
              <a:ext uri="{FF2B5EF4-FFF2-40B4-BE49-F238E27FC236}">
                <a16:creationId xmlns:a16="http://schemas.microsoft.com/office/drawing/2014/main" id="{6D94F9DA-2FD6-44A6-BC5E-7093E9D7E42F}"/>
              </a:ext>
            </a:extLst>
          </p:cNvPr>
          <p:cNvSpPr txBox="1">
            <a:spLocks noChangeArrowheads="1"/>
          </p:cNvSpPr>
          <p:nvPr/>
        </p:nvSpPr>
        <p:spPr bwMode="auto">
          <a:xfrm rot="5400000">
            <a:off x="8600677" y="5720706"/>
            <a:ext cx="682626" cy="256876"/>
          </a:xfrm>
          <a:prstGeom prst="rect">
            <a:avLst/>
          </a:prstGeom>
          <a:solidFill>
            <a:srgbClr val="FFFFFF"/>
          </a:solidFill>
          <a:ln w="6350">
            <a:solidFill>
              <a:srgbClr val="000000"/>
            </a:solidFill>
            <a:miter lim="800000"/>
            <a:headEnd/>
            <a:tailEnd/>
          </a:ln>
        </p:spPr>
        <p:txBody>
          <a:bodyPr vert="horz" wrap="square" lIns="0" tIns="0" rIns="0" bIns="0" numCol="1" anchor="t" anchorCtr="0" compatLnSpc="1">
            <a:prstTxWarp prst="textNoShape">
              <a:avLst/>
            </a:prstTxWarp>
          </a:bodyPr>
          <a:lstStyle/>
          <a:p>
            <a:pPr marL="0" marR="0" lvl="0" indent="0" defTabSz="914400" rtl="0" eaLnBrk="0" fontAlgn="base" latinLnBrk="0" hangingPunct="0">
              <a:lnSpc>
                <a:spcPct val="120000"/>
              </a:lnSpc>
              <a:spcBef>
                <a:spcPct val="0"/>
              </a:spcBef>
              <a:spcAft>
                <a:spcPct val="0"/>
              </a:spcAft>
              <a:buClrTx/>
              <a:buSzTx/>
              <a:buFontTx/>
              <a:buNone/>
              <a:tabLst/>
            </a:pPr>
            <a:r>
              <a:rPr kumimoji="0" lang="ja-JP" altLang="en-US" sz="110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rPr>
              <a:t>資料４</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 name="スライド番号プレースホルダー 1">
            <a:extLst>
              <a:ext uri="{FF2B5EF4-FFF2-40B4-BE49-F238E27FC236}">
                <a16:creationId xmlns:a16="http://schemas.microsoft.com/office/drawing/2014/main" id="{42C99D10-B89B-49B1-BD8F-BABBDC797FF4}"/>
              </a:ext>
            </a:extLst>
          </p:cNvPr>
          <p:cNvSpPr>
            <a:spLocks noGrp="1"/>
          </p:cNvSpPr>
          <p:nvPr>
            <p:ph type="sldNum" sz="quarter" idx="3"/>
          </p:nvPr>
        </p:nvSpPr>
        <p:spPr>
          <a:xfrm>
            <a:off x="4252119" y="6190457"/>
            <a:ext cx="4276725" cy="338138"/>
          </a:xfrm>
          <a:prstGeom prst="rect">
            <a:avLst/>
          </a:prstGeom>
        </p:spPr>
        <p:txBody>
          <a:bodyPr vert="horz" lIns="91440" tIns="45720" rIns="91440" bIns="45720" rtlCol="0" anchor="b"/>
          <a:lstStyle>
            <a:lvl1pPr algn="r">
              <a:defRPr sz="1200"/>
            </a:lvl1pPr>
          </a:lstStyle>
          <a:p>
            <a:fld id="{712969DE-16F4-4020-902D-24B1385F2ED5}" type="slidenum">
              <a:rPr kumimoji="1" lang="ja-JP" altLang="en-US" smtClean="0"/>
              <a:t>‹#›</a:t>
            </a:fld>
            <a:endParaRPr kumimoji="1" lang="ja-JP" altLang="en-US"/>
          </a:p>
        </p:txBody>
      </p:sp>
    </p:spTree>
    <p:extLst>
      <p:ext uri="{BB962C8B-B14F-4D97-AF65-F5344CB8AC3E}">
        <p14:creationId xmlns:p14="http://schemas.microsoft.com/office/powerpoint/2010/main" val="5685572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4275403" cy="33795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588629" y="0"/>
            <a:ext cx="4275403" cy="337958"/>
          </a:xfrm>
          <a:prstGeom prst="rect">
            <a:avLst/>
          </a:prstGeom>
        </p:spPr>
        <p:txBody>
          <a:bodyPr vert="horz" lIns="91440" tIns="45720" rIns="91440" bIns="45720" rtlCol="0"/>
          <a:lstStyle>
            <a:lvl1pPr algn="r">
              <a:defRPr sz="1200"/>
            </a:lvl1pPr>
          </a:lstStyle>
          <a:p>
            <a:fld id="{9BEE81C3-C0FC-461D-8B64-501569547D7B}" type="datetimeFigureOut">
              <a:rPr kumimoji="1" lang="ja-JP" altLang="en-US" smtClean="0"/>
              <a:t>2024/2/8</a:t>
            </a:fld>
            <a:endParaRPr kumimoji="1" lang="ja-JP" altLang="en-US"/>
          </a:p>
        </p:txBody>
      </p:sp>
      <p:sp>
        <p:nvSpPr>
          <p:cNvPr id="4" name="スライド イメージ プレースホルダー 3"/>
          <p:cNvSpPr>
            <a:spLocks noGrp="1" noRot="1" noChangeAspect="1"/>
          </p:cNvSpPr>
          <p:nvPr>
            <p:ph type="sldImg" idx="2"/>
          </p:nvPr>
        </p:nvSpPr>
        <p:spPr>
          <a:xfrm>
            <a:off x="3417888" y="841375"/>
            <a:ext cx="3030537" cy="22733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6632" y="3241587"/>
            <a:ext cx="7893050" cy="265220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6397807"/>
            <a:ext cx="4275403" cy="33795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8629" y="6397807"/>
            <a:ext cx="4275403" cy="337957"/>
          </a:xfrm>
          <a:prstGeom prst="rect">
            <a:avLst/>
          </a:prstGeom>
        </p:spPr>
        <p:txBody>
          <a:bodyPr vert="horz" lIns="91440" tIns="45720" rIns="91440" bIns="45720" rtlCol="0" anchor="b"/>
          <a:lstStyle>
            <a:lvl1pPr algn="r">
              <a:defRPr sz="1200"/>
            </a:lvl1pPr>
          </a:lstStyle>
          <a:p>
            <a:fld id="{2F476E07-CF07-42A0-9AA9-24ED59646509}" type="slidenum">
              <a:rPr kumimoji="1" lang="ja-JP" altLang="en-US" smtClean="0"/>
              <a:t>‹#›</a:t>
            </a:fld>
            <a:endParaRPr kumimoji="1" lang="ja-JP" altLang="en-US"/>
          </a:p>
        </p:txBody>
      </p:sp>
    </p:spTree>
    <p:extLst>
      <p:ext uri="{BB962C8B-B14F-4D97-AF65-F5344CB8AC3E}">
        <p14:creationId xmlns:p14="http://schemas.microsoft.com/office/powerpoint/2010/main" val="40428741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F476E07-CF07-42A0-9AA9-24ED59646509}" type="slidenum">
              <a:rPr kumimoji="1" lang="ja-JP" altLang="en-US" smtClean="0"/>
              <a:t>2</a:t>
            </a:fld>
            <a:endParaRPr kumimoji="1" lang="ja-JP" altLang="en-US"/>
          </a:p>
        </p:txBody>
      </p:sp>
    </p:spTree>
    <p:extLst>
      <p:ext uri="{BB962C8B-B14F-4D97-AF65-F5344CB8AC3E}">
        <p14:creationId xmlns:p14="http://schemas.microsoft.com/office/powerpoint/2010/main" val="3403151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F476E07-CF07-42A0-9AA9-24ED59646509}" type="slidenum">
              <a:rPr kumimoji="1" lang="ja-JP" altLang="en-US" smtClean="0"/>
              <a:t>6</a:t>
            </a:fld>
            <a:endParaRPr kumimoji="1" lang="ja-JP" altLang="en-US"/>
          </a:p>
        </p:txBody>
      </p:sp>
    </p:spTree>
    <p:extLst>
      <p:ext uri="{BB962C8B-B14F-4D97-AF65-F5344CB8AC3E}">
        <p14:creationId xmlns:p14="http://schemas.microsoft.com/office/powerpoint/2010/main" val="3358865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94" indent="0" algn="ctr">
              <a:buNone/>
              <a:defRPr sz="2000"/>
            </a:lvl2pPr>
            <a:lvl3pPr marL="914388" indent="0" algn="ctr">
              <a:buNone/>
              <a:defRPr sz="1800"/>
            </a:lvl3pPr>
            <a:lvl4pPr marL="1371583" indent="0" algn="ctr">
              <a:buNone/>
              <a:defRPr sz="1600"/>
            </a:lvl4pPr>
            <a:lvl5pPr marL="1828777" indent="0" algn="ctr">
              <a:buNone/>
              <a:defRPr sz="1600"/>
            </a:lvl5pPr>
            <a:lvl6pPr marL="2285971" indent="0" algn="ctr">
              <a:buNone/>
              <a:defRPr sz="1600"/>
            </a:lvl6pPr>
            <a:lvl7pPr marL="2743165" indent="0" algn="ctr">
              <a:buNone/>
              <a:defRPr sz="1600"/>
            </a:lvl7pPr>
            <a:lvl8pPr marL="3200360" indent="0" algn="ctr">
              <a:buNone/>
              <a:defRPr sz="1600"/>
            </a:lvl8pPr>
            <a:lvl9pPr marL="3657554"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A2CF713-B7FB-4879-AE39-ACB85A0C4139}" type="datetime1">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2041636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905DB4E-4674-44E3-A13A-9C0E812CBBF9}" type="datetime1">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2878258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9933623-E6AA-40E7-8962-A2560C57B3C6}" type="datetime1">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322687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4619A15-B3D6-4B4E-BF78-A732CF630D78}" type="datetime1">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3179044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9" y="1709741"/>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9" y="4589466"/>
            <a:ext cx="7886700" cy="1500187"/>
          </a:xfrm>
        </p:spPr>
        <p:txBody>
          <a:bodyPr/>
          <a:lstStyle>
            <a:lvl1pPr marL="0" indent="0">
              <a:buNone/>
              <a:defRPr sz="2400">
                <a:solidFill>
                  <a:schemeClr val="tx1"/>
                </a:solidFill>
              </a:defRPr>
            </a:lvl1pPr>
            <a:lvl2pPr marL="457194" indent="0">
              <a:buNone/>
              <a:defRPr sz="2000">
                <a:solidFill>
                  <a:schemeClr val="tx1">
                    <a:tint val="75000"/>
                  </a:schemeClr>
                </a:solidFill>
              </a:defRPr>
            </a:lvl2pPr>
            <a:lvl3pPr marL="914388" indent="0">
              <a:buNone/>
              <a:defRPr sz="1800">
                <a:solidFill>
                  <a:schemeClr val="tx1">
                    <a:tint val="75000"/>
                  </a:schemeClr>
                </a:solidFill>
              </a:defRPr>
            </a:lvl3pPr>
            <a:lvl4pPr marL="1371583" indent="0">
              <a:buNone/>
              <a:defRPr sz="1600">
                <a:solidFill>
                  <a:schemeClr val="tx1">
                    <a:tint val="75000"/>
                  </a:schemeClr>
                </a:solidFill>
              </a:defRPr>
            </a:lvl4pPr>
            <a:lvl5pPr marL="1828777" indent="0">
              <a:buNone/>
              <a:defRPr sz="1600">
                <a:solidFill>
                  <a:schemeClr val="tx1">
                    <a:tint val="75000"/>
                  </a:schemeClr>
                </a:solidFill>
              </a:defRPr>
            </a:lvl5pPr>
            <a:lvl6pPr marL="2285971" indent="0">
              <a:buNone/>
              <a:defRPr sz="1600">
                <a:solidFill>
                  <a:schemeClr val="tx1">
                    <a:tint val="75000"/>
                  </a:schemeClr>
                </a:solidFill>
              </a:defRPr>
            </a:lvl6pPr>
            <a:lvl7pPr marL="2743165" indent="0">
              <a:buNone/>
              <a:defRPr sz="1600">
                <a:solidFill>
                  <a:schemeClr val="tx1">
                    <a:tint val="75000"/>
                  </a:schemeClr>
                </a:solidFill>
              </a:defRPr>
            </a:lvl7pPr>
            <a:lvl8pPr marL="3200360" indent="0">
              <a:buNone/>
              <a:defRPr sz="1600">
                <a:solidFill>
                  <a:schemeClr val="tx1">
                    <a:tint val="75000"/>
                  </a:schemeClr>
                </a:solidFill>
              </a:defRPr>
            </a:lvl8pPr>
            <a:lvl9pPr marL="3657554"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69B1F3C-84B8-4D6E-8D9C-69F273BF818B}" type="datetime1">
              <a:rPr kumimoji="1" lang="ja-JP" altLang="en-US" smtClean="0"/>
              <a:t>2024/2/8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3248878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1"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1715D24-62A9-4989-A720-68EC5AD6F09E}" type="datetime1">
              <a:rPr kumimoji="1" lang="ja-JP" altLang="en-US" smtClean="0"/>
              <a:t>2024/2/8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2203084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194" indent="0">
              <a:buNone/>
              <a:defRPr sz="2000" b="1"/>
            </a:lvl2pPr>
            <a:lvl3pPr marL="914388" indent="0">
              <a:buNone/>
              <a:defRPr sz="1800" b="1"/>
            </a:lvl3pPr>
            <a:lvl4pPr marL="1371583" indent="0">
              <a:buNone/>
              <a:defRPr sz="1600" b="1"/>
            </a:lvl4pPr>
            <a:lvl5pPr marL="1828777" indent="0">
              <a:buNone/>
              <a:defRPr sz="1600" b="1"/>
            </a:lvl5pPr>
            <a:lvl6pPr marL="2285971" indent="0">
              <a:buNone/>
              <a:defRPr sz="1600" b="1"/>
            </a:lvl6pPr>
            <a:lvl7pPr marL="2743165" indent="0">
              <a:buNone/>
              <a:defRPr sz="1600" b="1"/>
            </a:lvl7pPr>
            <a:lvl8pPr marL="3200360" indent="0">
              <a:buNone/>
              <a:defRPr sz="1600" b="1"/>
            </a:lvl8pPr>
            <a:lvl9pPr marL="3657554"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194" indent="0">
              <a:buNone/>
              <a:defRPr sz="2000" b="1"/>
            </a:lvl2pPr>
            <a:lvl3pPr marL="914388" indent="0">
              <a:buNone/>
              <a:defRPr sz="1800" b="1"/>
            </a:lvl3pPr>
            <a:lvl4pPr marL="1371583" indent="0">
              <a:buNone/>
              <a:defRPr sz="1600" b="1"/>
            </a:lvl4pPr>
            <a:lvl5pPr marL="1828777" indent="0">
              <a:buNone/>
              <a:defRPr sz="1600" b="1"/>
            </a:lvl5pPr>
            <a:lvl6pPr marL="2285971" indent="0">
              <a:buNone/>
              <a:defRPr sz="1600" b="1"/>
            </a:lvl6pPr>
            <a:lvl7pPr marL="2743165" indent="0">
              <a:buNone/>
              <a:defRPr sz="1600" b="1"/>
            </a:lvl7pPr>
            <a:lvl8pPr marL="3200360" indent="0">
              <a:buNone/>
              <a:defRPr sz="1600" b="1"/>
            </a:lvl8pPr>
            <a:lvl9pPr marL="3657554"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1"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D615637-0E2B-46DC-8A0A-9EB615D55504}" type="datetime1">
              <a:rPr kumimoji="1" lang="ja-JP" altLang="en-US" smtClean="0"/>
              <a:t>2024/2/8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3708444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3D5A563-7222-4B8A-8325-A892BDF59BC3}" type="datetime1">
              <a:rPr kumimoji="1" lang="ja-JP" altLang="en-US" smtClean="0"/>
              <a:t>2024/2/8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1196519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EDD7DA-E392-4437-98ED-2ACF3A06ED2A}" type="datetime1">
              <a:rPr kumimoji="1" lang="ja-JP" altLang="en-US" smtClean="0"/>
              <a:t>2024/2/8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2130413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194" indent="0">
              <a:buNone/>
              <a:defRPr sz="1400"/>
            </a:lvl2pPr>
            <a:lvl3pPr marL="914388" indent="0">
              <a:buNone/>
              <a:defRPr sz="1200"/>
            </a:lvl3pPr>
            <a:lvl4pPr marL="1371583" indent="0">
              <a:buNone/>
              <a:defRPr sz="1000"/>
            </a:lvl4pPr>
            <a:lvl5pPr marL="1828777" indent="0">
              <a:buNone/>
              <a:defRPr sz="1000"/>
            </a:lvl5pPr>
            <a:lvl6pPr marL="2285971" indent="0">
              <a:buNone/>
              <a:defRPr sz="1000"/>
            </a:lvl6pPr>
            <a:lvl7pPr marL="2743165" indent="0">
              <a:buNone/>
              <a:defRPr sz="1000"/>
            </a:lvl7pPr>
            <a:lvl8pPr marL="3200360" indent="0">
              <a:buNone/>
              <a:defRPr sz="1000"/>
            </a:lvl8pPr>
            <a:lvl9pPr marL="3657554"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1706646-1FFD-4E94-A3BA-56DC71305F82}" type="datetime1">
              <a:rPr kumimoji="1" lang="ja-JP" altLang="en-US" smtClean="0"/>
              <a:t>2024/2/8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3084441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194" indent="0">
              <a:buNone/>
              <a:defRPr sz="2800"/>
            </a:lvl2pPr>
            <a:lvl3pPr marL="914388" indent="0">
              <a:buNone/>
              <a:defRPr sz="2400"/>
            </a:lvl3pPr>
            <a:lvl4pPr marL="1371583" indent="0">
              <a:buNone/>
              <a:defRPr sz="2000"/>
            </a:lvl4pPr>
            <a:lvl5pPr marL="1828777" indent="0">
              <a:buNone/>
              <a:defRPr sz="2000"/>
            </a:lvl5pPr>
            <a:lvl6pPr marL="2285971" indent="0">
              <a:buNone/>
              <a:defRPr sz="2000"/>
            </a:lvl6pPr>
            <a:lvl7pPr marL="2743165" indent="0">
              <a:buNone/>
              <a:defRPr sz="2000"/>
            </a:lvl7pPr>
            <a:lvl8pPr marL="3200360" indent="0">
              <a:buNone/>
              <a:defRPr sz="2000"/>
            </a:lvl8pPr>
            <a:lvl9pPr marL="3657554"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194" indent="0">
              <a:buNone/>
              <a:defRPr sz="1400"/>
            </a:lvl2pPr>
            <a:lvl3pPr marL="914388" indent="0">
              <a:buNone/>
              <a:defRPr sz="1200"/>
            </a:lvl3pPr>
            <a:lvl4pPr marL="1371583" indent="0">
              <a:buNone/>
              <a:defRPr sz="1000"/>
            </a:lvl4pPr>
            <a:lvl5pPr marL="1828777" indent="0">
              <a:buNone/>
              <a:defRPr sz="1000"/>
            </a:lvl5pPr>
            <a:lvl6pPr marL="2285971" indent="0">
              <a:buNone/>
              <a:defRPr sz="1000"/>
            </a:lvl6pPr>
            <a:lvl7pPr marL="2743165" indent="0">
              <a:buNone/>
              <a:defRPr sz="1000"/>
            </a:lvl7pPr>
            <a:lvl8pPr marL="3200360" indent="0">
              <a:buNone/>
              <a:defRPr sz="1000"/>
            </a:lvl8pPr>
            <a:lvl9pPr marL="3657554"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A3F2CEF-4A57-4643-B7DE-C0C3191EAA12}" type="datetime1">
              <a:rPr kumimoji="1" lang="ja-JP" altLang="en-US" smtClean="0"/>
              <a:t>2024/2/8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3723791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3E99C3-ED16-4C63-B5BA-FD5E8E6B199B}" type="datetime1">
              <a:rPr kumimoji="1" lang="ja-JP" altLang="en-US" smtClean="0"/>
              <a:t>2024/2/8</a:t>
            </a:fld>
            <a:endParaRPr kumimoji="1" lang="ja-JP" alt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806B9-3478-44E0-85BE-EDAEE4FDDB67}" type="slidenum">
              <a:rPr kumimoji="1" lang="ja-JP" altLang="en-US" smtClean="0"/>
              <a:t>‹#›</a:t>
            </a:fld>
            <a:endParaRPr kumimoji="1" lang="ja-JP" altLang="en-US"/>
          </a:p>
        </p:txBody>
      </p:sp>
    </p:spTree>
    <p:extLst>
      <p:ext uri="{BB962C8B-B14F-4D97-AF65-F5344CB8AC3E}">
        <p14:creationId xmlns:p14="http://schemas.microsoft.com/office/powerpoint/2010/main" val="12187390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388"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7" indent="-228597" algn="l" defTabSz="914388"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92" indent="-228597" algn="l" defTabSz="914388"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85" indent="-228597" algn="l" defTabSz="914388"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80" indent="-228597" algn="l" defTabSz="91438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74" indent="-228597" algn="l" defTabSz="91438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68" indent="-228597" algn="l" defTabSz="91438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62" indent="-228597" algn="l" defTabSz="91438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57" indent="-228597" algn="l" defTabSz="91438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51" indent="-228597" algn="l" defTabSz="91438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88" rtl="0" eaLnBrk="1" latinLnBrk="0" hangingPunct="1">
        <a:defRPr kumimoji="1" sz="1800" kern="1200">
          <a:solidFill>
            <a:schemeClr val="tx1"/>
          </a:solidFill>
          <a:latin typeface="+mn-lt"/>
          <a:ea typeface="+mn-ea"/>
          <a:cs typeface="+mn-cs"/>
        </a:defRPr>
      </a:lvl1pPr>
      <a:lvl2pPr marL="457194" algn="l" defTabSz="914388" rtl="0" eaLnBrk="1" latinLnBrk="0" hangingPunct="1">
        <a:defRPr kumimoji="1" sz="1800" kern="1200">
          <a:solidFill>
            <a:schemeClr val="tx1"/>
          </a:solidFill>
          <a:latin typeface="+mn-lt"/>
          <a:ea typeface="+mn-ea"/>
          <a:cs typeface="+mn-cs"/>
        </a:defRPr>
      </a:lvl2pPr>
      <a:lvl3pPr marL="914388" algn="l" defTabSz="914388" rtl="0" eaLnBrk="1" latinLnBrk="0" hangingPunct="1">
        <a:defRPr kumimoji="1" sz="1800" kern="1200">
          <a:solidFill>
            <a:schemeClr val="tx1"/>
          </a:solidFill>
          <a:latin typeface="+mn-lt"/>
          <a:ea typeface="+mn-ea"/>
          <a:cs typeface="+mn-cs"/>
        </a:defRPr>
      </a:lvl3pPr>
      <a:lvl4pPr marL="1371583" algn="l" defTabSz="914388" rtl="0" eaLnBrk="1" latinLnBrk="0" hangingPunct="1">
        <a:defRPr kumimoji="1" sz="1800" kern="1200">
          <a:solidFill>
            <a:schemeClr val="tx1"/>
          </a:solidFill>
          <a:latin typeface="+mn-lt"/>
          <a:ea typeface="+mn-ea"/>
          <a:cs typeface="+mn-cs"/>
        </a:defRPr>
      </a:lvl4pPr>
      <a:lvl5pPr marL="1828777" algn="l" defTabSz="914388" rtl="0" eaLnBrk="1" latinLnBrk="0" hangingPunct="1">
        <a:defRPr kumimoji="1" sz="1800" kern="1200">
          <a:solidFill>
            <a:schemeClr val="tx1"/>
          </a:solidFill>
          <a:latin typeface="+mn-lt"/>
          <a:ea typeface="+mn-ea"/>
          <a:cs typeface="+mn-cs"/>
        </a:defRPr>
      </a:lvl5pPr>
      <a:lvl6pPr marL="2285971" algn="l" defTabSz="914388" rtl="0" eaLnBrk="1" latinLnBrk="0" hangingPunct="1">
        <a:defRPr kumimoji="1" sz="1800" kern="1200">
          <a:solidFill>
            <a:schemeClr val="tx1"/>
          </a:solidFill>
          <a:latin typeface="+mn-lt"/>
          <a:ea typeface="+mn-ea"/>
          <a:cs typeface="+mn-cs"/>
        </a:defRPr>
      </a:lvl6pPr>
      <a:lvl7pPr marL="2743165" algn="l" defTabSz="914388" rtl="0" eaLnBrk="1" latinLnBrk="0" hangingPunct="1">
        <a:defRPr kumimoji="1" sz="1800" kern="1200">
          <a:solidFill>
            <a:schemeClr val="tx1"/>
          </a:solidFill>
          <a:latin typeface="+mn-lt"/>
          <a:ea typeface="+mn-ea"/>
          <a:cs typeface="+mn-cs"/>
        </a:defRPr>
      </a:lvl7pPr>
      <a:lvl8pPr marL="3200360" algn="l" defTabSz="914388" rtl="0" eaLnBrk="1" latinLnBrk="0" hangingPunct="1">
        <a:defRPr kumimoji="1" sz="1800" kern="1200">
          <a:solidFill>
            <a:schemeClr val="tx1"/>
          </a:solidFill>
          <a:latin typeface="+mn-lt"/>
          <a:ea typeface="+mn-ea"/>
          <a:cs typeface="+mn-cs"/>
        </a:defRPr>
      </a:lvl8pPr>
      <a:lvl9pPr marL="3657554" algn="l" defTabSz="914388"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7ADD366-081F-41FE-B39F-B917B53EA73C}"/>
              </a:ext>
            </a:extLst>
          </p:cNvPr>
          <p:cNvSpPr/>
          <p:nvPr/>
        </p:nvSpPr>
        <p:spPr>
          <a:xfrm>
            <a:off x="0" y="94046"/>
            <a:ext cx="9143999" cy="461665"/>
          </a:xfrm>
          <a:prstGeom prst="rect">
            <a:avLst/>
          </a:prstGeom>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ルーブリック（課題の設定）</a:t>
            </a:r>
          </a:p>
        </p:txBody>
      </p:sp>
      <p:graphicFrame>
        <p:nvGraphicFramePr>
          <p:cNvPr id="3" name="表 2">
            <a:extLst>
              <a:ext uri="{FF2B5EF4-FFF2-40B4-BE49-F238E27FC236}">
                <a16:creationId xmlns:a16="http://schemas.microsoft.com/office/drawing/2014/main" id="{74695416-A807-4F86-B8C3-9069BA68F67A}"/>
              </a:ext>
            </a:extLst>
          </p:cNvPr>
          <p:cNvGraphicFramePr>
            <a:graphicFrameLocks noGrp="1"/>
          </p:cNvGraphicFramePr>
          <p:nvPr>
            <p:extLst>
              <p:ext uri="{D42A27DB-BD31-4B8C-83A1-F6EECF244321}">
                <p14:modId xmlns:p14="http://schemas.microsoft.com/office/powerpoint/2010/main" val="1040186830"/>
              </p:ext>
            </p:extLst>
          </p:nvPr>
        </p:nvGraphicFramePr>
        <p:xfrm>
          <a:off x="460130" y="1842952"/>
          <a:ext cx="8147844" cy="2620074"/>
        </p:xfrm>
        <a:graphic>
          <a:graphicData uri="http://schemas.openxmlformats.org/drawingml/2006/table">
            <a:tbl>
              <a:tblPr firstRow="1" bandRow="1">
                <a:tableStyleId>{5940675A-B579-460E-94D1-54222C63F5DA}</a:tableStyleId>
              </a:tblPr>
              <a:tblGrid>
                <a:gridCol w="2036961">
                  <a:extLst>
                    <a:ext uri="{9D8B030D-6E8A-4147-A177-3AD203B41FA5}">
                      <a16:colId xmlns:a16="http://schemas.microsoft.com/office/drawing/2014/main" val="2558197442"/>
                    </a:ext>
                  </a:extLst>
                </a:gridCol>
                <a:gridCol w="2036961">
                  <a:extLst>
                    <a:ext uri="{9D8B030D-6E8A-4147-A177-3AD203B41FA5}">
                      <a16:colId xmlns:a16="http://schemas.microsoft.com/office/drawing/2014/main" val="2831038700"/>
                    </a:ext>
                  </a:extLst>
                </a:gridCol>
                <a:gridCol w="2036961">
                  <a:extLst>
                    <a:ext uri="{9D8B030D-6E8A-4147-A177-3AD203B41FA5}">
                      <a16:colId xmlns:a16="http://schemas.microsoft.com/office/drawing/2014/main" val="1082386843"/>
                    </a:ext>
                  </a:extLst>
                </a:gridCol>
                <a:gridCol w="2036961">
                  <a:extLst>
                    <a:ext uri="{9D8B030D-6E8A-4147-A177-3AD203B41FA5}">
                      <a16:colId xmlns:a16="http://schemas.microsoft.com/office/drawing/2014/main" val="2428419063"/>
                    </a:ext>
                  </a:extLst>
                </a:gridCol>
              </a:tblGrid>
              <a:tr h="370840">
                <a:tc>
                  <a:txBody>
                    <a:bodyPr/>
                    <a:lstStyle/>
                    <a:p>
                      <a:pPr algn="ctr"/>
                      <a:r>
                        <a:rPr kumimoji="1" lang="en-US" altLang="ja-JP" sz="2000" dirty="0">
                          <a:latin typeface="Arial" panose="020B0604020202020204" pitchFamily="34" charset="0"/>
                          <a:cs typeface="Arial" panose="020B0604020202020204" pitchFamily="34" charset="0"/>
                        </a:rPr>
                        <a:t>A</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B</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C</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D</a:t>
                      </a:r>
                      <a:endParaRPr kumimoji="1" lang="ja-JP" alt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59066536"/>
                  </a:ext>
                </a:extLst>
              </a:tr>
              <a:tr h="314084">
                <a:tc>
                  <a:txBody>
                    <a:bodyPr/>
                    <a:lstStyle/>
                    <a:p>
                      <a:pPr marL="0" marR="0" lvl="0" indent="0" algn="l" defTabSz="914388" rtl="0" eaLnBrk="1" fontAlgn="auto" latinLnBrk="0" hangingPunct="1">
                        <a:lnSpc>
                          <a:spcPct val="150000"/>
                        </a:lnSpc>
                        <a:spcBef>
                          <a:spcPts val="0"/>
                        </a:spcBef>
                        <a:spcAft>
                          <a:spcPts val="0"/>
                        </a:spcAft>
                        <a:buClrTx/>
                        <a:buSzTx/>
                        <a:buFontTx/>
                        <a:buNone/>
                        <a:tabLst/>
                        <a:defRPr/>
                      </a:pPr>
                      <a:r>
                        <a:rPr kumimoji="1" lang="ja-JP" altLang="en-US" sz="1600" dirty="0">
                          <a:solidFill>
                            <a:schemeClr val="tx1"/>
                          </a:solidFill>
                          <a:latin typeface="BIZ UDゴシック" panose="020B0400000000000000" pitchFamily="49" charset="-128"/>
                          <a:ea typeface="BIZ UDゴシック" panose="020B0400000000000000" pitchFamily="49" charset="-128"/>
                        </a:rPr>
                        <a:t>結晶の観察から</a:t>
                      </a:r>
                      <a:r>
                        <a:rPr kumimoji="1" lang="ja-JP" altLang="en-US" sz="1600" u="none" dirty="0">
                          <a:solidFill>
                            <a:schemeClr val="tx1"/>
                          </a:solidFill>
                          <a:latin typeface="BIZ UDゴシック" panose="020B0400000000000000" pitchFamily="49" charset="-128"/>
                          <a:ea typeface="BIZ UDゴシック" panose="020B0400000000000000" pitchFamily="49" charset="-128"/>
                        </a:rPr>
                        <a:t>問題を見つけ、その</a:t>
                      </a:r>
                      <a:r>
                        <a:rPr kumimoji="1" lang="ja-JP" altLang="en-US" sz="1600" u="sng" dirty="0">
                          <a:solidFill>
                            <a:schemeClr val="tx1"/>
                          </a:solidFill>
                          <a:latin typeface="BIZ UDゴシック" panose="020B0400000000000000" pitchFamily="49" charset="-128"/>
                          <a:ea typeface="BIZ UDゴシック" panose="020B0400000000000000" pitchFamily="49" charset="-128"/>
                        </a:rPr>
                        <a:t>問題を解決するためには具体的に何を調べる必要があるかに気付く</a:t>
                      </a:r>
                      <a:r>
                        <a:rPr kumimoji="1" lang="ja-JP" altLang="en-US" sz="1600" u="none" dirty="0">
                          <a:solidFill>
                            <a:schemeClr val="tx1"/>
                          </a:solidFill>
                          <a:latin typeface="BIZ UDゴシック" panose="020B0400000000000000" pitchFamily="49" charset="-128"/>
                          <a:ea typeface="BIZ UDゴシック" panose="020B0400000000000000" pitchFamily="49" charset="-128"/>
                        </a:rPr>
                        <a:t>ことができた</a:t>
                      </a:r>
                      <a:r>
                        <a:rPr kumimoji="1" lang="ja-JP" altLang="en-US" sz="16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marL="0" marR="0" lvl="0" indent="0" algn="l" defTabSz="914388" rtl="0" eaLnBrk="1" fontAlgn="auto" latinLnBrk="0" hangingPunct="1">
                        <a:lnSpc>
                          <a:spcPct val="150000"/>
                        </a:lnSpc>
                        <a:spcBef>
                          <a:spcPts val="0"/>
                        </a:spcBef>
                        <a:spcAft>
                          <a:spcPts val="0"/>
                        </a:spcAft>
                        <a:buClrTx/>
                        <a:buSzTx/>
                        <a:buFontTx/>
                        <a:buNone/>
                        <a:tabLst/>
                        <a:defRPr/>
                      </a:pPr>
                      <a:r>
                        <a:rPr kumimoji="1" lang="ja-JP" altLang="en-US" sz="1600" dirty="0">
                          <a:solidFill>
                            <a:schemeClr val="tx1"/>
                          </a:solidFill>
                          <a:latin typeface="BIZ UDゴシック" panose="020B0400000000000000" pitchFamily="49" charset="-128"/>
                          <a:ea typeface="BIZ UDゴシック" panose="020B0400000000000000" pitchFamily="49" charset="-128"/>
                        </a:rPr>
                        <a:t>結晶の観察を通して気付きや疑問をもち、そこから</a:t>
                      </a:r>
                      <a:r>
                        <a:rPr kumimoji="1" lang="ja-JP" altLang="en-US" sz="1600" u="sng" dirty="0">
                          <a:solidFill>
                            <a:schemeClr val="tx1"/>
                          </a:solidFill>
                          <a:latin typeface="BIZ UDゴシック" panose="020B0400000000000000" pitchFamily="49" charset="-128"/>
                          <a:ea typeface="BIZ UDゴシック" panose="020B0400000000000000" pitchFamily="49" charset="-128"/>
                        </a:rPr>
                        <a:t>問題を見つけることができた</a:t>
                      </a:r>
                      <a:r>
                        <a:rPr kumimoji="1" lang="ja-JP" altLang="en-US" sz="16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結晶の観察を通して</a:t>
                      </a:r>
                      <a:r>
                        <a:rPr kumimoji="1" lang="ja-JP" altLang="en-US" sz="1600" u="sng" dirty="0">
                          <a:latin typeface="BIZ UDゴシック" panose="020B0400000000000000" pitchFamily="49" charset="-128"/>
                          <a:ea typeface="BIZ UDゴシック" panose="020B0400000000000000" pitchFamily="49" charset="-128"/>
                        </a:rPr>
                        <a:t>気付きや疑問をもつことができた</a:t>
                      </a:r>
                      <a:r>
                        <a:rPr kumimoji="1" lang="ja-JP" altLang="en-US" sz="1600"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結晶の観察をすることができた。</a:t>
                      </a:r>
                    </a:p>
                  </a:txBody>
                  <a:tcPr/>
                </a:tc>
                <a:extLst>
                  <a:ext uri="{0D108BD9-81ED-4DB2-BD59-A6C34878D82A}">
                    <a16:rowId xmlns:a16="http://schemas.microsoft.com/office/drawing/2014/main" val="247506256"/>
                  </a:ext>
                </a:extLst>
              </a:tr>
            </a:tbl>
          </a:graphicData>
        </a:graphic>
      </p:graphicFrame>
      <p:sp>
        <p:nvSpPr>
          <p:cNvPr id="4" name="正方形/長方形 3">
            <a:extLst>
              <a:ext uri="{FF2B5EF4-FFF2-40B4-BE49-F238E27FC236}">
                <a16:creationId xmlns:a16="http://schemas.microsoft.com/office/drawing/2014/main" id="{9FBA5AB0-9810-45D2-AA0C-90BC8FFBCA89}"/>
              </a:ext>
            </a:extLst>
          </p:cNvPr>
          <p:cNvSpPr/>
          <p:nvPr/>
        </p:nvSpPr>
        <p:spPr>
          <a:xfrm>
            <a:off x="460130" y="1107732"/>
            <a:ext cx="7340471" cy="369332"/>
          </a:xfrm>
          <a:prstGeom prst="rect">
            <a:avLst/>
          </a:prstGeom>
          <a:ln w="19050">
            <a:noFill/>
          </a:ln>
        </p:spPr>
        <p:txBody>
          <a:bodyPr wrap="none">
            <a:spAutoFit/>
          </a:bodyPr>
          <a:lstStyle/>
          <a:p>
            <a:r>
              <a:rPr kumimoji="1" lang="ja-JP" altLang="en-US" dirty="0">
                <a:latin typeface="BIZ UDゴシック" panose="020B0400000000000000" pitchFamily="49" charset="-128"/>
                <a:ea typeface="BIZ UDゴシック" panose="020B0400000000000000" pitchFamily="49" charset="-128"/>
              </a:rPr>
              <a:t>目標１　観察による気付きや疑問から課題を設定することができる。</a:t>
            </a:r>
          </a:p>
        </p:txBody>
      </p:sp>
      <p:pic>
        <p:nvPicPr>
          <p:cNvPr id="6" name="図 5">
            <a:extLst>
              <a:ext uri="{FF2B5EF4-FFF2-40B4-BE49-F238E27FC236}">
                <a16:creationId xmlns:a16="http://schemas.microsoft.com/office/drawing/2014/main" id="{D98DD27F-2526-4DCA-A2B2-2DB2011F1427}"/>
              </a:ext>
            </a:extLst>
          </p:cNvPr>
          <p:cNvPicPr>
            <a:picLocks noChangeAspect="1"/>
          </p:cNvPicPr>
          <p:nvPr/>
        </p:nvPicPr>
        <p:blipFill>
          <a:blip r:embed="rId2"/>
          <a:stretch>
            <a:fillRect/>
          </a:stretch>
        </p:blipFill>
        <p:spPr>
          <a:xfrm>
            <a:off x="7441189" y="4828915"/>
            <a:ext cx="1166785" cy="1300480"/>
          </a:xfrm>
          <a:prstGeom prst="rect">
            <a:avLst/>
          </a:prstGeom>
        </p:spPr>
      </p:pic>
      <p:sp>
        <p:nvSpPr>
          <p:cNvPr id="7" name="正方形/長方形 6">
            <a:extLst>
              <a:ext uri="{FF2B5EF4-FFF2-40B4-BE49-F238E27FC236}">
                <a16:creationId xmlns:a16="http://schemas.microsoft.com/office/drawing/2014/main" id="{79ED7E8B-60F8-4428-BE4D-19A5BCAFCE63}"/>
              </a:ext>
            </a:extLst>
          </p:cNvPr>
          <p:cNvSpPr/>
          <p:nvPr/>
        </p:nvSpPr>
        <p:spPr>
          <a:xfrm>
            <a:off x="460130" y="94046"/>
            <a:ext cx="1166785" cy="461665"/>
          </a:xfrm>
          <a:prstGeom prst="rect">
            <a:avLst/>
          </a:prstGeom>
          <a:ln w="19050">
            <a:solidFill>
              <a:schemeClr val="tx1"/>
            </a:solidFill>
          </a:ln>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第１時</a:t>
            </a:r>
          </a:p>
        </p:txBody>
      </p:sp>
    </p:spTree>
    <p:extLst>
      <p:ext uri="{BB962C8B-B14F-4D97-AF65-F5344CB8AC3E}">
        <p14:creationId xmlns:p14="http://schemas.microsoft.com/office/powerpoint/2010/main" val="3197097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7ADD366-081F-41FE-B39F-B917B53EA73C}"/>
              </a:ext>
            </a:extLst>
          </p:cNvPr>
          <p:cNvSpPr/>
          <p:nvPr/>
        </p:nvSpPr>
        <p:spPr>
          <a:xfrm>
            <a:off x="0" y="94046"/>
            <a:ext cx="9143999" cy="461665"/>
          </a:xfrm>
          <a:prstGeom prst="rect">
            <a:avLst/>
          </a:prstGeom>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ルーブリック（観察・実験の実施）</a:t>
            </a:r>
          </a:p>
        </p:txBody>
      </p:sp>
      <p:graphicFrame>
        <p:nvGraphicFramePr>
          <p:cNvPr id="5" name="表 4">
            <a:extLst>
              <a:ext uri="{FF2B5EF4-FFF2-40B4-BE49-F238E27FC236}">
                <a16:creationId xmlns:a16="http://schemas.microsoft.com/office/drawing/2014/main" id="{3E79D235-2155-4A5E-9902-6F26673B205C}"/>
              </a:ext>
            </a:extLst>
          </p:cNvPr>
          <p:cNvGraphicFramePr>
            <a:graphicFrameLocks noGrp="1"/>
          </p:cNvGraphicFramePr>
          <p:nvPr>
            <p:extLst>
              <p:ext uri="{D42A27DB-BD31-4B8C-83A1-F6EECF244321}">
                <p14:modId xmlns:p14="http://schemas.microsoft.com/office/powerpoint/2010/main" val="1470160662"/>
              </p:ext>
            </p:extLst>
          </p:nvPr>
        </p:nvGraphicFramePr>
        <p:xfrm>
          <a:off x="460130" y="1840759"/>
          <a:ext cx="8147844" cy="2985834"/>
        </p:xfrm>
        <a:graphic>
          <a:graphicData uri="http://schemas.openxmlformats.org/drawingml/2006/table">
            <a:tbl>
              <a:tblPr firstRow="1" bandRow="1">
                <a:tableStyleId>{5940675A-B579-460E-94D1-54222C63F5DA}</a:tableStyleId>
              </a:tblPr>
              <a:tblGrid>
                <a:gridCol w="2036961">
                  <a:extLst>
                    <a:ext uri="{9D8B030D-6E8A-4147-A177-3AD203B41FA5}">
                      <a16:colId xmlns:a16="http://schemas.microsoft.com/office/drawing/2014/main" val="2558197442"/>
                    </a:ext>
                  </a:extLst>
                </a:gridCol>
                <a:gridCol w="2036961">
                  <a:extLst>
                    <a:ext uri="{9D8B030D-6E8A-4147-A177-3AD203B41FA5}">
                      <a16:colId xmlns:a16="http://schemas.microsoft.com/office/drawing/2014/main" val="2831038700"/>
                    </a:ext>
                  </a:extLst>
                </a:gridCol>
                <a:gridCol w="2036961">
                  <a:extLst>
                    <a:ext uri="{9D8B030D-6E8A-4147-A177-3AD203B41FA5}">
                      <a16:colId xmlns:a16="http://schemas.microsoft.com/office/drawing/2014/main" val="1082386843"/>
                    </a:ext>
                  </a:extLst>
                </a:gridCol>
                <a:gridCol w="2036961">
                  <a:extLst>
                    <a:ext uri="{9D8B030D-6E8A-4147-A177-3AD203B41FA5}">
                      <a16:colId xmlns:a16="http://schemas.microsoft.com/office/drawing/2014/main" val="2428419063"/>
                    </a:ext>
                  </a:extLst>
                </a:gridCol>
              </a:tblGrid>
              <a:tr h="370840">
                <a:tc>
                  <a:txBody>
                    <a:bodyPr/>
                    <a:lstStyle/>
                    <a:p>
                      <a:pPr algn="ctr"/>
                      <a:r>
                        <a:rPr kumimoji="1" lang="en-US" altLang="ja-JP" sz="2000" dirty="0">
                          <a:latin typeface="Arial" panose="020B0604020202020204" pitchFamily="34" charset="0"/>
                          <a:cs typeface="Arial" panose="020B0604020202020204" pitchFamily="34" charset="0"/>
                        </a:rPr>
                        <a:t>A</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B</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C</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D</a:t>
                      </a:r>
                      <a:endParaRPr kumimoji="1" lang="ja-JP" alt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59066536"/>
                  </a:ext>
                </a:extLst>
              </a:tr>
              <a:tr h="370840">
                <a:tc>
                  <a:txBody>
                    <a:bodyPr/>
                    <a:lstStyle/>
                    <a:p>
                      <a:pPr marL="0" marR="0" lvl="0" indent="0" algn="l" defTabSz="914388" rtl="0" eaLnBrk="1" fontAlgn="auto" latinLnBrk="0" hangingPunct="1">
                        <a:lnSpc>
                          <a:spcPct val="150000"/>
                        </a:lnSpc>
                        <a:spcBef>
                          <a:spcPts val="0"/>
                        </a:spcBef>
                        <a:spcAft>
                          <a:spcPts val="0"/>
                        </a:spcAft>
                        <a:buClrTx/>
                        <a:buSzTx/>
                        <a:buFontTx/>
                        <a:buNone/>
                        <a:tabLst/>
                        <a:defRPr/>
                      </a:pPr>
                      <a:r>
                        <a:rPr kumimoji="1" lang="ja-JP" altLang="en-US" sz="1600" dirty="0">
                          <a:latin typeface="BIZ UDゴシック" panose="020B0400000000000000" pitchFamily="49" charset="-128"/>
                          <a:ea typeface="BIZ UDゴシック" panose="020B0400000000000000" pitchFamily="49" charset="-128"/>
                        </a:rPr>
                        <a:t>適切に実験器具を操作して観察・実験を実施できた。また、実験の様子や結果だけではなく、</a:t>
                      </a:r>
                      <a:r>
                        <a:rPr kumimoji="1" lang="ja-JP" altLang="en-US" sz="1600" u="sng" dirty="0">
                          <a:latin typeface="BIZ UDゴシック" panose="020B0400000000000000" pitchFamily="49" charset="-128"/>
                          <a:ea typeface="BIZ UDゴシック" panose="020B0400000000000000" pitchFamily="49" charset="-128"/>
                        </a:rPr>
                        <a:t>気付いたことや疑問についても記述できた</a:t>
                      </a:r>
                      <a:r>
                        <a:rPr kumimoji="1" lang="ja-JP" altLang="en-US" sz="1600" dirty="0">
                          <a:latin typeface="BIZ UDゴシック" panose="020B0400000000000000" pitchFamily="49" charset="-128"/>
                          <a:ea typeface="BIZ UDゴシック" panose="020B0400000000000000" pitchFamily="49" charset="-128"/>
                        </a:rPr>
                        <a:t>。</a:t>
                      </a:r>
                    </a:p>
                  </a:txBody>
                  <a:tcPr/>
                </a:tc>
                <a:tc>
                  <a:txBody>
                    <a:bodyPr/>
                    <a:lstStyle/>
                    <a:p>
                      <a:pPr marL="0" marR="0" lvl="0" indent="0" algn="l" defTabSz="914388" rtl="0" eaLnBrk="1" fontAlgn="auto" latinLnBrk="0" hangingPunct="1">
                        <a:lnSpc>
                          <a:spcPct val="150000"/>
                        </a:lnSpc>
                        <a:spcBef>
                          <a:spcPts val="0"/>
                        </a:spcBef>
                        <a:spcAft>
                          <a:spcPts val="0"/>
                        </a:spcAft>
                        <a:buClrTx/>
                        <a:buSzTx/>
                        <a:buFontTx/>
                        <a:buNone/>
                        <a:tabLst/>
                        <a:defRPr/>
                      </a:pPr>
                      <a:r>
                        <a:rPr kumimoji="1" lang="ja-JP" altLang="en-US" sz="1600" dirty="0">
                          <a:latin typeface="BIZ UDゴシック" panose="020B0400000000000000" pitchFamily="49" charset="-128"/>
                          <a:ea typeface="BIZ UDゴシック" panose="020B0400000000000000" pitchFamily="49" charset="-128"/>
                        </a:rPr>
                        <a:t>適切に実験器具を操作して観察・実験を実施できた。また、</a:t>
                      </a:r>
                      <a:r>
                        <a:rPr kumimoji="1" lang="ja-JP" altLang="en-US" sz="1600" u="sng" dirty="0">
                          <a:latin typeface="BIZ UDゴシック" panose="020B0400000000000000" pitchFamily="49" charset="-128"/>
                          <a:ea typeface="BIZ UDゴシック" panose="020B0400000000000000" pitchFamily="49" charset="-128"/>
                        </a:rPr>
                        <a:t>実験の様子や結果について記録することができた</a:t>
                      </a:r>
                      <a:r>
                        <a:rPr kumimoji="1" lang="ja-JP" altLang="en-US" sz="1600"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u="sng" dirty="0">
                          <a:latin typeface="BIZ UDゴシック" panose="020B0400000000000000" pitchFamily="49" charset="-128"/>
                          <a:ea typeface="BIZ UDゴシック" panose="020B0400000000000000" pitchFamily="49" charset="-128"/>
                        </a:rPr>
                        <a:t>適切に実験器具を操作して</a:t>
                      </a:r>
                      <a:r>
                        <a:rPr kumimoji="1" lang="ja-JP" altLang="en-US" sz="1600" dirty="0">
                          <a:latin typeface="BIZ UDゴシック" panose="020B0400000000000000" pitchFamily="49" charset="-128"/>
                          <a:ea typeface="BIZ UDゴシック" panose="020B0400000000000000" pitchFamily="49" charset="-128"/>
                        </a:rPr>
                        <a:t>観察・実験を実施できた。</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観察・実験に参加できた。</a:t>
                      </a:r>
                    </a:p>
                  </a:txBody>
                  <a:tcPr/>
                </a:tc>
                <a:extLst>
                  <a:ext uri="{0D108BD9-81ED-4DB2-BD59-A6C34878D82A}">
                    <a16:rowId xmlns:a16="http://schemas.microsoft.com/office/drawing/2014/main" val="247506256"/>
                  </a:ext>
                </a:extLst>
              </a:tr>
            </a:tbl>
          </a:graphicData>
        </a:graphic>
      </p:graphicFrame>
      <p:sp>
        <p:nvSpPr>
          <p:cNvPr id="6" name="正方形/長方形 5">
            <a:extLst>
              <a:ext uri="{FF2B5EF4-FFF2-40B4-BE49-F238E27FC236}">
                <a16:creationId xmlns:a16="http://schemas.microsoft.com/office/drawing/2014/main" id="{38780CBA-A5F9-4BCD-BE75-CE57BD6985AF}"/>
              </a:ext>
            </a:extLst>
          </p:cNvPr>
          <p:cNvSpPr/>
          <p:nvPr/>
        </p:nvSpPr>
        <p:spPr>
          <a:xfrm>
            <a:off x="460130" y="1194804"/>
            <a:ext cx="8494633" cy="369332"/>
          </a:xfrm>
          <a:prstGeom prst="rect">
            <a:avLst/>
          </a:prstGeom>
          <a:ln w="19050">
            <a:noFill/>
          </a:ln>
        </p:spPr>
        <p:txBody>
          <a:bodyPr wrap="none">
            <a:spAutoFit/>
          </a:bodyPr>
          <a:lstStyle/>
          <a:p>
            <a:r>
              <a:rPr kumimoji="1" lang="ja-JP" altLang="en-US" dirty="0">
                <a:latin typeface="BIZ UDゴシック" panose="020B0400000000000000" pitchFamily="49" charset="-128"/>
                <a:ea typeface="BIZ UDゴシック" panose="020B0400000000000000" pitchFamily="49" charset="-128"/>
              </a:rPr>
              <a:t>目標２　</a:t>
            </a:r>
            <a:r>
              <a:rPr lang="ja-JP" altLang="ja-JP" dirty="0">
                <a:latin typeface="BIZ UDゴシック" panose="020B0400000000000000" pitchFamily="49" charset="-128"/>
                <a:ea typeface="BIZ UDゴシック" panose="020B0400000000000000" pitchFamily="49" charset="-128"/>
              </a:rPr>
              <a:t>観察、実験に関する基本操作や記録などの基本的な技能を身に付ける</a:t>
            </a:r>
            <a:r>
              <a:rPr lang="ja-JP" altLang="en-US" dirty="0">
                <a:latin typeface="BIZ UDゴシック" panose="020B0400000000000000" pitchFamily="49" charset="-128"/>
                <a:ea typeface="BIZ UDゴシック" panose="020B0400000000000000" pitchFamily="49" charset="-128"/>
              </a:rPr>
              <a:t>。</a:t>
            </a:r>
            <a:endParaRPr kumimoji="1" lang="ja-JP" altLang="en-US" dirty="0">
              <a:latin typeface="BIZ UDゴシック" panose="020B0400000000000000" pitchFamily="49" charset="-128"/>
              <a:ea typeface="BIZ UDゴシック" panose="020B0400000000000000" pitchFamily="49" charset="-128"/>
            </a:endParaRPr>
          </a:p>
        </p:txBody>
      </p:sp>
      <p:sp>
        <p:nvSpPr>
          <p:cNvPr id="7" name="正方形/長方形 6">
            <a:extLst>
              <a:ext uri="{FF2B5EF4-FFF2-40B4-BE49-F238E27FC236}">
                <a16:creationId xmlns:a16="http://schemas.microsoft.com/office/drawing/2014/main" id="{66BEA6FE-F54A-4C56-AA32-C53BEBF97916}"/>
              </a:ext>
            </a:extLst>
          </p:cNvPr>
          <p:cNvSpPr/>
          <p:nvPr/>
        </p:nvSpPr>
        <p:spPr>
          <a:xfrm>
            <a:off x="460130" y="94046"/>
            <a:ext cx="1166785" cy="461665"/>
          </a:xfrm>
          <a:prstGeom prst="rect">
            <a:avLst/>
          </a:prstGeom>
          <a:ln w="19050">
            <a:solidFill>
              <a:schemeClr val="tx1"/>
            </a:solidFill>
          </a:ln>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第２時</a:t>
            </a:r>
          </a:p>
        </p:txBody>
      </p:sp>
      <p:pic>
        <p:nvPicPr>
          <p:cNvPr id="8" name="図 7">
            <a:extLst>
              <a:ext uri="{FF2B5EF4-FFF2-40B4-BE49-F238E27FC236}">
                <a16:creationId xmlns:a16="http://schemas.microsoft.com/office/drawing/2014/main" id="{8BDB639D-631F-47AA-BDD3-CBE82588AC87}"/>
              </a:ext>
            </a:extLst>
          </p:cNvPr>
          <p:cNvPicPr>
            <a:picLocks noChangeAspect="1"/>
          </p:cNvPicPr>
          <p:nvPr/>
        </p:nvPicPr>
        <p:blipFill>
          <a:blip r:embed="rId3"/>
          <a:stretch>
            <a:fillRect/>
          </a:stretch>
        </p:blipFill>
        <p:spPr>
          <a:xfrm>
            <a:off x="7311454" y="4969282"/>
            <a:ext cx="1477143" cy="1387828"/>
          </a:xfrm>
          <a:prstGeom prst="rect">
            <a:avLst/>
          </a:prstGeom>
        </p:spPr>
      </p:pic>
    </p:spTree>
    <p:extLst>
      <p:ext uri="{BB962C8B-B14F-4D97-AF65-F5344CB8AC3E}">
        <p14:creationId xmlns:p14="http://schemas.microsoft.com/office/powerpoint/2010/main" val="193933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48FA8162-9250-4330-A37F-8377ED0F7266}"/>
              </a:ext>
            </a:extLst>
          </p:cNvPr>
          <p:cNvPicPr>
            <a:picLocks noChangeAspect="1"/>
          </p:cNvPicPr>
          <p:nvPr/>
        </p:nvPicPr>
        <p:blipFill>
          <a:blip r:embed="rId2"/>
          <a:stretch>
            <a:fillRect/>
          </a:stretch>
        </p:blipFill>
        <p:spPr>
          <a:xfrm>
            <a:off x="7112023" y="4921767"/>
            <a:ext cx="1495951" cy="1468120"/>
          </a:xfrm>
          <a:prstGeom prst="rect">
            <a:avLst/>
          </a:prstGeom>
        </p:spPr>
      </p:pic>
      <p:sp>
        <p:nvSpPr>
          <p:cNvPr id="2" name="正方形/長方形 1">
            <a:extLst>
              <a:ext uri="{FF2B5EF4-FFF2-40B4-BE49-F238E27FC236}">
                <a16:creationId xmlns:a16="http://schemas.microsoft.com/office/drawing/2014/main" id="{77ADD366-081F-41FE-B39F-B917B53EA73C}"/>
              </a:ext>
            </a:extLst>
          </p:cNvPr>
          <p:cNvSpPr/>
          <p:nvPr/>
        </p:nvSpPr>
        <p:spPr>
          <a:xfrm>
            <a:off x="0" y="94046"/>
            <a:ext cx="9143999" cy="461665"/>
          </a:xfrm>
          <a:prstGeom prst="rect">
            <a:avLst/>
          </a:prstGeom>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ルーブリック（表現）</a:t>
            </a:r>
          </a:p>
        </p:txBody>
      </p:sp>
      <p:graphicFrame>
        <p:nvGraphicFramePr>
          <p:cNvPr id="3" name="表 2">
            <a:extLst>
              <a:ext uri="{FF2B5EF4-FFF2-40B4-BE49-F238E27FC236}">
                <a16:creationId xmlns:a16="http://schemas.microsoft.com/office/drawing/2014/main" id="{A3A2E2C6-4F27-4330-B73D-DA2FC0860701}"/>
              </a:ext>
            </a:extLst>
          </p:cNvPr>
          <p:cNvGraphicFramePr>
            <a:graphicFrameLocks noGrp="1"/>
          </p:cNvGraphicFramePr>
          <p:nvPr>
            <p:extLst>
              <p:ext uri="{D42A27DB-BD31-4B8C-83A1-F6EECF244321}">
                <p14:modId xmlns:p14="http://schemas.microsoft.com/office/powerpoint/2010/main" val="704766351"/>
              </p:ext>
            </p:extLst>
          </p:nvPr>
        </p:nvGraphicFramePr>
        <p:xfrm>
          <a:off x="460130" y="1570173"/>
          <a:ext cx="8147844" cy="3351594"/>
        </p:xfrm>
        <a:graphic>
          <a:graphicData uri="http://schemas.openxmlformats.org/drawingml/2006/table">
            <a:tbl>
              <a:tblPr firstRow="1" bandRow="1">
                <a:tableStyleId>{5940675A-B579-460E-94D1-54222C63F5DA}</a:tableStyleId>
              </a:tblPr>
              <a:tblGrid>
                <a:gridCol w="2036961">
                  <a:extLst>
                    <a:ext uri="{9D8B030D-6E8A-4147-A177-3AD203B41FA5}">
                      <a16:colId xmlns:a16="http://schemas.microsoft.com/office/drawing/2014/main" val="2558197442"/>
                    </a:ext>
                  </a:extLst>
                </a:gridCol>
                <a:gridCol w="2036961">
                  <a:extLst>
                    <a:ext uri="{9D8B030D-6E8A-4147-A177-3AD203B41FA5}">
                      <a16:colId xmlns:a16="http://schemas.microsoft.com/office/drawing/2014/main" val="2831038700"/>
                    </a:ext>
                  </a:extLst>
                </a:gridCol>
                <a:gridCol w="2036961">
                  <a:extLst>
                    <a:ext uri="{9D8B030D-6E8A-4147-A177-3AD203B41FA5}">
                      <a16:colId xmlns:a16="http://schemas.microsoft.com/office/drawing/2014/main" val="1082386843"/>
                    </a:ext>
                  </a:extLst>
                </a:gridCol>
                <a:gridCol w="2036961">
                  <a:extLst>
                    <a:ext uri="{9D8B030D-6E8A-4147-A177-3AD203B41FA5}">
                      <a16:colId xmlns:a16="http://schemas.microsoft.com/office/drawing/2014/main" val="2428419063"/>
                    </a:ext>
                  </a:extLst>
                </a:gridCol>
              </a:tblGrid>
              <a:tr h="370840">
                <a:tc>
                  <a:txBody>
                    <a:bodyPr/>
                    <a:lstStyle/>
                    <a:p>
                      <a:pPr algn="ctr"/>
                      <a:r>
                        <a:rPr kumimoji="1" lang="en-US" altLang="ja-JP" sz="2000" dirty="0">
                          <a:latin typeface="Arial" panose="020B0604020202020204" pitchFamily="34" charset="0"/>
                          <a:cs typeface="Arial" panose="020B0604020202020204" pitchFamily="34" charset="0"/>
                        </a:rPr>
                        <a:t>A</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B</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C</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D</a:t>
                      </a:r>
                      <a:endParaRPr kumimoji="1" lang="ja-JP" alt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59066536"/>
                  </a:ext>
                </a:extLst>
              </a:tr>
              <a:tr h="370840">
                <a:tc>
                  <a:txBody>
                    <a:bodyPr/>
                    <a:lstStyle/>
                    <a:p>
                      <a:pPr marL="0" marR="0" lvl="0" indent="0" algn="l" defTabSz="914388" rtl="0" eaLnBrk="1" fontAlgn="auto" latinLnBrk="0" hangingPunct="1">
                        <a:lnSpc>
                          <a:spcPct val="150000"/>
                        </a:lnSpc>
                        <a:spcBef>
                          <a:spcPts val="0"/>
                        </a:spcBef>
                        <a:spcAft>
                          <a:spcPts val="0"/>
                        </a:spcAft>
                        <a:buClrTx/>
                        <a:buSzTx/>
                        <a:buFontTx/>
                        <a:buNone/>
                        <a:tabLst/>
                        <a:defRPr/>
                      </a:pPr>
                      <a:r>
                        <a:rPr kumimoji="1" lang="ja-JP" altLang="en-US" sz="1600" dirty="0">
                          <a:latin typeface="BIZ UDゴシック" panose="020B0400000000000000" pitchFamily="49" charset="-128"/>
                          <a:ea typeface="BIZ UDゴシック" panose="020B0400000000000000" pitchFamily="49" charset="-128"/>
                        </a:rPr>
                        <a:t>発表資料について、観察・実験の結果と粒子間の結びつきとの関連について整理し</a:t>
                      </a:r>
                      <a:r>
                        <a:rPr kumimoji="1" lang="ja-JP" altLang="en-US" sz="1600" dirty="0">
                          <a:solidFill>
                            <a:schemeClr val="tx1"/>
                          </a:solidFill>
                          <a:latin typeface="BIZ UDゴシック" panose="020B0400000000000000" pitchFamily="49" charset="-128"/>
                          <a:ea typeface="BIZ UDゴシック" panose="020B0400000000000000" pitchFamily="49" charset="-128"/>
                        </a:rPr>
                        <a:t>、</a:t>
                      </a:r>
                      <a:r>
                        <a:rPr kumimoji="1" lang="ja-JP" altLang="en-US" sz="1600" u="sng" dirty="0">
                          <a:latin typeface="BIZ UDゴシック" panose="020B0400000000000000" pitchFamily="49" charset="-128"/>
                          <a:ea typeface="BIZ UDゴシック" panose="020B0400000000000000" pitchFamily="49" charset="-128"/>
                        </a:rPr>
                        <a:t>他者にも分かりやすくなるように工夫しながら</a:t>
                      </a:r>
                      <a:r>
                        <a:rPr kumimoji="1" lang="ja-JP" altLang="en-US" sz="1600" dirty="0">
                          <a:latin typeface="BIZ UDゴシック" panose="020B0400000000000000" pitchFamily="49" charset="-128"/>
                          <a:ea typeface="BIZ UDゴシック" panose="020B0400000000000000" pitchFamily="49" charset="-128"/>
                        </a:rPr>
                        <a:t>作成することができた。</a:t>
                      </a:r>
                    </a:p>
                  </a:txBody>
                  <a:tcPr/>
                </a:tc>
                <a:tc>
                  <a:txBody>
                    <a:bodyPr/>
                    <a:lstStyle/>
                    <a:p>
                      <a:pPr marL="0" marR="0" lvl="0" indent="0" algn="l" defTabSz="914388" rtl="0" eaLnBrk="1" fontAlgn="auto" latinLnBrk="0" hangingPunct="1">
                        <a:lnSpc>
                          <a:spcPct val="150000"/>
                        </a:lnSpc>
                        <a:spcBef>
                          <a:spcPts val="0"/>
                        </a:spcBef>
                        <a:spcAft>
                          <a:spcPts val="0"/>
                        </a:spcAft>
                        <a:buClrTx/>
                        <a:buSzTx/>
                        <a:buFontTx/>
                        <a:buNone/>
                        <a:tabLst/>
                        <a:defRPr/>
                      </a:pPr>
                      <a:r>
                        <a:rPr kumimoji="1" lang="ja-JP" altLang="en-US" sz="1600" dirty="0">
                          <a:latin typeface="BIZ UDゴシック" panose="020B0400000000000000" pitchFamily="49" charset="-128"/>
                          <a:ea typeface="BIZ UDゴシック" panose="020B0400000000000000" pitchFamily="49" charset="-128"/>
                        </a:rPr>
                        <a:t>発表資料について、</a:t>
                      </a:r>
                      <a:r>
                        <a:rPr kumimoji="1" lang="ja-JP" altLang="en-US" sz="1600" u="sng" dirty="0">
                          <a:latin typeface="BIZ UDゴシック" panose="020B0400000000000000" pitchFamily="49" charset="-128"/>
                          <a:ea typeface="BIZ UDゴシック" panose="020B0400000000000000" pitchFamily="49" charset="-128"/>
                        </a:rPr>
                        <a:t>観察・実験の結果と粒子間の結びつきとの関連について整理</a:t>
                      </a:r>
                      <a:r>
                        <a:rPr kumimoji="1" lang="ja-JP" altLang="en-US" sz="1600" dirty="0">
                          <a:latin typeface="BIZ UDゴシック" panose="020B0400000000000000" pitchFamily="49" charset="-128"/>
                          <a:ea typeface="BIZ UDゴシック" panose="020B0400000000000000" pitchFamily="49" charset="-128"/>
                        </a:rPr>
                        <a:t>し、作成することができた。</a:t>
                      </a:r>
                    </a:p>
                    <a:p>
                      <a:pPr marL="0" marR="0" lvl="0" indent="0" algn="l" defTabSz="914388" rtl="0" eaLnBrk="1" fontAlgn="auto" latinLnBrk="0" hangingPunct="1">
                        <a:lnSpc>
                          <a:spcPct val="150000"/>
                        </a:lnSpc>
                        <a:spcBef>
                          <a:spcPts val="0"/>
                        </a:spcBef>
                        <a:spcAft>
                          <a:spcPts val="0"/>
                        </a:spcAft>
                        <a:buClrTx/>
                        <a:buSzTx/>
                        <a:buFontTx/>
                        <a:buNone/>
                        <a:tabLst/>
                        <a:defRPr/>
                      </a:pPr>
                      <a:endParaRPr kumimoji="1" lang="ja-JP" altLang="en-US" sz="1600" dirty="0">
                        <a:latin typeface="BIZ UDゴシック" panose="020B0400000000000000" pitchFamily="49" charset="-128"/>
                        <a:ea typeface="BIZ UDゴシック" panose="020B0400000000000000" pitchFamily="49" charset="-128"/>
                      </a:endParaRP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観察・実験の結果についてのみ</a:t>
                      </a:r>
                      <a:r>
                        <a:rPr kumimoji="1" lang="ja-JP" altLang="en-US" sz="1600" u="sng" dirty="0">
                          <a:latin typeface="BIZ UDゴシック" panose="020B0400000000000000" pitchFamily="49" charset="-128"/>
                          <a:ea typeface="BIZ UDゴシック" panose="020B0400000000000000" pitchFamily="49" charset="-128"/>
                        </a:rPr>
                        <a:t>発表資料を作成できた</a:t>
                      </a:r>
                      <a:r>
                        <a:rPr kumimoji="1" lang="ja-JP" altLang="en-US" sz="1600"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発表資料の作成に取り組めた。</a:t>
                      </a:r>
                    </a:p>
                  </a:txBody>
                  <a:tcPr/>
                </a:tc>
                <a:extLst>
                  <a:ext uri="{0D108BD9-81ED-4DB2-BD59-A6C34878D82A}">
                    <a16:rowId xmlns:a16="http://schemas.microsoft.com/office/drawing/2014/main" val="247506256"/>
                  </a:ext>
                </a:extLst>
              </a:tr>
            </a:tbl>
          </a:graphicData>
        </a:graphic>
      </p:graphicFrame>
      <p:sp>
        <p:nvSpPr>
          <p:cNvPr id="7" name="正方形/長方形 6">
            <a:extLst>
              <a:ext uri="{FF2B5EF4-FFF2-40B4-BE49-F238E27FC236}">
                <a16:creationId xmlns:a16="http://schemas.microsoft.com/office/drawing/2014/main" id="{297EBC8D-F96A-4F98-BABC-EEF43034C56B}"/>
              </a:ext>
            </a:extLst>
          </p:cNvPr>
          <p:cNvSpPr/>
          <p:nvPr/>
        </p:nvSpPr>
        <p:spPr>
          <a:xfrm>
            <a:off x="460130" y="1105105"/>
            <a:ext cx="7340471" cy="369332"/>
          </a:xfrm>
          <a:prstGeom prst="rect">
            <a:avLst/>
          </a:prstGeom>
          <a:ln w="19050">
            <a:noFill/>
          </a:ln>
        </p:spPr>
        <p:txBody>
          <a:bodyPr wrap="none">
            <a:spAutoFit/>
          </a:bodyPr>
          <a:lstStyle/>
          <a:p>
            <a:r>
              <a:rPr kumimoji="1" lang="ja-JP" altLang="en-US" dirty="0">
                <a:latin typeface="BIZ UDゴシック" panose="020B0400000000000000" pitchFamily="49" charset="-128"/>
                <a:ea typeface="BIZ UDゴシック" panose="020B0400000000000000" pitchFamily="49" charset="-128"/>
              </a:rPr>
              <a:t>目標３　</a:t>
            </a:r>
            <a:r>
              <a:rPr lang="ja-JP" altLang="ja-JP" dirty="0">
                <a:latin typeface="BIZ UDゴシック" panose="020B0400000000000000" pitchFamily="49" charset="-128"/>
                <a:ea typeface="BIZ UDゴシック" panose="020B0400000000000000" pitchFamily="49" charset="-128"/>
              </a:rPr>
              <a:t>観察・実験の結果や考察</a:t>
            </a:r>
            <a:r>
              <a:rPr lang="ja-JP" altLang="en-US" dirty="0">
                <a:latin typeface="BIZ UDゴシック" panose="020B0400000000000000" pitchFamily="49" charset="-128"/>
                <a:ea typeface="BIZ UDゴシック" panose="020B0400000000000000" pitchFamily="49" charset="-128"/>
              </a:rPr>
              <a:t>について</a:t>
            </a:r>
            <a:r>
              <a:rPr lang="ja-JP" altLang="ja-JP" dirty="0">
                <a:latin typeface="BIZ UDゴシック" panose="020B0400000000000000" pitchFamily="49" charset="-128"/>
                <a:ea typeface="BIZ UDゴシック" panose="020B0400000000000000" pitchFamily="49" charset="-128"/>
              </a:rPr>
              <a:t>、発表資料</a:t>
            </a:r>
            <a:r>
              <a:rPr lang="ja-JP" altLang="en-US" dirty="0">
                <a:latin typeface="BIZ UDゴシック" panose="020B0400000000000000" pitchFamily="49" charset="-128"/>
                <a:ea typeface="BIZ UDゴシック" panose="020B0400000000000000" pitchFamily="49" charset="-128"/>
              </a:rPr>
              <a:t>を作成</a:t>
            </a:r>
            <a:r>
              <a:rPr lang="ja-JP" altLang="ja-JP" dirty="0">
                <a:latin typeface="BIZ UDゴシック" panose="020B0400000000000000" pitchFamily="49" charset="-128"/>
                <a:ea typeface="BIZ UDゴシック" panose="020B0400000000000000" pitchFamily="49" charset="-128"/>
              </a:rPr>
              <a:t>できる。</a:t>
            </a:r>
            <a:endParaRPr kumimoji="1" lang="ja-JP" altLang="en-US" dirty="0">
              <a:latin typeface="BIZ UDゴシック" panose="020B0400000000000000" pitchFamily="49" charset="-128"/>
              <a:ea typeface="BIZ UDゴシック" panose="020B0400000000000000" pitchFamily="49" charset="-128"/>
            </a:endParaRPr>
          </a:p>
        </p:txBody>
      </p:sp>
      <p:sp>
        <p:nvSpPr>
          <p:cNvPr id="5" name="正方形/長方形 4">
            <a:extLst>
              <a:ext uri="{FF2B5EF4-FFF2-40B4-BE49-F238E27FC236}">
                <a16:creationId xmlns:a16="http://schemas.microsoft.com/office/drawing/2014/main" id="{DA0B6E5A-5F80-4BE3-9F5D-E2DAC68C6AC2}"/>
              </a:ext>
            </a:extLst>
          </p:cNvPr>
          <p:cNvSpPr/>
          <p:nvPr/>
        </p:nvSpPr>
        <p:spPr>
          <a:xfrm>
            <a:off x="460130" y="94046"/>
            <a:ext cx="1166785" cy="461665"/>
          </a:xfrm>
          <a:prstGeom prst="rect">
            <a:avLst/>
          </a:prstGeom>
          <a:ln w="19050">
            <a:solidFill>
              <a:schemeClr val="tx1"/>
            </a:solidFill>
          </a:ln>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第３時</a:t>
            </a:r>
          </a:p>
        </p:txBody>
      </p:sp>
    </p:spTree>
    <p:extLst>
      <p:ext uri="{BB962C8B-B14F-4D97-AF65-F5344CB8AC3E}">
        <p14:creationId xmlns:p14="http://schemas.microsoft.com/office/powerpoint/2010/main" val="3383700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7ADD366-081F-41FE-B39F-B917B53EA73C}"/>
              </a:ext>
            </a:extLst>
          </p:cNvPr>
          <p:cNvSpPr/>
          <p:nvPr/>
        </p:nvSpPr>
        <p:spPr>
          <a:xfrm>
            <a:off x="0" y="94046"/>
            <a:ext cx="9143999" cy="461665"/>
          </a:xfrm>
          <a:prstGeom prst="rect">
            <a:avLst/>
          </a:prstGeom>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ルーブリック（伝達）</a:t>
            </a:r>
          </a:p>
        </p:txBody>
      </p:sp>
      <p:graphicFrame>
        <p:nvGraphicFramePr>
          <p:cNvPr id="3" name="表 2">
            <a:extLst>
              <a:ext uri="{FF2B5EF4-FFF2-40B4-BE49-F238E27FC236}">
                <a16:creationId xmlns:a16="http://schemas.microsoft.com/office/drawing/2014/main" id="{01A92295-0D83-462A-B8C4-FB92CC22BC49}"/>
              </a:ext>
            </a:extLst>
          </p:cNvPr>
          <p:cNvGraphicFramePr>
            <a:graphicFrameLocks noGrp="1"/>
          </p:cNvGraphicFramePr>
          <p:nvPr>
            <p:extLst>
              <p:ext uri="{D42A27DB-BD31-4B8C-83A1-F6EECF244321}">
                <p14:modId xmlns:p14="http://schemas.microsoft.com/office/powerpoint/2010/main" val="1552786134"/>
              </p:ext>
            </p:extLst>
          </p:nvPr>
        </p:nvGraphicFramePr>
        <p:xfrm>
          <a:off x="460130" y="1819158"/>
          <a:ext cx="8147844" cy="2254314"/>
        </p:xfrm>
        <a:graphic>
          <a:graphicData uri="http://schemas.openxmlformats.org/drawingml/2006/table">
            <a:tbl>
              <a:tblPr firstRow="1" bandRow="1">
                <a:tableStyleId>{5940675A-B579-460E-94D1-54222C63F5DA}</a:tableStyleId>
              </a:tblPr>
              <a:tblGrid>
                <a:gridCol w="2036961">
                  <a:extLst>
                    <a:ext uri="{9D8B030D-6E8A-4147-A177-3AD203B41FA5}">
                      <a16:colId xmlns:a16="http://schemas.microsoft.com/office/drawing/2014/main" val="2558197442"/>
                    </a:ext>
                  </a:extLst>
                </a:gridCol>
                <a:gridCol w="2036961">
                  <a:extLst>
                    <a:ext uri="{9D8B030D-6E8A-4147-A177-3AD203B41FA5}">
                      <a16:colId xmlns:a16="http://schemas.microsoft.com/office/drawing/2014/main" val="2831038700"/>
                    </a:ext>
                  </a:extLst>
                </a:gridCol>
                <a:gridCol w="2036961">
                  <a:extLst>
                    <a:ext uri="{9D8B030D-6E8A-4147-A177-3AD203B41FA5}">
                      <a16:colId xmlns:a16="http://schemas.microsoft.com/office/drawing/2014/main" val="1082386843"/>
                    </a:ext>
                  </a:extLst>
                </a:gridCol>
                <a:gridCol w="2036961">
                  <a:extLst>
                    <a:ext uri="{9D8B030D-6E8A-4147-A177-3AD203B41FA5}">
                      <a16:colId xmlns:a16="http://schemas.microsoft.com/office/drawing/2014/main" val="2428419063"/>
                    </a:ext>
                  </a:extLst>
                </a:gridCol>
              </a:tblGrid>
              <a:tr h="370840">
                <a:tc>
                  <a:txBody>
                    <a:bodyPr/>
                    <a:lstStyle/>
                    <a:p>
                      <a:pPr algn="ctr"/>
                      <a:r>
                        <a:rPr kumimoji="1" lang="en-US" altLang="ja-JP" sz="2000" dirty="0">
                          <a:latin typeface="Arial" panose="020B0604020202020204" pitchFamily="34" charset="0"/>
                          <a:cs typeface="Arial" panose="020B0604020202020204" pitchFamily="34" charset="0"/>
                        </a:rPr>
                        <a:t>A</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B</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C</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D</a:t>
                      </a:r>
                      <a:endParaRPr kumimoji="1" lang="ja-JP" alt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59066536"/>
                  </a:ext>
                </a:extLst>
              </a:tr>
              <a:tr h="370840">
                <a:tc>
                  <a:txBody>
                    <a:bodyPr/>
                    <a:lstStyle/>
                    <a:p>
                      <a:pPr marL="0" marR="0" lvl="0" indent="0" algn="l" defTabSz="914388" rtl="0" eaLnBrk="1" fontAlgn="auto" latinLnBrk="0" hangingPunct="1">
                        <a:lnSpc>
                          <a:spcPct val="150000"/>
                        </a:lnSpc>
                        <a:spcBef>
                          <a:spcPts val="0"/>
                        </a:spcBef>
                        <a:spcAft>
                          <a:spcPts val="0"/>
                        </a:spcAft>
                        <a:buClrTx/>
                        <a:buSzTx/>
                        <a:buFontTx/>
                        <a:buNone/>
                        <a:tabLst/>
                        <a:defRPr/>
                      </a:pPr>
                      <a:r>
                        <a:rPr kumimoji="1" lang="ja-JP" altLang="en-US" sz="1600" dirty="0">
                          <a:latin typeface="BIZ UDゴシック" panose="020B0400000000000000" pitchFamily="49" charset="-128"/>
                          <a:ea typeface="BIZ UDゴシック" panose="020B0400000000000000" pitchFamily="49" charset="-128"/>
                        </a:rPr>
                        <a:t>作成した資料について伝わりやすい表現を用いながら、</a:t>
                      </a:r>
                      <a:r>
                        <a:rPr kumimoji="1" lang="ja-JP" altLang="en-US" sz="1600" u="sng" dirty="0">
                          <a:latin typeface="BIZ UDゴシック" panose="020B0400000000000000" pitchFamily="49" charset="-128"/>
                          <a:ea typeface="BIZ UDゴシック" panose="020B0400000000000000" pitchFamily="49" charset="-128"/>
                        </a:rPr>
                        <a:t>相手の反応に合わせて</a:t>
                      </a:r>
                      <a:r>
                        <a:rPr kumimoji="1" lang="ja-JP" altLang="en-US" sz="1600" dirty="0">
                          <a:latin typeface="BIZ UDゴシック" panose="020B0400000000000000" pitchFamily="49" charset="-128"/>
                          <a:ea typeface="BIZ UDゴシック" panose="020B0400000000000000" pitchFamily="49" charset="-128"/>
                        </a:rPr>
                        <a:t>説明できた。</a:t>
                      </a:r>
                    </a:p>
                  </a:txBody>
                  <a:tcPr/>
                </a:tc>
                <a:tc>
                  <a:txBody>
                    <a:bodyPr/>
                    <a:lstStyle/>
                    <a:p>
                      <a:pPr marL="0" marR="0" lvl="0" indent="0" algn="l" defTabSz="914388" rtl="0" eaLnBrk="1" fontAlgn="auto" latinLnBrk="0" hangingPunct="1">
                        <a:lnSpc>
                          <a:spcPct val="150000"/>
                        </a:lnSpc>
                        <a:spcBef>
                          <a:spcPts val="0"/>
                        </a:spcBef>
                        <a:spcAft>
                          <a:spcPts val="0"/>
                        </a:spcAft>
                        <a:buClrTx/>
                        <a:buSzTx/>
                        <a:buFontTx/>
                        <a:buNone/>
                        <a:tabLst/>
                        <a:defRPr/>
                      </a:pPr>
                      <a:r>
                        <a:rPr kumimoji="1" lang="ja-JP" altLang="en-US" sz="1600" dirty="0">
                          <a:latin typeface="BIZ UDゴシック" panose="020B0400000000000000" pitchFamily="49" charset="-128"/>
                          <a:ea typeface="BIZ UDゴシック" panose="020B0400000000000000" pitchFamily="49" charset="-128"/>
                        </a:rPr>
                        <a:t>作成した資料について</a:t>
                      </a:r>
                      <a:r>
                        <a:rPr kumimoji="1" lang="ja-JP" altLang="en-US" sz="1600" u="sng" dirty="0">
                          <a:latin typeface="BIZ UDゴシック" panose="020B0400000000000000" pitchFamily="49" charset="-128"/>
                          <a:ea typeface="BIZ UDゴシック" panose="020B0400000000000000" pitchFamily="49" charset="-128"/>
                        </a:rPr>
                        <a:t>伝わりやすい表現を用いて</a:t>
                      </a:r>
                      <a:r>
                        <a:rPr kumimoji="1" lang="ja-JP" altLang="en-US" sz="1600" dirty="0">
                          <a:latin typeface="BIZ UDゴシック" panose="020B0400000000000000" pitchFamily="49" charset="-128"/>
                          <a:ea typeface="BIZ UDゴシック" panose="020B0400000000000000" pitchFamily="49" charset="-128"/>
                        </a:rPr>
                        <a:t>、説明できた。</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作成した資料について</a:t>
                      </a:r>
                      <a:r>
                        <a:rPr kumimoji="1" lang="ja-JP" altLang="en-US" sz="1600" u="sng" dirty="0">
                          <a:latin typeface="BIZ UDゴシック" panose="020B0400000000000000" pitchFamily="49" charset="-128"/>
                          <a:ea typeface="BIZ UDゴシック" panose="020B0400000000000000" pitchFamily="49" charset="-128"/>
                        </a:rPr>
                        <a:t>説明できた</a:t>
                      </a:r>
                      <a:r>
                        <a:rPr kumimoji="1" lang="ja-JP" altLang="en-US" sz="1600"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発表に参加できた。</a:t>
                      </a:r>
                    </a:p>
                  </a:txBody>
                  <a:tcPr/>
                </a:tc>
                <a:extLst>
                  <a:ext uri="{0D108BD9-81ED-4DB2-BD59-A6C34878D82A}">
                    <a16:rowId xmlns:a16="http://schemas.microsoft.com/office/drawing/2014/main" val="247506256"/>
                  </a:ext>
                </a:extLst>
              </a:tr>
            </a:tbl>
          </a:graphicData>
        </a:graphic>
      </p:graphicFrame>
      <p:sp>
        <p:nvSpPr>
          <p:cNvPr id="5" name="正方形/長方形 4">
            <a:extLst>
              <a:ext uri="{FF2B5EF4-FFF2-40B4-BE49-F238E27FC236}">
                <a16:creationId xmlns:a16="http://schemas.microsoft.com/office/drawing/2014/main" id="{D2892131-20EF-4B5C-AF25-3905F6430FC8}"/>
              </a:ext>
            </a:extLst>
          </p:cNvPr>
          <p:cNvSpPr/>
          <p:nvPr/>
        </p:nvSpPr>
        <p:spPr>
          <a:xfrm>
            <a:off x="460130" y="1155709"/>
            <a:ext cx="6186309" cy="369332"/>
          </a:xfrm>
          <a:prstGeom prst="rect">
            <a:avLst/>
          </a:prstGeom>
          <a:ln w="19050">
            <a:noFill/>
          </a:ln>
        </p:spPr>
        <p:txBody>
          <a:bodyPr wrap="none">
            <a:spAutoFit/>
          </a:bodyPr>
          <a:lstStyle/>
          <a:p>
            <a:r>
              <a:rPr kumimoji="1" lang="ja-JP" altLang="en-US" dirty="0">
                <a:latin typeface="BIZ UDゴシック" panose="020B0400000000000000" pitchFamily="49" charset="-128"/>
                <a:ea typeface="BIZ UDゴシック" panose="020B0400000000000000" pitchFamily="49" charset="-128"/>
              </a:rPr>
              <a:t>目標４　</a:t>
            </a:r>
            <a:r>
              <a:rPr lang="ja-JP" altLang="en-US" dirty="0">
                <a:latin typeface="BIZ UDゴシック" panose="020B0400000000000000" pitchFamily="49" charset="-128"/>
                <a:ea typeface="BIZ UDゴシック" panose="020B0400000000000000" pitchFamily="49" charset="-128"/>
              </a:rPr>
              <a:t>作成した資料を使って、説明することができる</a:t>
            </a:r>
            <a:r>
              <a:rPr lang="ja-JP" altLang="ja-JP" dirty="0">
                <a:latin typeface="BIZ UDゴシック" panose="020B0400000000000000" pitchFamily="49" charset="-128"/>
                <a:ea typeface="BIZ UDゴシック" panose="020B0400000000000000" pitchFamily="49" charset="-128"/>
              </a:rPr>
              <a:t>。</a:t>
            </a:r>
            <a:endParaRPr kumimoji="1" lang="ja-JP" altLang="en-US" dirty="0">
              <a:latin typeface="BIZ UDゴシック" panose="020B0400000000000000" pitchFamily="49" charset="-128"/>
              <a:ea typeface="BIZ UDゴシック" panose="020B0400000000000000" pitchFamily="49" charset="-128"/>
            </a:endParaRPr>
          </a:p>
        </p:txBody>
      </p:sp>
      <p:sp>
        <p:nvSpPr>
          <p:cNvPr id="6" name="正方形/長方形 5">
            <a:extLst>
              <a:ext uri="{FF2B5EF4-FFF2-40B4-BE49-F238E27FC236}">
                <a16:creationId xmlns:a16="http://schemas.microsoft.com/office/drawing/2014/main" id="{7A76BFC4-B32C-4D42-8769-36D37A60CF1D}"/>
              </a:ext>
            </a:extLst>
          </p:cNvPr>
          <p:cNvSpPr/>
          <p:nvPr/>
        </p:nvSpPr>
        <p:spPr>
          <a:xfrm>
            <a:off x="460130" y="94046"/>
            <a:ext cx="1166785" cy="461665"/>
          </a:xfrm>
          <a:prstGeom prst="rect">
            <a:avLst/>
          </a:prstGeom>
          <a:ln w="19050">
            <a:solidFill>
              <a:schemeClr val="tx1"/>
            </a:solidFill>
          </a:ln>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第４時</a:t>
            </a:r>
          </a:p>
        </p:txBody>
      </p:sp>
      <p:pic>
        <p:nvPicPr>
          <p:cNvPr id="7" name="図 6">
            <a:extLst>
              <a:ext uri="{FF2B5EF4-FFF2-40B4-BE49-F238E27FC236}">
                <a16:creationId xmlns:a16="http://schemas.microsoft.com/office/drawing/2014/main" id="{D561B64B-8EAE-4122-85F3-12C9FDB72D03}"/>
              </a:ext>
            </a:extLst>
          </p:cNvPr>
          <p:cNvPicPr>
            <a:picLocks noChangeAspect="1"/>
          </p:cNvPicPr>
          <p:nvPr/>
        </p:nvPicPr>
        <p:blipFill>
          <a:blip r:embed="rId2"/>
          <a:stretch>
            <a:fillRect/>
          </a:stretch>
        </p:blipFill>
        <p:spPr>
          <a:xfrm>
            <a:off x="6569339" y="4701071"/>
            <a:ext cx="2038635" cy="1667108"/>
          </a:xfrm>
          <a:prstGeom prst="rect">
            <a:avLst/>
          </a:prstGeom>
        </p:spPr>
      </p:pic>
    </p:spTree>
    <p:extLst>
      <p:ext uri="{BB962C8B-B14F-4D97-AF65-F5344CB8AC3E}">
        <p14:creationId xmlns:p14="http://schemas.microsoft.com/office/powerpoint/2010/main" val="1975257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A055775-B914-4DD6-BD9D-774D1B234A90}"/>
              </a:ext>
            </a:extLst>
          </p:cNvPr>
          <p:cNvSpPr/>
          <p:nvPr/>
        </p:nvSpPr>
        <p:spPr>
          <a:xfrm>
            <a:off x="0" y="94046"/>
            <a:ext cx="9143999" cy="461665"/>
          </a:xfrm>
          <a:prstGeom prst="rect">
            <a:avLst/>
          </a:prstGeom>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主体的に学習に取り組む態度</a:t>
            </a:r>
          </a:p>
        </p:txBody>
      </p:sp>
      <p:sp>
        <p:nvSpPr>
          <p:cNvPr id="7" name="正方形/長方形 6">
            <a:extLst>
              <a:ext uri="{FF2B5EF4-FFF2-40B4-BE49-F238E27FC236}">
                <a16:creationId xmlns:a16="http://schemas.microsoft.com/office/drawing/2014/main" id="{9F16177C-B8C0-4C16-909D-A3CF927D22A8}"/>
              </a:ext>
            </a:extLst>
          </p:cNvPr>
          <p:cNvSpPr/>
          <p:nvPr/>
        </p:nvSpPr>
        <p:spPr>
          <a:xfrm>
            <a:off x="460130" y="94046"/>
            <a:ext cx="1447498" cy="830997"/>
          </a:xfrm>
          <a:prstGeom prst="rect">
            <a:avLst/>
          </a:prstGeom>
          <a:ln w="19050">
            <a:solidFill>
              <a:schemeClr val="tx1"/>
            </a:solidFill>
          </a:ln>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指導者用</a:t>
            </a:r>
            <a:endParaRPr kumimoji="1" lang="en-US" altLang="ja-JP" sz="2400" dirty="0">
              <a:latin typeface="BIZ UDゴシック" panose="020B0400000000000000" pitchFamily="49" charset="-128"/>
              <a:ea typeface="BIZ UDゴシック" panose="020B0400000000000000" pitchFamily="49" charset="-128"/>
            </a:endParaRPr>
          </a:p>
          <a:p>
            <a:pPr algn="ctr"/>
            <a:r>
              <a:rPr kumimoji="1" lang="ja-JP" altLang="en-US" sz="2400" dirty="0">
                <a:latin typeface="BIZ UDゴシック" panose="020B0400000000000000" pitchFamily="49" charset="-128"/>
                <a:ea typeface="BIZ UDゴシック" panose="020B0400000000000000" pitchFamily="49" charset="-128"/>
              </a:rPr>
              <a:t>１</a:t>
            </a:r>
          </a:p>
        </p:txBody>
      </p:sp>
      <p:sp>
        <p:nvSpPr>
          <p:cNvPr id="6" name="正方形/長方形 5">
            <a:extLst>
              <a:ext uri="{FF2B5EF4-FFF2-40B4-BE49-F238E27FC236}">
                <a16:creationId xmlns:a16="http://schemas.microsoft.com/office/drawing/2014/main" id="{117C04C1-74A1-48FF-BDED-41A66EFA1CB2}"/>
              </a:ext>
            </a:extLst>
          </p:cNvPr>
          <p:cNvSpPr/>
          <p:nvPr/>
        </p:nvSpPr>
        <p:spPr>
          <a:xfrm>
            <a:off x="877985" y="4672687"/>
            <a:ext cx="6994222" cy="1683666"/>
          </a:xfrm>
          <a:prstGeom prst="rect">
            <a:avLst/>
          </a:prstGeom>
          <a:ln w="19050">
            <a:noFill/>
          </a:ln>
        </p:spPr>
        <p:txBody>
          <a:bodyPr wrap="none">
            <a:spAutoFit/>
          </a:bodyPr>
          <a:lstStyle/>
          <a:p>
            <a:pPr>
              <a:lnSpc>
                <a:spcPct val="150000"/>
              </a:lnSpc>
            </a:pPr>
            <a:r>
              <a:rPr kumimoji="1" lang="en-US" altLang="ja-JP" dirty="0">
                <a:latin typeface="BIZ UDゴシック" panose="020B0400000000000000" pitchFamily="49" charset="-128"/>
                <a:ea typeface="BIZ UDゴシック" panose="020B0400000000000000" pitchFamily="49" charset="-128"/>
              </a:rPr>
              <a:t>〔</a:t>
            </a:r>
            <a:r>
              <a:rPr kumimoji="1" lang="ja-JP" altLang="en-US" dirty="0">
                <a:latin typeface="BIZ UDゴシック" panose="020B0400000000000000" pitchFamily="49" charset="-128"/>
                <a:ea typeface="BIZ UDゴシック" panose="020B0400000000000000" pitchFamily="49" charset="-128"/>
              </a:rPr>
              <a:t>例</a:t>
            </a:r>
            <a:r>
              <a:rPr kumimoji="1" lang="en-US" altLang="ja-JP" dirty="0">
                <a:latin typeface="BIZ UDゴシック" panose="020B0400000000000000" pitchFamily="49" charset="-128"/>
                <a:ea typeface="BIZ UDゴシック" panose="020B0400000000000000" pitchFamily="49" charset="-128"/>
              </a:rPr>
              <a:t>〕</a:t>
            </a:r>
            <a:r>
              <a:rPr kumimoji="1" lang="ja-JP" altLang="en-US" dirty="0">
                <a:latin typeface="BIZ UDゴシック" panose="020B0400000000000000" pitchFamily="49" charset="-128"/>
                <a:ea typeface="BIZ UDゴシック" panose="020B0400000000000000" pitchFamily="49" charset="-128"/>
              </a:rPr>
              <a:t>（評価</a:t>
            </a:r>
            <a:r>
              <a:rPr kumimoji="1" lang="en-US" altLang="ja-JP" dirty="0">
                <a:latin typeface="Arial" panose="020B0604020202020204" pitchFamily="34" charset="0"/>
                <a:ea typeface="BIZ UDゴシック" panose="020B0400000000000000" pitchFamily="49" charset="-128"/>
                <a:cs typeface="Arial" panose="020B0604020202020204" pitchFamily="34" charset="0"/>
              </a:rPr>
              <a:t>C</a:t>
            </a:r>
            <a:r>
              <a:rPr kumimoji="1" lang="ja-JP" altLang="en-US" dirty="0">
                <a:latin typeface="BIZ UDゴシック" panose="020B0400000000000000" pitchFamily="49" charset="-128"/>
                <a:ea typeface="BIZ UDゴシック" panose="020B0400000000000000" pitchFamily="49" charset="-128"/>
              </a:rPr>
              <a:t>）水晶は極めて硬い。</a:t>
            </a:r>
            <a:endParaRPr kumimoji="1" lang="en-US" altLang="ja-JP" dirty="0">
              <a:latin typeface="BIZ UDゴシック" panose="020B0400000000000000" pitchFamily="49" charset="-128"/>
              <a:ea typeface="BIZ UDゴシック" panose="020B0400000000000000" pitchFamily="49" charset="-128"/>
            </a:endParaRPr>
          </a:p>
          <a:p>
            <a:pPr>
              <a:lnSpc>
                <a:spcPct val="150000"/>
              </a:lnSpc>
            </a:pPr>
            <a:r>
              <a:rPr kumimoji="1" lang="ja-JP" altLang="en-US" dirty="0">
                <a:latin typeface="BIZ UDゴシック" panose="020B0400000000000000" pitchFamily="49" charset="-128"/>
                <a:ea typeface="BIZ UDゴシック" panose="020B0400000000000000" pitchFamily="49" charset="-128"/>
              </a:rPr>
              <a:t>　　　（評価</a:t>
            </a:r>
            <a:r>
              <a:rPr kumimoji="1" lang="en-US" altLang="ja-JP" dirty="0">
                <a:latin typeface="Arial" panose="020B0604020202020204" pitchFamily="34" charset="0"/>
                <a:ea typeface="BIZ UDゴシック" panose="020B0400000000000000" pitchFamily="49" charset="-128"/>
                <a:cs typeface="Arial" panose="020B0604020202020204" pitchFamily="34" charset="0"/>
              </a:rPr>
              <a:t>B</a:t>
            </a:r>
            <a:r>
              <a:rPr kumimoji="1" lang="ja-JP" altLang="en-US" dirty="0">
                <a:latin typeface="BIZ UDゴシック" panose="020B0400000000000000" pitchFamily="49" charset="-128"/>
                <a:ea typeface="BIZ UDゴシック" panose="020B0400000000000000" pitchFamily="49" charset="-128"/>
              </a:rPr>
              <a:t>）水晶は極めて硬く、水に溶けにくい。</a:t>
            </a:r>
            <a:endParaRPr kumimoji="1" lang="en-US" altLang="ja-JP" dirty="0">
              <a:latin typeface="BIZ UDゴシック" panose="020B0400000000000000" pitchFamily="49" charset="-128"/>
              <a:ea typeface="BIZ UDゴシック" panose="020B0400000000000000" pitchFamily="49" charset="-128"/>
            </a:endParaRPr>
          </a:p>
          <a:p>
            <a:pPr>
              <a:lnSpc>
                <a:spcPct val="150000"/>
              </a:lnSpc>
            </a:pPr>
            <a:r>
              <a:rPr kumimoji="1" lang="ja-JP" altLang="en-US" dirty="0">
                <a:latin typeface="BIZ UDゴシック" panose="020B0400000000000000" pitchFamily="49" charset="-128"/>
                <a:ea typeface="BIZ UDゴシック" panose="020B0400000000000000" pitchFamily="49" charset="-128"/>
              </a:rPr>
              <a:t>　　　（評価</a:t>
            </a:r>
            <a:r>
              <a:rPr kumimoji="1" lang="en-US" altLang="ja-JP" dirty="0">
                <a:latin typeface="Arial" panose="020B0604020202020204" pitchFamily="34" charset="0"/>
                <a:ea typeface="BIZ UDゴシック" panose="020B0400000000000000" pitchFamily="49" charset="-128"/>
                <a:cs typeface="Arial" panose="020B0604020202020204" pitchFamily="34" charset="0"/>
              </a:rPr>
              <a:t>A</a:t>
            </a:r>
            <a:r>
              <a:rPr kumimoji="1" lang="ja-JP" altLang="en-US" dirty="0">
                <a:latin typeface="BIZ UDゴシック" panose="020B0400000000000000" pitchFamily="49" charset="-128"/>
                <a:ea typeface="BIZ UDゴシック" panose="020B0400000000000000" pitchFamily="49" charset="-128"/>
              </a:rPr>
              <a:t>）構成している粒子の結びつきが強いため、</a:t>
            </a:r>
            <a:endParaRPr kumimoji="1" lang="en-US" altLang="ja-JP" dirty="0">
              <a:latin typeface="BIZ UDゴシック" panose="020B0400000000000000" pitchFamily="49" charset="-128"/>
              <a:ea typeface="BIZ UDゴシック" panose="020B0400000000000000" pitchFamily="49" charset="-128"/>
            </a:endParaRPr>
          </a:p>
          <a:p>
            <a:pPr>
              <a:lnSpc>
                <a:spcPct val="150000"/>
              </a:lnSpc>
            </a:pPr>
            <a:r>
              <a:rPr kumimoji="1" lang="ja-JP" altLang="en-US" dirty="0">
                <a:latin typeface="BIZ UDゴシック" panose="020B0400000000000000" pitchFamily="49" charset="-128"/>
                <a:ea typeface="BIZ UDゴシック" panose="020B0400000000000000" pitchFamily="49" charset="-128"/>
              </a:rPr>
              <a:t>　　　　　　　 水晶は極めて硬く、水にも溶けにくい。　　　　</a:t>
            </a:r>
          </a:p>
        </p:txBody>
      </p:sp>
      <p:graphicFrame>
        <p:nvGraphicFramePr>
          <p:cNvPr id="9" name="表 8">
            <a:extLst>
              <a:ext uri="{FF2B5EF4-FFF2-40B4-BE49-F238E27FC236}">
                <a16:creationId xmlns:a16="http://schemas.microsoft.com/office/drawing/2014/main" id="{452979BB-A0ED-41BE-87EE-759C8F5902A4}"/>
              </a:ext>
            </a:extLst>
          </p:cNvPr>
          <p:cNvGraphicFramePr>
            <a:graphicFrameLocks noGrp="1"/>
          </p:cNvGraphicFramePr>
          <p:nvPr>
            <p:extLst>
              <p:ext uri="{D42A27DB-BD31-4B8C-83A1-F6EECF244321}">
                <p14:modId xmlns:p14="http://schemas.microsoft.com/office/powerpoint/2010/main" val="2912618064"/>
              </p:ext>
            </p:extLst>
          </p:nvPr>
        </p:nvGraphicFramePr>
        <p:xfrm>
          <a:off x="498077" y="1551742"/>
          <a:ext cx="8147844" cy="2985834"/>
        </p:xfrm>
        <a:graphic>
          <a:graphicData uri="http://schemas.openxmlformats.org/drawingml/2006/table">
            <a:tbl>
              <a:tblPr firstRow="1" bandRow="1">
                <a:tableStyleId>{5940675A-B579-460E-94D1-54222C63F5DA}</a:tableStyleId>
              </a:tblPr>
              <a:tblGrid>
                <a:gridCol w="2036961">
                  <a:extLst>
                    <a:ext uri="{9D8B030D-6E8A-4147-A177-3AD203B41FA5}">
                      <a16:colId xmlns:a16="http://schemas.microsoft.com/office/drawing/2014/main" val="2558197442"/>
                    </a:ext>
                  </a:extLst>
                </a:gridCol>
                <a:gridCol w="2036961">
                  <a:extLst>
                    <a:ext uri="{9D8B030D-6E8A-4147-A177-3AD203B41FA5}">
                      <a16:colId xmlns:a16="http://schemas.microsoft.com/office/drawing/2014/main" val="2831038700"/>
                    </a:ext>
                  </a:extLst>
                </a:gridCol>
                <a:gridCol w="2036961">
                  <a:extLst>
                    <a:ext uri="{9D8B030D-6E8A-4147-A177-3AD203B41FA5}">
                      <a16:colId xmlns:a16="http://schemas.microsoft.com/office/drawing/2014/main" val="1082386843"/>
                    </a:ext>
                  </a:extLst>
                </a:gridCol>
                <a:gridCol w="2036961">
                  <a:extLst>
                    <a:ext uri="{9D8B030D-6E8A-4147-A177-3AD203B41FA5}">
                      <a16:colId xmlns:a16="http://schemas.microsoft.com/office/drawing/2014/main" val="2428419063"/>
                    </a:ext>
                  </a:extLst>
                </a:gridCol>
              </a:tblGrid>
              <a:tr h="370840">
                <a:tc>
                  <a:txBody>
                    <a:bodyPr/>
                    <a:lstStyle/>
                    <a:p>
                      <a:pPr algn="ctr"/>
                      <a:r>
                        <a:rPr kumimoji="1" lang="en-US" altLang="ja-JP" sz="2000" dirty="0">
                          <a:latin typeface="Arial" panose="020B0604020202020204" pitchFamily="34" charset="0"/>
                          <a:cs typeface="Arial" panose="020B0604020202020204" pitchFamily="34" charset="0"/>
                        </a:rPr>
                        <a:t>A</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B</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C</a:t>
                      </a:r>
                      <a:endParaRPr kumimoji="1" lang="ja-JP" altLang="en-US" sz="2000" dirty="0">
                        <a:latin typeface="Arial" panose="020B0604020202020204" pitchFamily="34" charset="0"/>
                        <a:cs typeface="Arial" panose="020B0604020202020204" pitchFamily="34" charset="0"/>
                      </a:endParaRPr>
                    </a:p>
                  </a:txBody>
                  <a:tcPr/>
                </a:tc>
                <a:tc>
                  <a:txBody>
                    <a:bodyPr/>
                    <a:lstStyle/>
                    <a:p>
                      <a:pPr algn="ctr"/>
                      <a:r>
                        <a:rPr kumimoji="1" lang="en-US" altLang="ja-JP" sz="2000" dirty="0">
                          <a:latin typeface="Arial" panose="020B0604020202020204" pitchFamily="34" charset="0"/>
                          <a:cs typeface="Arial" panose="020B0604020202020204" pitchFamily="34" charset="0"/>
                        </a:rPr>
                        <a:t>D</a:t>
                      </a:r>
                      <a:endParaRPr kumimoji="1" lang="ja-JP" altLang="en-US"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59066536"/>
                  </a:ext>
                </a:extLst>
              </a:tr>
              <a:tr h="370840">
                <a:tc>
                  <a:txBody>
                    <a:bodyPr/>
                    <a:lstStyle/>
                    <a:p>
                      <a:pPr marL="0" marR="0" lvl="0" indent="0" algn="l" defTabSz="914388" rtl="0" eaLnBrk="1" fontAlgn="auto" latinLnBrk="0" hangingPunct="1">
                        <a:lnSpc>
                          <a:spcPct val="150000"/>
                        </a:lnSpc>
                        <a:spcBef>
                          <a:spcPts val="0"/>
                        </a:spcBef>
                        <a:spcAft>
                          <a:spcPts val="0"/>
                        </a:spcAft>
                        <a:buClrTx/>
                        <a:buSzTx/>
                        <a:buFontTx/>
                        <a:buNone/>
                        <a:tabLst/>
                        <a:defRPr/>
                      </a:pPr>
                      <a:r>
                        <a:rPr kumimoji="1" lang="ja-JP" altLang="en-US" sz="1600" dirty="0">
                          <a:latin typeface="BIZ UDゴシック" panose="020B0400000000000000" pitchFamily="49" charset="-128"/>
                          <a:ea typeface="BIZ UDゴシック" panose="020B0400000000000000" pitchFamily="49" charset="-128"/>
                        </a:rPr>
                        <a:t>探究を通して学んだことについて、</a:t>
                      </a:r>
                      <a:r>
                        <a:rPr kumimoji="1" lang="ja-JP" altLang="en-US" sz="1600" u="sng" dirty="0">
                          <a:latin typeface="BIZ UDゴシック" panose="020B0400000000000000" pitchFamily="49" charset="-128"/>
                          <a:ea typeface="BIZ UDゴシック" panose="020B0400000000000000" pitchFamily="49" charset="-128"/>
                        </a:rPr>
                        <a:t>観察や実験から得られた特徴と粒子間の結びつきとを関連付けて記述できている</a:t>
                      </a:r>
                      <a:r>
                        <a:rPr kumimoji="1" lang="ja-JP" altLang="en-US" sz="1600"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探究を通して学んだことについて、硬さや臭いのほかに、水への溶解性や電気伝導性など</a:t>
                      </a:r>
                      <a:r>
                        <a:rPr kumimoji="1" lang="ja-JP" altLang="en-US" sz="1600" u="sng" dirty="0">
                          <a:latin typeface="BIZ UDゴシック" panose="020B0400000000000000" pitchFamily="49" charset="-128"/>
                          <a:ea typeface="BIZ UDゴシック" panose="020B0400000000000000" pitchFamily="49" charset="-128"/>
                        </a:rPr>
                        <a:t>実験から得られた特徴も記述できている</a:t>
                      </a:r>
                      <a:r>
                        <a:rPr kumimoji="1" lang="ja-JP" altLang="en-US" sz="1600"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探究を通して学んだことについて、硬さや臭いなど</a:t>
                      </a:r>
                      <a:r>
                        <a:rPr kumimoji="1" lang="ja-JP" altLang="en-US" sz="1600" u="sng" dirty="0">
                          <a:latin typeface="BIZ UDゴシック" panose="020B0400000000000000" pitchFamily="49" charset="-128"/>
                          <a:ea typeface="BIZ UDゴシック" panose="020B0400000000000000" pitchFamily="49" charset="-128"/>
                        </a:rPr>
                        <a:t>物質の観察から得られる特徴が記述できている</a:t>
                      </a:r>
                      <a:r>
                        <a:rPr kumimoji="1" lang="ja-JP" altLang="en-US" sz="1600"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探究を通して学んだことについて、</a:t>
                      </a:r>
                      <a:r>
                        <a:rPr kumimoji="1" lang="ja-JP" altLang="en-US" sz="1600" u="sng" dirty="0">
                          <a:latin typeface="BIZ UDゴシック" panose="020B0400000000000000" pitchFamily="49" charset="-128"/>
                          <a:ea typeface="BIZ UDゴシック" panose="020B0400000000000000" pitchFamily="49" charset="-128"/>
                        </a:rPr>
                        <a:t>物質について何らかの記述がある</a:t>
                      </a:r>
                      <a:r>
                        <a:rPr kumimoji="1" lang="ja-JP" altLang="en-US" sz="1600" dirty="0">
                          <a:latin typeface="BIZ UDゴシック" panose="020B0400000000000000" pitchFamily="49" charset="-128"/>
                          <a:ea typeface="BIZ UDゴシック" panose="020B0400000000000000" pitchFamily="49" charset="-128"/>
                        </a:rPr>
                        <a:t>。</a:t>
                      </a:r>
                    </a:p>
                  </a:txBody>
                  <a:tcPr/>
                </a:tc>
                <a:extLst>
                  <a:ext uri="{0D108BD9-81ED-4DB2-BD59-A6C34878D82A}">
                    <a16:rowId xmlns:a16="http://schemas.microsoft.com/office/drawing/2014/main" val="247506256"/>
                  </a:ext>
                </a:extLst>
              </a:tr>
            </a:tbl>
          </a:graphicData>
        </a:graphic>
      </p:graphicFrame>
      <p:sp>
        <p:nvSpPr>
          <p:cNvPr id="10" name="正方形/長方形 9">
            <a:extLst>
              <a:ext uri="{FF2B5EF4-FFF2-40B4-BE49-F238E27FC236}">
                <a16:creationId xmlns:a16="http://schemas.microsoft.com/office/drawing/2014/main" id="{7D69222A-49B1-4DFF-8240-2E58C39FDE0C}"/>
              </a:ext>
            </a:extLst>
          </p:cNvPr>
          <p:cNvSpPr/>
          <p:nvPr/>
        </p:nvSpPr>
        <p:spPr>
          <a:xfrm>
            <a:off x="460130" y="1047299"/>
            <a:ext cx="7802136" cy="369332"/>
          </a:xfrm>
          <a:prstGeom prst="rect">
            <a:avLst/>
          </a:prstGeom>
          <a:ln w="19050">
            <a:noFill/>
          </a:ln>
        </p:spPr>
        <p:txBody>
          <a:bodyPr wrap="none">
            <a:spAutoFit/>
          </a:bodyPr>
          <a:lstStyle/>
          <a:p>
            <a:r>
              <a:rPr kumimoji="1" lang="ja-JP" altLang="en-US" dirty="0">
                <a:latin typeface="BIZ UDゴシック" panose="020B0400000000000000" pitchFamily="49" charset="-128"/>
                <a:ea typeface="BIZ UDゴシック" panose="020B0400000000000000" pitchFamily="49" charset="-128"/>
              </a:rPr>
              <a:t>〇　自らの学習を調整しようとする側面（探究シート　①・②より判断）</a:t>
            </a:r>
          </a:p>
        </p:txBody>
      </p:sp>
    </p:spTree>
    <p:extLst>
      <p:ext uri="{BB962C8B-B14F-4D97-AF65-F5344CB8AC3E}">
        <p14:creationId xmlns:p14="http://schemas.microsoft.com/office/powerpoint/2010/main" val="3121337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A055775-B914-4DD6-BD9D-774D1B234A90}"/>
              </a:ext>
            </a:extLst>
          </p:cNvPr>
          <p:cNvSpPr/>
          <p:nvPr/>
        </p:nvSpPr>
        <p:spPr>
          <a:xfrm>
            <a:off x="0" y="94046"/>
            <a:ext cx="9143999" cy="461665"/>
          </a:xfrm>
          <a:prstGeom prst="rect">
            <a:avLst/>
          </a:prstGeom>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主体的に学習に取り組む態度</a:t>
            </a:r>
          </a:p>
        </p:txBody>
      </p:sp>
      <p:sp>
        <p:nvSpPr>
          <p:cNvPr id="7" name="正方形/長方形 6">
            <a:extLst>
              <a:ext uri="{FF2B5EF4-FFF2-40B4-BE49-F238E27FC236}">
                <a16:creationId xmlns:a16="http://schemas.microsoft.com/office/drawing/2014/main" id="{9F16177C-B8C0-4C16-909D-A3CF927D22A8}"/>
              </a:ext>
            </a:extLst>
          </p:cNvPr>
          <p:cNvSpPr/>
          <p:nvPr/>
        </p:nvSpPr>
        <p:spPr>
          <a:xfrm>
            <a:off x="460130" y="94046"/>
            <a:ext cx="1447498" cy="830997"/>
          </a:xfrm>
          <a:prstGeom prst="rect">
            <a:avLst/>
          </a:prstGeom>
          <a:ln w="19050">
            <a:solidFill>
              <a:schemeClr val="tx1"/>
            </a:solidFill>
          </a:ln>
        </p:spPr>
        <p:txBody>
          <a:bodyPr wrap="square">
            <a:spAutoFit/>
          </a:bodyPr>
          <a:lstStyle/>
          <a:p>
            <a:pPr algn="ctr"/>
            <a:r>
              <a:rPr kumimoji="1" lang="ja-JP" altLang="en-US" sz="2400" dirty="0">
                <a:latin typeface="BIZ UDゴシック" panose="020B0400000000000000" pitchFamily="49" charset="-128"/>
                <a:ea typeface="BIZ UDゴシック" panose="020B0400000000000000" pitchFamily="49" charset="-128"/>
              </a:rPr>
              <a:t>指導者用２</a:t>
            </a:r>
          </a:p>
        </p:txBody>
      </p:sp>
      <p:sp>
        <p:nvSpPr>
          <p:cNvPr id="8" name="正方形/長方形 7">
            <a:extLst>
              <a:ext uri="{FF2B5EF4-FFF2-40B4-BE49-F238E27FC236}">
                <a16:creationId xmlns:a16="http://schemas.microsoft.com/office/drawing/2014/main" id="{85096905-0A8B-45BD-BD77-6D604B979097}"/>
              </a:ext>
            </a:extLst>
          </p:cNvPr>
          <p:cNvSpPr/>
          <p:nvPr/>
        </p:nvSpPr>
        <p:spPr>
          <a:xfrm>
            <a:off x="460130" y="1436471"/>
            <a:ext cx="7109639" cy="369332"/>
          </a:xfrm>
          <a:prstGeom prst="rect">
            <a:avLst/>
          </a:prstGeom>
          <a:ln w="19050">
            <a:noFill/>
          </a:ln>
        </p:spPr>
        <p:txBody>
          <a:bodyPr wrap="none">
            <a:spAutoFit/>
          </a:bodyPr>
          <a:lstStyle/>
          <a:p>
            <a:r>
              <a:rPr kumimoji="1" lang="ja-JP" altLang="en-US" dirty="0">
                <a:latin typeface="BIZ UDゴシック" panose="020B0400000000000000" pitchFamily="49" charset="-128"/>
                <a:ea typeface="BIZ UDゴシック" panose="020B0400000000000000" pitchFamily="49" charset="-128"/>
              </a:rPr>
              <a:t>〇　粘り強い取組を行おうとする側面（探究シート　⑦より判断）</a:t>
            </a:r>
          </a:p>
        </p:txBody>
      </p:sp>
      <p:graphicFrame>
        <p:nvGraphicFramePr>
          <p:cNvPr id="9" name="表 8">
            <a:extLst>
              <a:ext uri="{FF2B5EF4-FFF2-40B4-BE49-F238E27FC236}">
                <a16:creationId xmlns:a16="http://schemas.microsoft.com/office/drawing/2014/main" id="{8A8A4416-B30B-4A69-9530-7998EA2C4ECD}"/>
              </a:ext>
            </a:extLst>
          </p:cNvPr>
          <p:cNvGraphicFramePr>
            <a:graphicFrameLocks noGrp="1"/>
          </p:cNvGraphicFramePr>
          <p:nvPr>
            <p:extLst>
              <p:ext uri="{D42A27DB-BD31-4B8C-83A1-F6EECF244321}">
                <p14:modId xmlns:p14="http://schemas.microsoft.com/office/powerpoint/2010/main" val="994225534"/>
              </p:ext>
            </p:extLst>
          </p:nvPr>
        </p:nvGraphicFramePr>
        <p:xfrm>
          <a:off x="460130" y="1916585"/>
          <a:ext cx="8147844" cy="3326194"/>
        </p:xfrm>
        <a:graphic>
          <a:graphicData uri="http://schemas.openxmlformats.org/drawingml/2006/table">
            <a:tbl>
              <a:tblPr firstRow="1" bandRow="1">
                <a:tableStyleId>{5940675A-B579-460E-94D1-54222C63F5DA}</a:tableStyleId>
              </a:tblPr>
              <a:tblGrid>
                <a:gridCol w="2036961">
                  <a:extLst>
                    <a:ext uri="{9D8B030D-6E8A-4147-A177-3AD203B41FA5}">
                      <a16:colId xmlns:a16="http://schemas.microsoft.com/office/drawing/2014/main" val="2558197442"/>
                    </a:ext>
                  </a:extLst>
                </a:gridCol>
                <a:gridCol w="2036961">
                  <a:extLst>
                    <a:ext uri="{9D8B030D-6E8A-4147-A177-3AD203B41FA5}">
                      <a16:colId xmlns:a16="http://schemas.microsoft.com/office/drawing/2014/main" val="2831038700"/>
                    </a:ext>
                  </a:extLst>
                </a:gridCol>
                <a:gridCol w="2036961">
                  <a:extLst>
                    <a:ext uri="{9D8B030D-6E8A-4147-A177-3AD203B41FA5}">
                      <a16:colId xmlns:a16="http://schemas.microsoft.com/office/drawing/2014/main" val="1082386843"/>
                    </a:ext>
                  </a:extLst>
                </a:gridCol>
                <a:gridCol w="2036961">
                  <a:extLst>
                    <a:ext uri="{9D8B030D-6E8A-4147-A177-3AD203B41FA5}">
                      <a16:colId xmlns:a16="http://schemas.microsoft.com/office/drawing/2014/main" val="2428419063"/>
                    </a:ext>
                  </a:extLst>
                </a:gridCol>
              </a:tblGrid>
              <a:tr h="370840">
                <a:tc>
                  <a:txBody>
                    <a:bodyPr/>
                    <a:lstStyle/>
                    <a:p>
                      <a:pPr algn="ctr"/>
                      <a:r>
                        <a:rPr kumimoji="1" lang="en-US" altLang="ja-JP" dirty="0">
                          <a:latin typeface="Arial" panose="020B0604020202020204" pitchFamily="34" charset="0"/>
                          <a:cs typeface="Arial" panose="020B0604020202020204" pitchFamily="34" charset="0"/>
                        </a:rPr>
                        <a:t>A</a:t>
                      </a:r>
                      <a:endParaRPr kumimoji="1" lang="ja-JP" altLang="en-US" dirty="0">
                        <a:latin typeface="Arial" panose="020B0604020202020204" pitchFamily="34" charset="0"/>
                        <a:cs typeface="Arial" panose="020B0604020202020204" pitchFamily="34" charset="0"/>
                      </a:endParaRPr>
                    </a:p>
                  </a:txBody>
                  <a:tcPr/>
                </a:tc>
                <a:tc>
                  <a:txBody>
                    <a:bodyPr/>
                    <a:lstStyle/>
                    <a:p>
                      <a:pPr algn="ctr"/>
                      <a:r>
                        <a:rPr kumimoji="1" lang="en-US" altLang="ja-JP" dirty="0">
                          <a:latin typeface="Arial" panose="020B0604020202020204" pitchFamily="34" charset="0"/>
                          <a:cs typeface="Arial" panose="020B0604020202020204" pitchFamily="34" charset="0"/>
                        </a:rPr>
                        <a:t>B</a:t>
                      </a:r>
                      <a:endParaRPr kumimoji="1" lang="ja-JP" altLang="en-US" dirty="0">
                        <a:latin typeface="Arial" panose="020B0604020202020204" pitchFamily="34" charset="0"/>
                        <a:cs typeface="Arial" panose="020B0604020202020204" pitchFamily="34" charset="0"/>
                      </a:endParaRPr>
                    </a:p>
                  </a:txBody>
                  <a:tcPr/>
                </a:tc>
                <a:tc>
                  <a:txBody>
                    <a:bodyPr/>
                    <a:lstStyle/>
                    <a:p>
                      <a:pPr algn="ctr"/>
                      <a:r>
                        <a:rPr kumimoji="1" lang="en-US" altLang="ja-JP" dirty="0">
                          <a:latin typeface="Arial" panose="020B0604020202020204" pitchFamily="34" charset="0"/>
                          <a:cs typeface="Arial" panose="020B0604020202020204" pitchFamily="34" charset="0"/>
                        </a:rPr>
                        <a:t>C</a:t>
                      </a:r>
                      <a:endParaRPr kumimoji="1" lang="ja-JP" altLang="en-US" dirty="0">
                        <a:latin typeface="Arial" panose="020B0604020202020204" pitchFamily="34" charset="0"/>
                        <a:cs typeface="Arial" panose="020B0604020202020204" pitchFamily="34" charset="0"/>
                      </a:endParaRPr>
                    </a:p>
                  </a:txBody>
                  <a:tcPr/>
                </a:tc>
                <a:tc>
                  <a:txBody>
                    <a:bodyPr/>
                    <a:lstStyle/>
                    <a:p>
                      <a:pPr algn="ctr"/>
                      <a:r>
                        <a:rPr kumimoji="1" lang="en-US" altLang="ja-JP" dirty="0">
                          <a:latin typeface="Arial" panose="020B0604020202020204" pitchFamily="34" charset="0"/>
                          <a:cs typeface="Arial" panose="020B0604020202020204" pitchFamily="34" charset="0"/>
                        </a:rPr>
                        <a:t>D</a:t>
                      </a:r>
                      <a:endParaRPr kumimoji="1" lang="ja-JP" alt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59066536"/>
                  </a:ext>
                </a:extLst>
              </a:tr>
              <a:tr h="370840">
                <a:tc>
                  <a:txBody>
                    <a:bodyPr/>
                    <a:lstStyle/>
                    <a:p>
                      <a:pPr marL="0" marR="0" lvl="0" indent="0" algn="l" defTabSz="914388" rtl="0" eaLnBrk="1" fontAlgn="auto" latinLnBrk="0" hangingPunct="1">
                        <a:lnSpc>
                          <a:spcPct val="150000"/>
                        </a:lnSpc>
                        <a:spcBef>
                          <a:spcPts val="0"/>
                        </a:spcBef>
                        <a:spcAft>
                          <a:spcPts val="0"/>
                        </a:spcAft>
                        <a:buClrTx/>
                        <a:buSzTx/>
                        <a:buFontTx/>
                        <a:buNone/>
                        <a:tabLst/>
                        <a:defRPr/>
                      </a:pPr>
                      <a:r>
                        <a:rPr kumimoji="1" lang="ja-JP" altLang="en-US" sz="1600" dirty="0">
                          <a:latin typeface="BIZ UDゴシック" panose="020B0400000000000000" pitchFamily="49" charset="-128"/>
                          <a:ea typeface="BIZ UDゴシック" panose="020B0400000000000000" pitchFamily="49" charset="-128"/>
                        </a:rPr>
                        <a:t>探究の過程を通じた学習活動に粘り強く取り組めた様子だけではなく、</a:t>
                      </a:r>
                      <a:r>
                        <a:rPr kumimoji="1" lang="ja-JP" altLang="en-US" sz="1600" u="sng" dirty="0">
                          <a:latin typeface="BIZ UDゴシック" panose="020B0400000000000000" pitchFamily="49" charset="-128"/>
                          <a:ea typeface="BIZ UDゴシック" panose="020B0400000000000000" pitchFamily="49" charset="-128"/>
                        </a:rPr>
                        <a:t>自分の学習の成果や生じた新たな課題や疑問についても記述できている</a:t>
                      </a:r>
                      <a:r>
                        <a:rPr kumimoji="1" lang="ja-JP" altLang="en-US" sz="1600" dirty="0">
                          <a:latin typeface="BIZ UDゴシック" panose="020B0400000000000000" pitchFamily="49" charset="-128"/>
                          <a:ea typeface="BIZ UDゴシック" panose="020B0400000000000000" pitchFamily="49" charset="-128"/>
                        </a:rPr>
                        <a:t>。</a:t>
                      </a:r>
                    </a:p>
                  </a:txBody>
                  <a:tcPr/>
                </a:tc>
                <a:tc>
                  <a:txBody>
                    <a:bodyPr/>
                    <a:lstStyle/>
                    <a:p>
                      <a:pPr marL="0" marR="0" lvl="0" indent="0" algn="l" defTabSz="914388" rtl="0" eaLnBrk="1" fontAlgn="auto" latinLnBrk="0" hangingPunct="1">
                        <a:lnSpc>
                          <a:spcPct val="150000"/>
                        </a:lnSpc>
                        <a:spcBef>
                          <a:spcPts val="0"/>
                        </a:spcBef>
                        <a:spcAft>
                          <a:spcPts val="0"/>
                        </a:spcAft>
                        <a:buClrTx/>
                        <a:buSzTx/>
                        <a:buFontTx/>
                        <a:buNone/>
                        <a:tabLst/>
                        <a:defRPr/>
                      </a:pPr>
                      <a:r>
                        <a:rPr kumimoji="1" lang="ja-JP" altLang="en-US" sz="1600" dirty="0">
                          <a:latin typeface="BIZ UDゴシック" panose="020B0400000000000000" pitchFamily="49" charset="-128"/>
                          <a:ea typeface="BIZ UDゴシック" panose="020B0400000000000000" pitchFamily="49" charset="-128"/>
                        </a:rPr>
                        <a:t>探究の過程を通じた学習活動に粘り強く取り組めた様子だけではなく、</a:t>
                      </a:r>
                      <a:r>
                        <a:rPr kumimoji="1" lang="ja-JP" altLang="en-US" sz="1600" u="sng" dirty="0">
                          <a:latin typeface="BIZ UDゴシック" panose="020B0400000000000000" pitchFamily="49" charset="-128"/>
                          <a:ea typeface="BIZ UDゴシック" panose="020B0400000000000000" pitchFamily="49" charset="-128"/>
                        </a:rPr>
                        <a:t>自分の学習の成果についても記述できている</a:t>
                      </a:r>
                      <a:r>
                        <a:rPr kumimoji="1" lang="ja-JP" altLang="en-US" sz="1600"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dirty="0">
                          <a:latin typeface="BIZ UDゴシック" panose="020B0400000000000000" pitchFamily="49" charset="-128"/>
                          <a:ea typeface="BIZ UDゴシック" panose="020B0400000000000000" pitchFamily="49" charset="-128"/>
                        </a:rPr>
                        <a:t>探究の過程を通じた</a:t>
                      </a:r>
                      <a:r>
                        <a:rPr kumimoji="1" lang="ja-JP" altLang="en-US" sz="1600" u="sng" dirty="0">
                          <a:latin typeface="BIZ UDゴシック" panose="020B0400000000000000" pitchFamily="49" charset="-128"/>
                          <a:ea typeface="BIZ UDゴシック" panose="020B0400000000000000" pitchFamily="49" charset="-128"/>
                        </a:rPr>
                        <a:t>学習活動に粘り強く取り組めた様子が記述できている</a:t>
                      </a:r>
                      <a:r>
                        <a:rPr kumimoji="1" lang="ja-JP" altLang="en-US" sz="1600" dirty="0">
                          <a:latin typeface="BIZ UDゴシック" panose="020B0400000000000000" pitchFamily="49" charset="-128"/>
                          <a:ea typeface="BIZ UDゴシック" panose="020B0400000000000000" pitchFamily="49" charset="-128"/>
                        </a:rPr>
                        <a:t>。</a:t>
                      </a:r>
                    </a:p>
                  </a:txBody>
                  <a:tcPr/>
                </a:tc>
                <a:tc>
                  <a:txBody>
                    <a:bodyPr/>
                    <a:lstStyle/>
                    <a:p>
                      <a:pPr>
                        <a:lnSpc>
                          <a:spcPct val="150000"/>
                        </a:lnSpc>
                      </a:pPr>
                      <a:r>
                        <a:rPr kumimoji="1" lang="ja-JP" altLang="en-US" sz="1600" u="sng" dirty="0">
                          <a:latin typeface="BIZ UDゴシック" panose="020B0400000000000000" pitchFamily="49" charset="-128"/>
                          <a:ea typeface="BIZ UDゴシック" panose="020B0400000000000000" pitchFamily="49" charset="-128"/>
                        </a:rPr>
                        <a:t>探究の過程を通じた学習活動に取り組めた様子が記述できている</a:t>
                      </a:r>
                      <a:r>
                        <a:rPr kumimoji="1" lang="ja-JP" altLang="en-US" sz="1600" dirty="0">
                          <a:latin typeface="BIZ UDゴシック" panose="020B0400000000000000" pitchFamily="49" charset="-128"/>
                          <a:ea typeface="BIZ UDゴシック" panose="020B0400000000000000" pitchFamily="49" charset="-128"/>
                        </a:rPr>
                        <a:t>。</a:t>
                      </a:r>
                    </a:p>
                  </a:txBody>
                  <a:tcPr/>
                </a:tc>
                <a:extLst>
                  <a:ext uri="{0D108BD9-81ED-4DB2-BD59-A6C34878D82A}">
                    <a16:rowId xmlns:a16="http://schemas.microsoft.com/office/drawing/2014/main" val="247506256"/>
                  </a:ext>
                </a:extLst>
              </a:tr>
            </a:tbl>
          </a:graphicData>
        </a:graphic>
      </p:graphicFrame>
    </p:spTree>
    <p:extLst>
      <p:ext uri="{BB962C8B-B14F-4D97-AF65-F5344CB8AC3E}">
        <p14:creationId xmlns:p14="http://schemas.microsoft.com/office/powerpoint/2010/main" val="148370075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729</Words>
  <Application>Microsoft Office PowerPoint</Application>
  <PresentationFormat>画面に合わせる (4:3)</PresentationFormat>
  <Paragraphs>73</Paragraphs>
  <Slides>6</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BIZ UDゴシック</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2024-02-08T04:22:54Z</dcterms:created>
  <dcterms:modified xsi:type="dcterms:W3CDTF">2024-02-08T04:22:59Z</dcterms:modified>
</cp:coreProperties>
</file>