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8"/>
  </p:notesMasterIdLst>
  <p:handoutMasterIdLst>
    <p:handoutMasterId r:id="rId9"/>
  </p:handoutMasterIdLst>
  <p:sldIdLst>
    <p:sldId id="273" r:id="rId2"/>
    <p:sldId id="283" r:id="rId3"/>
    <p:sldId id="284" r:id="rId4"/>
    <p:sldId id="303" r:id="rId5"/>
    <p:sldId id="304" r:id="rId6"/>
    <p:sldId id="285" r:id="rId7"/>
  </p:sldIdLst>
  <p:sldSz cx="9144000" cy="6858000" type="screen4x3"/>
  <p:notesSz cx="9866313" cy="673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A4DEF4"/>
    <a:srgbClr val="FFCCFF"/>
    <a:srgbClr val="EFFBFF"/>
    <a:srgbClr val="FFEFFF"/>
    <a:srgbClr val="FFF3FF"/>
    <a:srgbClr val="004E6D"/>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2505" autoAdjust="0"/>
  </p:normalViewPr>
  <p:slideViewPr>
    <p:cSldViewPr snapToGrid="0">
      <p:cViewPr varScale="1">
        <p:scale>
          <a:sx n="121" d="100"/>
          <a:sy n="121" d="100"/>
        </p:scale>
        <p:origin x="1176" y="96"/>
      </p:cViewPr>
      <p:guideLst/>
    </p:cSldViewPr>
  </p:slideViewPr>
  <p:notesTextViewPr>
    <p:cViewPr>
      <p:scale>
        <a:sx n="1" d="1"/>
        <a:sy n="1" d="1"/>
      </p:scale>
      <p:origin x="0" y="0"/>
    </p:cViewPr>
  </p:notesTextViewPr>
  <p:notesViewPr>
    <p:cSldViewPr snapToGrid="0">
      <p:cViewPr varScale="1">
        <p:scale>
          <a:sx n="134" d="100"/>
          <a:sy n="134" d="100"/>
        </p:scale>
        <p:origin x="1566"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テキスト ボックス 2">
            <a:extLst>
              <a:ext uri="{FF2B5EF4-FFF2-40B4-BE49-F238E27FC236}">
                <a16:creationId xmlns:a16="http://schemas.microsoft.com/office/drawing/2014/main" id="{6D94F9DA-2FD6-44A6-BC5E-7093E9D7E42F}"/>
              </a:ext>
            </a:extLst>
          </p:cNvPr>
          <p:cNvSpPr txBox="1">
            <a:spLocks noChangeArrowheads="1"/>
          </p:cNvSpPr>
          <p:nvPr/>
        </p:nvSpPr>
        <p:spPr bwMode="auto">
          <a:xfrm>
            <a:off x="428226" y="464344"/>
            <a:ext cx="682626" cy="284013"/>
          </a:xfrm>
          <a:prstGeom prst="rect">
            <a:avLst/>
          </a:prstGeom>
          <a:solidFill>
            <a:srgbClr val="FFFFFF"/>
          </a:solidFill>
          <a:ln w="6350">
            <a:solidFill>
              <a:srgbClr val="000000"/>
            </a:solidFill>
            <a:miter lim="800000"/>
            <a:headEnd/>
            <a:tailEnd/>
          </a:ln>
        </p:spPr>
        <p:txBody>
          <a:bodyPr vert="horz" wrap="square" lIns="0" tIns="0" rIns="0" bIns="0" numCol="1" anchor="ctr" anchorCtr="0" compatLnSpc="1">
            <a:prstTxWarp prst="textNoShape">
              <a:avLst/>
            </a:prstTxWarp>
          </a:bodyPr>
          <a:lstStyle/>
          <a:p>
            <a:pPr marL="0" marR="0" lvl="0" indent="0" algn="ctr" defTabSz="914400" rtl="0" eaLnBrk="0" fontAlgn="base" latinLnBrk="0" hangingPunct="0">
              <a:lnSpc>
                <a:spcPct val="120000"/>
              </a:lnSpc>
              <a:spcBef>
                <a:spcPct val="0"/>
              </a:spcBef>
              <a:spcAft>
                <a:spcPct val="0"/>
              </a:spcAft>
              <a:buClrTx/>
              <a:buSzTx/>
              <a:buFontTx/>
              <a:buNone/>
              <a:tabLst/>
            </a:pPr>
            <a:r>
              <a:rPr kumimoji="0" lang="ja-JP" altLang="en-US" sz="110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rPr>
              <a:t>資料４</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 name="スライド番号プレースホルダー 1">
            <a:extLst>
              <a:ext uri="{FF2B5EF4-FFF2-40B4-BE49-F238E27FC236}">
                <a16:creationId xmlns:a16="http://schemas.microsoft.com/office/drawing/2014/main" id="{42C99D10-B89B-49B1-BD8F-BABBDC797FF4}"/>
              </a:ext>
            </a:extLst>
          </p:cNvPr>
          <p:cNvSpPr>
            <a:spLocks noGrp="1"/>
          </p:cNvSpPr>
          <p:nvPr>
            <p:ph type="sldNum" sz="quarter" idx="3"/>
          </p:nvPr>
        </p:nvSpPr>
        <p:spPr>
          <a:xfrm>
            <a:off x="4252119" y="6190457"/>
            <a:ext cx="4276725" cy="338138"/>
          </a:xfrm>
          <a:prstGeom prst="rect">
            <a:avLst/>
          </a:prstGeom>
        </p:spPr>
        <p:txBody>
          <a:bodyPr vert="horz" lIns="91440" tIns="45720" rIns="91440" bIns="45720" rtlCol="0" anchor="b"/>
          <a:lstStyle>
            <a:lvl1pPr algn="r">
              <a:defRPr sz="1200"/>
            </a:lvl1pPr>
          </a:lstStyle>
          <a:p>
            <a:fld id="{712969DE-16F4-4020-902D-24B1385F2ED5}" type="slidenum">
              <a:rPr kumimoji="1" lang="ja-JP" altLang="en-US" smtClean="0"/>
              <a:t>‹#›</a:t>
            </a:fld>
            <a:endParaRPr kumimoji="1" lang="ja-JP" altLang="en-US"/>
          </a:p>
        </p:txBody>
      </p:sp>
    </p:spTree>
    <p:extLst>
      <p:ext uri="{BB962C8B-B14F-4D97-AF65-F5344CB8AC3E}">
        <p14:creationId xmlns:p14="http://schemas.microsoft.com/office/powerpoint/2010/main" val="5685572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4275403" cy="33795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588629" y="0"/>
            <a:ext cx="4275403" cy="337958"/>
          </a:xfrm>
          <a:prstGeom prst="rect">
            <a:avLst/>
          </a:prstGeom>
        </p:spPr>
        <p:txBody>
          <a:bodyPr vert="horz" lIns="91440" tIns="45720" rIns="91440" bIns="45720" rtlCol="0"/>
          <a:lstStyle>
            <a:lvl1pPr algn="r">
              <a:defRPr sz="1200"/>
            </a:lvl1pPr>
          </a:lstStyle>
          <a:p>
            <a:fld id="{9BEE81C3-C0FC-461D-8B64-501569547D7B}" type="datetimeFigureOut">
              <a:rPr kumimoji="1" lang="ja-JP" altLang="en-US" smtClean="0"/>
              <a:t>2024/2/8</a:t>
            </a:fld>
            <a:endParaRPr kumimoji="1" lang="ja-JP" altLang="en-US"/>
          </a:p>
        </p:txBody>
      </p:sp>
      <p:sp>
        <p:nvSpPr>
          <p:cNvPr id="4" name="スライド イメージ プレースホルダー 3"/>
          <p:cNvSpPr>
            <a:spLocks noGrp="1" noRot="1" noChangeAspect="1"/>
          </p:cNvSpPr>
          <p:nvPr>
            <p:ph type="sldImg" idx="2"/>
          </p:nvPr>
        </p:nvSpPr>
        <p:spPr>
          <a:xfrm>
            <a:off x="3417888" y="841375"/>
            <a:ext cx="3030537" cy="22733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86632" y="3241587"/>
            <a:ext cx="7893050" cy="265220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6397807"/>
            <a:ext cx="4275403" cy="33795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88629" y="6397807"/>
            <a:ext cx="4275403" cy="337957"/>
          </a:xfrm>
          <a:prstGeom prst="rect">
            <a:avLst/>
          </a:prstGeom>
        </p:spPr>
        <p:txBody>
          <a:bodyPr vert="horz" lIns="91440" tIns="45720" rIns="91440" bIns="45720" rtlCol="0" anchor="b"/>
          <a:lstStyle>
            <a:lvl1pPr algn="r">
              <a:defRPr sz="1200"/>
            </a:lvl1pPr>
          </a:lstStyle>
          <a:p>
            <a:fld id="{2F476E07-CF07-42A0-9AA9-24ED59646509}" type="slidenum">
              <a:rPr kumimoji="1" lang="ja-JP" altLang="en-US" smtClean="0"/>
              <a:t>‹#›</a:t>
            </a:fld>
            <a:endParaRPr kumimoji="1" lang="ja-JP" altLang="en-US"/>
          </a:p>
        </p:txBody>
      </p:sp>
    </p:spTree>
    <p:extLst>
      <p:ext uri="{BB962C8B-B14F-4D97-AF65-F5344CB8AC3E}">
        <p14:creationId xmlns:p14="http://schemas.microsoft.com/office/powerpoint/2010/main" val="40428741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F476E07-CF07-42A0-9AA9-24ED59646509}" type="slidenum">
              <a:rPr kumimoji="1" lang="ja-JP" altLang="en-US" smtClean="0"/>
              <a:t>1</a:t>
            </a:fld>
            <a:endParaRPr kumimoji="1" lang="ja-JP" altLang="en-US"/>
          </a:p>
        </p:txBody>
      </p:sp>
    </p:spTree>
    <p:extLst>
      <p:ext uri="{BB962C8B-B14F-4D97-AF65-F5344CB8AC3E}">
        <p14:creationId xmlns:p14="http://schemas.microsoft.com/office/powerpoint/2010/main" val="1720523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F476E07-CF07-42A0-9AA9-24ED59646509}" type="slidenum">
              <a:rPr kumimoji="1" lang="ja-JP" altLang="en-US" smtClean="0"/>
              <a:t>2</a:t>
            </a:fld>
            <a:endParaRPr kumimoji="1" lang="ja-JP" altLang="en-US"/>
          </a:p>
        </p:txBody>
      </p:sp>
    </p:spTree>
    <p:extLst>
      <p:ext uri="{BB962C8B-B14F-4D97-AF65-F5344CB8AC3E}">
        <p14:creationId xmlns:p14="http://schemas.microsoft.com/office/powerpoint/2010/main" val="34031510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F476E07-CF07-42A0-9AA9-24ED59646509}" type="slidenum">
              <a:rPr kumimoji="1" lang="ja-JP" altLang="en-US" smtClean="0"/>
              <a:t>3</a:t>
            </a:fld>
            <a:endParaRPr kumimoji="1" lang="ja-JP" altLang="en-US"/>
          </a:p>
        </p:txBody>
      </p:sp>
    </p:spTree>
    <p:extLst>
      <p:ext uri="{BB962C8B-B14F-4D97-AF65-F5344CB8AC3E}">
        <p14:creationId xmlns:p14="http://schemas.microsoft.com/office/powerpoint/2010/main" val="9145787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F476E07-CF07-42A0-9AA9-24ED59646509}" type="slidenum">
              <a:rPr kumimoji="1" lang="ja-JP" altLang="en-US" smtClean="0"/>
              <a:t>4</a:t>
            </a:fld>
            <a:endParaRPr kumimoji="1" lang="ja-JP" altLang="en-US"/>
          </a:p>
        </p:txBody>
      </p:sp>
    </p:spTree>
    <p:extLst>
      <p:ext uri="{BB962C8B-B14F-4D97-AF65-F5344CB8AC3E}">
        <p14:creationId xmlns:p14="http://schemas.microsoft.com/office/powerpoint/2010/main" val="33588658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F476E07-CF07-42A0-9AA9-24ED59646509}" type="slidenum">
              <a:rPr kumimoji="1" lang="ja-JP" altLang="en-US" smtClean="0"/>
              <a:t>5</a:t>
            </a:fld>
            <a:endParaRPr kumimoji="1" lang="ja-JP" altLang="en-US"/>
          </a:p>
        </p:txBody>
      </p:sp>
    </p:spTree>
    <p:extLst>
      <p:ext uri="{BB962C8B-B14F-4D97-AF65-F5344CB8AC3E}">
        <p14:creationId xmlns:p14="http://schemas.microsoft.com/office/powerpoint/2010/main" val="335596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F476E07-CF07-42A0-9AA9-24ED59646509}" type="slidenum">
              <a:rPr kumimoji="1" lang="ja-JP" altLang="en-US" smtClean="0"/>
              <a:t>6</a:t>
            </a:fld>
            <a:endParaRPr kumimoji="1" lang="ja-JP" altLang="en-US"/>
          </a:p>
        </p:txBody>
      </p:sp>
    </p:spTree>
    <p:extLst>
      <p:ext uri="{BB962C8B-B14F-4D97-AF65-F5344CB8AC3E}">
        <p14:creationId xmlns:p14="http://schemas.microsoft.com/office/powerpoint/2010/main" val="3358865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94" indent="0" algn="ctr">
              <a:buNone/>
              <a:defRPr sz="2000"/>
            </a:lvl2pPr>
            <a:lvl3pPr marL="914388" indent="0" algn="ctr">
              <a:buNone/>
              <a:defRPr sz="1800"/>
            </a:lvl3pPr>
            <a:lvl4pPr marL="1371583" indent="0" algn="ctr">
              <a:buNone/>
              <a:defRPr sz="1600"/>
            </a:lvl4pPr>
            <a:lvl5pPr marL="1828777" indent="0" algn="ctr">
              <a:buNone/>
              <a:defRPr sz="1600"/>
            </a:lvl5pPr>
            <a:lvl6pPr marL="2285971" indent="0" algn="ctr">
              <a:buNone/>
              <a:defRPr sz="1600"/>
            </a:lvl6pPr>
            <a:lvl7pPr marL="2743165" indent="0" algn="ctr">
              <a:buNone/>
              <a:defRPr sz="1600"/>
            </a:lvl7pPr>
            <a:lvl8pPr marL="3200360" indent="0" algn="ctr">
              <a:buNone/>
              <a:defRPr sz="1600"/>
            </a:lvl8pPr>
            <a:lvl9pPr marL="3657554"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49ACA5C-0F12-4483-8155-D8AF3781665D}" type="datetime1">
              <a:rPr kumimoji="1" lang="ja-JP" altLang="en-US" smtClean="0"/>
              <a:t>2024/2/8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2041636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2B46CD-AF1E-4311-B0A1-7479A3A31726}" type="datetime1">
              <a:rPr kumimoji="1" lang="ja-JP" altLang="en-US" smtClean="0"/>
              <a:t>2024/2/8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2878258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399C46-7C2F-4469-8688-414732D56EBC}" type="datetime1">
              <a:rPr kumimoji="1" lang="ja-JP" altLang="en-US" smtClean="0"/>
              <a:t>2024/2/8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322687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37FB66-6716-48B6-A0ED-8C8C2B75E9E5}" type="datetime1">
              <a:rPr kumimoji="1" lang="ja-JP" altLang="en-US" smtClean="0"/>
              <a:t>2024/2/8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3179044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9" y="1709741"/>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9" y="4589466"/>
            <a:ext cx="7886700" cy="1500187"/>
          </a:xfrm>
        </p:spPr>
        <p:txBody>
          <a:bodyPr/>
          <a:lstStyle>
            <a:lvl1pPr marL="0" indent="0">
              <a:buNone/>
              <a:defRPr sz="2400">
                <a:solidFill>
                  <a:schemeClr val="tx1"/>
                </a:solidFill>
              </a:defRPr>
            </a:lvl1pPr>
            <a:lvl2pPr marL="457194" indent="0">
              <a:buNone/>
              <a:defRPr sz="2000">
                <a:solidFill>
                  <a:schemeClr val="tx1">
                    <a:tint val="75000"/>
                  </a:schemeClr>
                </a:solidFill>
              </a:defRPr>
            </a:lvl2pPr>
            <a:lvl3pPr marL="914388" indent="0">
              <a:buNone/>
              <a:defRPr sz="1800">
                <a:solidFill>
                  <a:schemeClr val="tx1">
                    <a:tint val="75000"/>
                  </a:schemeClr>
                </a:solidFill>
              </a:defRPr>
            </a:lvl3pPr>
            <a:lvl4pPr marL="1371583" indent="0">
              <a:buNone/>
              <a:defRPr sz="1600">
                <a:solidFill>
                  <a:schemeClr val="tx1">
                    <a:tint val="75000"/>
                  </a:schemeClr>
                </a:solidFill>
              </a:defRPr>
            </a:lvl4pPr>
            <a:lvl5pPr marL="1828777" indent="0">
              <a:buNone/>
              <a:defRPr sz="1600">
                <a:solidFill>
                  <a:schemeClr val="tx1">
                    <a:tint val="75000"/>
                  </a:schemeClr>
                </a:solidFill>
              </a:defRPr>
            </a:lvl5pPr>
            <a:lvl6pPr marL="2285971" indent="0">
              <a:buNone/>
              <a:defRPr sz="1600">
                <a:solidFill>
                  <a:schemeClr val="tx1">
                    <a:tint val="75000"/>
                  </a:schemeClr>
                </a:solidFill>
              </a:defRPr>
            </a:lvl6pPr>
            <a:lvl7pPr marL="2743165" indent="0">
              <a:buNone/>
              <a:defRPr sz="1600">
                <a:solidFill>
                  <a:schemeClr val="tx1">
                    <a:tint val="75000"/>
                  </a:schemeClr>
                </a:solidFill>
              </a:defRPr>
            </a:lvl7pPr>
            <a:lvl8pPr marL="3200360" indent="0">
              <a:buNone/>
              <a:defRPr sz="1600">
                <a:solidFill>
                  <a:schemeClr val="tx1">
                    <a:tint val="75000"/>
                  </a:schemeClr>
                </a:solidFill>
              </a:defRPr>
            </a:lvl8pPr>
            <a:lvl9pPr marL="3657554"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630A402-EBB8-4A49-B7D9-2D293AC1FBD4}" type="datetime1">
              <a:rPr kumimoji="1" lang="ja-JP" altLang="en-US" smtClean="0"/>
              <a:t>2024/2/8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3248878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1"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429FE1A-4FB4-4B3A-8A70-0B2A82FB2250}" type="datetime1">
              <a:rPr kumimoji="1" lang="ja-JP" altLang="en-US" smtClean="0"/>
              <a:t>2024/2/8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2203084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194" indent="0">
              <a:buNone/>
              <a:defRPr sz="2000" b="1"/>
            </a:lvl2pPr>
            <a:lvl3pPr marL="914388" indent="0">
              <a:buNone/>
              <a:defRPr sz="1800" b="1"/>
            </a:lvl3pPr>
            <a:lvl4pPr marL="1371583" indent="0">
              <a:buNone/>
              <a:defRPr sz="1600" b="1"/>
            </a:lvl4pPr>
            <a:lvl5pPr marL="1828777" indent="0">
              <a:buNone/>
              <a:defRPr sz="1600" b="1"/>
            </a:lvl5pPr>
            <a:lvl6pPr marL="2285971" indent="0">
              <a:buNone/>
              <a:defRPr sz="1600" b="1"/>
            </a:lvl6pPr>
            <a:lvl7pPr marL="2743165" indent="0">
              <a:buNone/>
              <a:defRPr sz="1600" b="1"/>
            </a:lvl7pPr>
            <a:lvl8pPr marL="3200360" indent="0">
              <a:buNone/>
              <a:defRPr sz="1600" b="1"/>
            </a:lvl8pPr>
            <a:lvl9pPr marL="3657554"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194" indent="0">
              <a:buNone/>
              <a:defRPr sz="2000" b="1"/>
            </a:lvl2pPr>
            <a:lvl3pPr marL="914388" indent="0">
              <a:buNone/>
              <a:defRPr sz="1800" b="1"/>
            </a:lvl3pPr>
            <a:lvl4pPr marL="1371583" indent="0">
              <a:buNone/>
              <a:defRPr sz="1600" b="1"/>
            </a:lvl4pPr>
            <a:lvl5pPr marL="1828777" indent="0">
              <a:buNone/>
              <a:defRPr sz="1600" b="1"/>
            </a:lvl5pPr>
            <a:lvl6pPr marL="2285971" indent="0">
              <a:buNone/>
              <a:defRPr sz="1600" b="1"/>
            </a:lvl6pPr>
            <a:lvl7pPr marL="2743165" indent="0">
              <a:buNone/>
              <a:defRPr sz="1600" b="1"/>
            </a:lvl7pPr>
            <a:lvl8pPr marL="3200360" indent="0">
              <a:buNone/>
              <a:defRPr sz="1600" b="1"/>
            </a:lvl8pPr>
            <a:lvl9pPr marL="3657554"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1"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0E12A44-C7BB-40B8-9D03-BB779878AFF1}" type="datetime1">
              <a:rPr kumimoji="1" lang="ja-JP" altLang="en-US" smtClean="0"/>
              <a:t>2024/2/8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3708444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3B72A4E-19D5-4E63-9BDF-358C50ECB879}" type="datetime1">
              <a:rPr kumimoji="1" lang="ja-JP" altLang="en-US" smtClean="0"/>
              <a:t>2024/2/8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1196519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063D55-15C4-42AD-9A6E-5753761ECBF9}" type="datetime1">
              <a:rPr kumimoji="1" lang="ja-JP" altLang="en-US" smtClean="0"/>
              <a:t>2024/2/8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2130413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194" indent="0">
              <a:buNone/>
              <a:defRPr sz="1400"/>
            </a:lvl2pPr>
            <a:lvl3pPr marL="914388" indent="0">
              <a:buNone/>
              <a:defRPr sz="1200"/>
            </a:lvl3pPr>
            <a:lvl4pPr marL="1371583" indent="0">
              <a:buNone/>
              <a:defRPr sz="1000"/>
            </a:lvl4pPr>
            <a:lvl5pPr marL="1828777" indent="0">
              <a:buNone/>
              <a:defRPr sz="1000"/>
            </a:lvl5pPr>
            <a:lvl6pPr marL="2285971" indent="0">
              <a:buNone/>
              <a:defRPr sz="1000"/>
            </a:lvl6pPr>
            <a:lvl7pPr marL="2743165" indent="0">
              <a:buNone/>
              <a:defRPr sz="1000"/>
            </a:lvl7pPr>
            <a:lvl8pPr marL="3200360" indent="0">
              <a:buNone/>
              <a:defRPr sz="1000"/>
            </a:lvl8pPr>
            <a:lvl9pPr marL="3657554"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617E5BA-020A-447F-88BD-7FDC68AA76D5}" type="datetime1">
              <a:rPr kumimoji="1" lang="ja-JP" altLang="en-US" smtClean="0"/>
              <a:t>2024/2/8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9806B9-3478-44E0-85BE-EDAEE4FDDB67}" type="slidenum">
              <a:rPr kumimoji="1" lang="ja-JP" altLang="en-US" smtClean="0"/>
              <a:t>‹#›</a:t>
            </a:fld>
            <a:endParaRPr kumimoji="1" lang="ja-JP" altLang="en-US" dirty="0"/>
          </a:p>
        </p:txBody>
      </p:sp>
    </p:spTree>
    <p:extLst>
      <p:ext uri="{BB962C8B-B14F-4D97-AF65-F5344CB8AC3E}">
        <p14:creationId xmlns:p14="http://schemas.microsoft.com/office/powerpoint/2010/main" val="3084441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194" indent="0">
              <a:buNone/>
              <a:defRPr sz="2800"/>
            </a:lvl2pPr>
            <a:lvl3pPr marL="914388" indent="0">
              <a:buNone/>
              <a:defRPr sz="2400"/>
            </a:lvl3pPr>
            <a:lvl4pPr marL="1371583" indent="0">
              <a:buNone/>
              <a:defRPr sz="2000"/>
            </a:lvl4pPr>
            <a:lvl5pPr marL="1828777" indent="0">
              <a:buNone/>
              <a:defRPr sz="2000"/>
            </a:lvl5pPr>
            <a:lvl6pPr marL="2285971" indent="0">
              <a:buNone/>
              <a:defRPr sz="2000"/>
            </a:lvl6pPr>
            <a:lvl7pPr marL="2743165" indent="0">
              <a:buNone/>
              <a:defRPr sz="2000"/>
            </a:lvl7pPr>
            <a:lvl8pPr marL="3200360" indent="0">
              <a:buNone/>
              <a:defRPr sz="2000"/>
            </a:lvl8pPr>
            <a:lvl9pPr marL="3657554"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194" indent="0">
              <a:buNone/>
              <a:defRPr sz="1400"/>
            </a:lvl2pPr>
            <a:lvl3pPr marL="914388" indent="0">
              <a:buNone/>
              <a:defRPr sz="1200"/>
            </a:lvl3pPr>
            <a:lvl4pPr marL="1371583" indent="0">
              <a:buNone/>
              <a:defRPr sz="1000"/>
            </a:lvl4pPr>
            <a:lvl5pPr marL="1828777" indent="0">
              <a:buNone/>
              <a:defRPr sz="1000"/>
            </a:lvl5pPr>
            <a:lvl6pPr marL="2285971" indent="0">
              <a:buNone/>
              <a:defRPr sz="1000"/>
            </a:lvl6pPr>
            <a:lvl7pPr marL="2743165" indent="0">
              <a:buNone/>
              <a:defRPr sz="1000"/>
            </a:lvl7pPr>
            <a:lvl8pPr marL="3200360" indent="0">
              <a:buNone/>
              <a:defRPr sz="1000"/>
            </a:lvl8pPr>
            <a:lvl9pPr marL="3657554"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C51875C-B846-479C-B24F-AB213B7BE00E}" type="datetime1">
              <a:rPr kumimoji="1" lang="ja-JP" altLang="en-US" smtClean="0"/>
              <a:t>2024/2/8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3723791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EB00DD-BFBE-40C0-B076-D3233E728933}" type="datetime1">
              <a:rPr kumimoji="1" lang="ja-JP" altLang="en-US" smtClean="0"/>
              <a:t>2024/2/8</a:t>
            </a:fld>
            <a:endParaRPr kumimoji="1" lang="ja-JP" alt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12187390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388"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7" indent="-228597" algn="l" defTabSz="914388"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92" indent="-228597" algn="l" defTabSz="914388"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85" indent="-228597" algn="l" defTabSz="914388"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80" indent="-228597" algn="l" defTabSz="91438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74" indent="-228597" algn="l" defTabSz="91438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68" indent="-228597" algn="l" defTabSz="91438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62" indent="-228597" algn="l" defTabSz="91438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57" indent="-228597" algn="l" defTabSz="91438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51" indent="-228597" algn="l" defTabSz="91438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388" rtl="0" eaLnBrk="1" latinLnBrk="0" hangingPunct="1">
        <a:defRPr kumimoji="1" sz="1800" kern="1200">
          <a:solidFill>
            <a:schemeClr val="tx1"/>
          </a:solidFill>
          <a:latin typeface="+mn-lt"/>
          <a:ea typeface="+mn-ea"/>
          <a:cs typeface="+mn-cs"/>
        </a:defRPr>
      </a:lvl1pPr>
      <a:lvl2pPr marL="457194" algn="l" defTabSz="914388" rtl="0" eaLnBrk="1" latinLnBrk="0" hangingPunct="1">
        <a:defRPr kumimoji="1" sz="1800" kern="1200">
          <a:solidFill>
            <a:schemeClr val="tx1"/>
          </a:solidFill>
          <a:latin typeface="+mn-lt"/>
          <a:ea typeface="+mn-ea"/>
          <a:cs typeface="+mn-cs"/>
        </a:defRPr>
      </a:lvl2pPr>
      <a:lvl3pPr marL="914388" algn="l" defTabSz="914388" rtl="0" eaLnBrk="1" latinLnBrk="0" hangingPunct="1">
        <a:defRPr kumimoji="1" sz="1800" kern="1200">
          <a:solidFill>
            <a:schemeClr val="tx1"/>
          </a:solidFill>
          <a:latin typeface="+mn-lt"/>
          <a:ea typeface="+mn-ea"/>
          <a:cs typeface="+mn-cs"/>
        </a:defRPr>
      </a:lvl3pPr>
      <a:lvl4pPr marL="1371583" algn="l" defTabSz="914388" rtl="0" eaLnBrk="1" latinLnBrk="0" hangingPunct="1">
        <a:defRPr kumimoji="1" sz="1800" kern="1200">
          <a:solidFill>
            <a:schemeClr val="tx1"/>
          </a:solidFill>
          <a:latin typeface="+mn-lt"/>
          <a:ea typeface="+mn-ea"/>
          <a:cs typeface="+mn-cs"/>
        </a:defRPr>
      </a:lvl4pPr>
      <a:lvl5pPr marL="1828777" algn="l" defTabSz="914388" rtl="0" eaLnBrk="1" latinLnBrk="0" hangingPunct="1">
        <a:defRPr kumimoji="1" sz="1800" kern="1200">
          <a:solidFill>
            <a:schemeClr val="tx1"/>
          </a:solidFill>
          <a:latin typeface="+mn-lt"/>
          <a:ea typeface="+mn-ea"/>
          <a:cs typeface="+mn-cs"/>
        </a:defRPr>
      </a:lvl5pPr>
      <a:lvl6pPr marL="2285971" algn="l" defTabSz="914388" rtl="0" eaLnBrk="1" latinLnBrk="0" hangingPunct="1">
        <a:defRPr kumimoji="1" sz="1800" kern="1200">
          <a:solidFill>
            <a:schemeClr val="tx1"/>
          </a:solidFill>
          <a:latin typeface="+mn-lt"/>
          <a:ea typeface="+mn-ea"/>
          <a:cs typeface="+mn-cs"/>
        </a:defRPr>
      </a:lvl6pPr>
      <a:lvl7pPr marL="2743165" algn="l" defTabSz="914388" rtl="0" eaLnBrk="1" latinLnBrk="0" hangingPunct="1">
        <a:defRPr kumimoji="1" sz="1800" kern="1200">
          <a:solidFill>
            <a:schemeClr val="tx1"/>
          </a:solidFill>
          <a:latin typeface="+mn-lt"/>
          <a:ea typeface="+mn-ea"/>
          <a:cs typeface="+mn-cs"/>
        </a:defRPr>
      </a:lvl7pPr>
      <a:lvl8pPr marL="3200360" algn="l" defTabSz="914388" rtl="0" eaLnBrk="1" latinLnBrk="0" hangingPunct="1">
        <a:defRPr kumimoji="1" sz="1800" kern="1200">
          <a:solidFill>
            <a:schemeClr val="tx1"/>
          </a:solidFill>
          <a:latin typeface="+mn-lt"/>
          <a:ea typeface="+mn-ea"/>
          <a:cs typeface="+mn-cs"/>
        </a:defRPr>
      </a:lvl8pPr>
      <a:lvl9pPr marL="3657554" algn="l" defTabSz="914388"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77ADD366-081F-41FE-B39F-B917B53EA73C}"/>
              </a:ext>
            </a:extLst>
          </p:cNvPr>
          <p:cNvSpPr/>
          <p:nvPr/>
        </p:nvSpPr>
        <p:spPr>
          <a:xfrm>
            <a:off x="0" y="94046"/>
            <a:ext cx="9143999" cy="461665"/>
          </a:xfrm>
          <a:prstGeom prst="rect">
            <a:avLst/>
          </a:prstGeom>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ルーブリック（課題の設定）</a:t>
            </a:r>
          </a:p>
        </p:txBody>
      </p:sp>
      <p:graphicFrame>
        <p:nvGraphicFramePr>
          <p:cNvPr id="3" name="表 2">
            <a:extLst>
              <a:ext uri="{FF2B5EF4-FFF2-40B4-BE49-F238E27FC236}">
                <a16:creationId xmlns:a16="http://schemas.microsoft.com/office/drawing/2014/main" id="{74695416-A807-4F86-B8C3-9069BA68F67A}"/>
              </a:ext>
            </a:extLst>
          </p:cNvPr>
          <p:cNvGraphicFramePr>
            <a:graphicFrameLocks noGrp="1"/>
          </p:cNvGraphicFramePr>
          <p:nvPr>
            <p:extLst>
              <p:ext uri="{D42A27DB-BD31-4B8C-83A1-F6EECF244321}">
                <p14:modId xmlns:p14="http://schemas.microsoft.com/office/powerpoint/2010/main" val="1418130501"/>
              </p:ext>
            </p:extLst>
          </p:nvPr>
        </p:nvGraphicFramePr>
        <p:xfrm>
          <a:off x="460130" y="1784720"/>
          <a:ext cx="8147844" cy="2549335"/>
        </p:xfrm>
        <a:graphic>
          <a:graphicData uri="http://schemas.openxmlformats.org/drawingml/2006/table">
            <a:tbl>
              <a:tblPr firstRow="1" bandRow="1">
                <a:tableStyleId>{5940675A-B579-460E-94D1-54222C63F5DA}</a:tableStyleId>
              </a:tblPr>
              <a:tblGrid>
                <a:gridCol w="2030822">
                  <a:extLst>
                    <a:ext uri="{9D8B030D-6E8A-4147-A177-3AD203B41FA5}">
                      <a16:colId xmlns:a16="http://schemas.microsoft.com/office/drawing/2014/main" val="2558197442"/>
                    </a:ext>
                  </a:extLst>
                </a:gridCol>
                <a:gridCol w="2043100">
                  <a:extLst>
                    <a:ext uri="{9D8B030D-6E8A-4147-A177-3AD203B41FA5}">
                      <a16:colId xmlns:a16="http://schemas.microsoft.com/office/drawing/2014/main" val="2831038700"/>
                    </a:ext>
                  </a:extLst>
                </a:gridCol>
                <a:gridCol w="2036961">
                  <a:extLst>
                    <a:ext uri="{9D8B030D-6E8A-4147-A177-3AD203B41FA5}">
                      <a16:colId xmlns:a16="http://schemas.microsoft.com/office/drawing/2014/main" val="1082386843"/>
                    </a:ext>
                  </a:extLst>
                </a:gridCol>
                <a:gridCol w="2036961">
                  <a:extLst>
                    <a:ext uri="{9D8B030D-6E8A-4147-A177-3AD203B41FA5}">
                      <a16:colId xmlns:a16="http://schemas.microsoft.com/office/drawing/2014/main" val="2428419063"/>
                    </a:ext>
                  </a:extLst>
                </a:gridCol>
              </a:tblGrid>
              <a:tr h="370840">
                <a:tc>
                  <a:txBody>
                    <a:bodyPr/>
                    <a:lstStyle/>
                    <a:p>
                      <a:pPr algn="ctr"/>
                      <a:r>
                        <a:rPr kumimoji="1" lang="en-US" altLang="ja-JP" sz="2000" dirty="0">
                          <a:latin typeface="Arial" panose="020B0604020202020204" pitchFamily="34" charset="0"/>
                          <a:cs typeface="Arial" panose="020B0604020202020204" pitchFamily="34" charset="0"/>
                        </a:rPr>
                        <a:t>A</a:t>
                      </a:r>
                      <a:endParaRPr kumimoji="1" lang="ja-JP" altLang="en-US" sz="2000" dirty="0">
                        <a:latin typeface="Arial" panose="020B0604020202020204" pitchFamily="34" charset="0"/>
                        <a:cs typeface="Arial" panose="020B0604020202020204" pitchFamily="34" charset="0"/>
                      </a:endParaRPr>
                    </a:p>
                  </a:txBody>
                  <a:tcPr marL="36000"/>
                </a:tc>
                <a:tc>
                  <a:txBody>
                    <a:bodyPr/>
                    <a:lstStyle/>
                    <a:p>
                      <a:pPr algn="ctr"/>
                      <a:r>
                        <a:rPr kumimoji="1" lang="en-US" altLang="ja-JP" sz="2000" dirty="0">
                          <a:latin typeface="Arial" panose="020B0604020202020204" pitchFamily="34" charset="0"/>
                          <a:cs typeface="Arial" panose="020B0604020202020204" pitchFamily="34" charset="0"/>
                        </a:rPr>
                        <a:t>B</a:t>
                      </a:r>
                      <a:endParaRPr kumimoji="1" lang="ja-JP" altLang="en-US" sz="2000" dirty="0">
                        <a:latin typeface="Arial" panose="020B0604020202020204" pitchFamily="34" charset="0"/>
                        <a:cs typeface="Arial" panose="020B0604020202020204" pitchFamily="34" charset="0"/>
                      </a:endParaRPr>
                    </a:p>
                  </a:txBody>
                  <a:tcPr marL="36000"/>
                </a:tc>
                <a:tc>
                  <a:txBody>
                    <a:bodyPr/>
                    <a:lstStyle/>
                    <a:p>
                      <a:pPr algn="ctr"/>
                      <a:r>
                        <a:rPr kumimoji="1" lang="en-US" altLang="ja-JP" sz="2000" dirty="0">
                          <a:latin typeface="Arial" panose="020B0604020202020204" pitchFamily="34" charset="0"/>
                          <a:cs typeface="Arial" panose="020B0604020202020204" pitchFamily="34" charset="0"/>
                        </a:rPr>
                        <a:t>C</a:t>
                      </a:r>
                      <a:endParaRPr kumimoji="1" lang="ja-JP" altLang="en-US" sz="2000" dirty="0">
                        <a:latin typeface="Arial" panose="020B0604020202020204" pitchFamily="34" charset="0"/>
                        <a:cs typeface="Arial" panose="020B0604020202020204" pitchFamily="34" charset="0"/>
                      </a:endParaRPr>
                    </a:p>
                  </a:txBody>
                  <a:tcPr marL="36000"/>
                </a:tc>
                <a:tc>
                  <a:txBody>
                    <a:bodyPr/>
                    <a:lstStyle/>
                    <a:p>
                      <a:pPr algn="ctr"/>
                      <a:r>
                        <a:rPr kumimoji="1" lang="en-US" altLang="ja-JP" sz="2000" dirty="0">
                          <a:latin typeface="Arial" panose="020B0604020202020204" pitchFamily="34" charset="0"/>
                          <a:cs typeface="Arial" panose="020B0604020202020204" pitchFamily="34" charset="0"/>
                        </a:rPr>
                        <a:t>D</a:t>
                      </a:r>
                      <a:endParaRPr kumimoji="1" lang="ja-JP" altLang="en-US" sz="2000" dirty="0">
                        <a:latin typeface="Arial" panose="020B0604020202020204" pitchFamily="34" charset="0"/>
                        <a:cs typeface="Arial" panose="020B0604020202020204" pitchFamily="34" charset="0"/>
                      </a:endParaRPr>
                    </a:p>
                  </a:txBody>
                  <a:tcPr marL="36000"/>
                </a:tc>
                <a:extLst>
                  <a:ext uri="{0D108BD9-81ED-4DB2-BD59-A6C34878D82A}">
                    <a16:rowId xmlns:a16="http://schemas.microsoft.com/office/drawing/2014/main" val="1459066536"/>
                  </a:ext>
                </a:extLst>
              </a:tr>
              <a:tr h="1859926">
                <a:tc>
                  <a:txBody>
                    <a:bodyPr/>
                    <a:lstStyle/>
                    <a:p>
                      <a:pPr algn="just">
                        <a:lnSpc>
                          <a:spcPct val="150000"/>
                        </a:lnSpc>
                        <a:spcAft>
                          <a:spcPts val="0"/>
                        </a:spcAft>
                      </a:pPr>
                      <a:r>
                        <a:rPr lang="ja-JP" sz="1600"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反応の観察を通して自身で気付きや疑問をもち、そこから化学反応式について考え、</a:t>
                      </a:r>
                      <a:r>
                        <a:rPr lang="ja-JP" sz="1600" u="sng"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課題を設定することができた</a:t>
                      </a:r>
                      <a:r>
                        <a:rPr lang="ja-JP" sz="1600"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36000" marR="68580" marT="0" marB="0"/>
                </a:tc>
                <a:tc>
                  <a:txBody>
                    <a:bodyPr/>
                    <a:lstStyle/>
                    <a:p>
                      <a:pPr algn="just">
                        <a:lnSpc>
                          <a:spcPct val="150000"/>
                        </a:lnSpc>
                        <a:spcAft>
                          <a:spcPts val="0"/>
                        </a:spcAft>
                      </a:pPr>
                      <a:r>
                        <a:rPr lang="ja-JP" sz="1600"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反応の観察を通して自身で気付きや疑問をもち、そこから</a:t>
                      </a:r>
                      <a:r>
                        <a:rPr lang="ja-JP" sz="1600" u="sng"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化学反応式について考えることができた</a:t>
                      </a:r>
                      <a:r>
                        <a:rPr lang="ja-JP" sz="1600"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a:t>
                      </a:r>
                      <a:endParaRPr lang="en-US" altLang="ja-JP" sz="1600"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endParaRPr>
                    </a:p>
                  </a:txBody>
                  <a:tcPr marL="36000" marR="68580" marT="0" marB="0"/>
                </a:tc>
                <a:tc>
                  <a:txBody>
                    <a:bodyPr/>
                    <a:lstStyle/>
                    <a:p>
                      <a:pPr algn="just">
                        <a:lnSpc>
                          <a:spcPct val="150000"/>
                        </a:lnSpc>
                        <a:spcAft>
                          <a:spcPts val="0"/>
                        </a:spcAft>
                      </a:pPr>
                      <a:r>
                        <a:rPr lang="ja-JP" sz="1600"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反応の観察を通して自身で</a:t>
                      </a:r>
                      <a:r>
                        <a:rPr lang="ja-JP" sz="1600" u="sng"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気付きや疑問をもつことができた</a:t>
                      </a:r>
                      <a:r>
                        <a:rPr lang="en-US" altLang="ja-JP" sz="1600" u="none"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a:t>
                      </a:r>
                      <a:endParaRPr lang="ja-JP" sz="2000" u="none"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36000" marR="68580" marT="0" marB="0"/>
                </a:tc>
                <a:tc>
                  <a:txBody>
                    <a:bodyPr/>
                    <a:lstStyle/>
                    <a:p>
                      <a:pPr algn="just">
                        <a:lnSpc>
                          <a:spcPct val="150000"/>
                        </a:lnSpc>
                        <a:spcAft>
                          <a:spcPts val="0"/>
                        </a:spcAft>
                      </a:pPr>
                      <a:r>
                        <a:rPr lang="ja-JP" sz="1600"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反応の観察をすることができた。</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36000" marR="68580" marT="0" marB="0"/>
                </a:tc>
                <a:extLst>
                  <a:ext uri="{0D108BD9-81ED-4DB2-BD59-A6C34878D82A}">
                    <a16:rowId xmlns:a16="http://schemas.microsoft.com/office/drawing/2014/main" val="247506256"/>
                  </a:ext>
                </a:extLst>
              </a:tr>
            </a:tbl>
          </a:graphicData>
        </a:graphic>
      </p:graphicFrame>
      <p:sp>
        <p:nvSpPr>
          <p:cNvPr id="4" name="正方形/長方形 3">
            <a:extLst>
              <a:ext uri="{FF2B5EF4-FFF2-40B4-BE49-F238E27FC236}">
                <a16:creationId xmlns:a16="http://schemas.microsoft.com/office/drawing/2014/main" id="{9FBA5AB0-9810-45D2-AA0C-90BC8FFBCA89}"/>
              </a:ext>
            </a:extLst>
          </p:cNvPr>
          <p:cNvSpPr/>
          <p:nvPr/>
        </p:nvSpPr>
        <p:spPr>
          <a:xfrm>
            <a:off x="460130" y="1107732"/>
            <a:ext cx="7340471" cy="369332"/>
          </a:xfrm>
          <a:prstGeom prst="rect">
            <a:avLst/>
          </a:prstGeom>
          <a:ln w="19050">
            <a:noFill/>
          </a:ln>
        </p:spPr>
        <p:txBody>
          <a:bodyPr wrap="none">
            <a:spAutoFit/>
          </a:bodyPr>
          <a:lstStyle/>
          <a:p>
            <a:r>
              <a:rPr kumimoji="1" lang="ja-JP" altLang="en-US" dirty="0">
                <a:latin typeface="BIZ UDゴシック" panose="020B0400000000000000" pitchFamily="49" charset="-128"/>
                <a:ea typeface="BIZ UDゴシック" panose="020B0400000000000000" pitchFamily="49" charset="-128"/>
              </a:rPr>
              <a:t>目標１　観察による気付きや疑問から課題を設定することができる。</a:t>
            </a:r>
          </a:p>
        </p:txBody>
      </p:sp>
      <p:pic>
        <p:nvPicPr>
          <p:cNvPr id="6" name="図 5">
            <a:extLst>
              <a:ext uri="{FF2B5EF4-FFF2-40B4-BE49-F238E27FC236}">
                <a16:creationId xmlns:a16="http://schemas.microsoft.com/office/drawing/2014/main" id="{D98DD27F-2526-4DCA-A2B2-2DB2011F1427}"/>
              </a:ext>
            </a:extLst>
          </p:cNvPr>
          <p:cNvPicPr>
            <a:picLocks noChangeAspect="1"/>
          </p:cNvPicPr>
          <p:nvPr/>
        </p:nvPicPr>
        <p:blipFill>
          <a:blip r:embed="rId3"/>
          <a:stretch>
            <a:fillRect/>
          </a:stretch>
        </p:blipFill>
        <p:spPr>
          <a:xfrm>
            <a:off x="7441189" y="4828915"/>
            <a:ext cx="1166785" cy="1300480"/>
          </a:xfrm>
          <a:prstGeom prst="rect">
            <a:avLst/>
          </a:prstGeom>
        </p:spPr>
      </p:pic>
      <p:sp>
        <p:nvSpPr>
          <p:cNvPr id="7" name="正方形/長方形 6">
            <a:extLst>
              <a:ext uri="{FF2B5EF4-FFF2-40B4-BE49-F238E27FC236}">
                <a16:creationId xmlns:a16="http://schemas.microsoft.com/office/drawing/2014/main" id="{79ED7E8B-60F8-4428-BE4D-19A5BCAFCE63}"/>
              </a:ext>
            </a:extLst>
          </p:cNvPr>
          <p:cNvSpPr/>
          <p:nvPr/>
        </p:nvSpPr>
        <p:spPr>
          <a:xfrm>
            <a:off x="460130" y="94046"/>
            <a:ext cx="1166785" cy="461665"/>
          </a:xfrm>
          <a:prstGeom prst="rect">
            <a:avLst/>
          </a:prstGeom>
          <a:ln w="19050">
            <a:solidFill>
              <a:schemeClr val="tx1"/>
            </a:solidFill>
          </a:ln>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第１時</a:t>
            </a:r>
          </a:p>
        </p:txBody>
      </p:sp>
    </p:spTree>
    <p:extLst>
      <p:ext uri="{BB962C8B-B14F-4D97-AF65-F5344CB8AC3E}">
        <p14:creationId xmlns:p14="http://schemas.microsoft.com/office/powerpoint/2010/main" val="3197097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77ADD366-081F-41FE-B39F-B917B53EA73C}"/>
              </a:ext>
            </a:extLst>
          </p:cNvPr>
          <p:cNvSpPr/>
          <p:nvPr/>
        </p:nvSpPr>
        <p:spPr>
          <a:xfrm>
            <a:off x="0" y="94046"/>
            <a:ext cx="9143999" cy="461665"/>
          </a:xfrm>
          <a:prstGeom prst="rect">
            <a:avLst/>
          </a:prstGeom>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　　ルーブリック（観察・実験の実施）</a:t>
            </a:r>
          </a:p>
        </p:txBody>
      </p:sp>
      <p:graphicFrame>
        <p:nvGraphicFramePr>
          <p:cNvPr id="3" name="表 2">
            <a:extLst>
              <a:ext uri="{FF2B5EF4-FFF2-40B4-BE49-F238E27FC236}">
                <a16:creationId xmlns:a16="http://schemas.microsoft.com/office/drawing/2014/main" id="{28BC3769-F735-4686-B479-6A7704AB1A49}"/>
              </a:ext>
            </a:extLst>
          </p:cNvPr>
          <p:cNvGraphicFramePr>
            <a:graphicFrameLocks noGrp="1"/>
          </p:cNvGraphicFramePr>
          <p:nvPr>
            <p:extLst>
              <p:ext uri="{D42A27DB-BD31-4B8C-83A1-F6EECF244321}">
                <p14:modId xmlns:p14="http://schemas.microsoft.com/office/powerpoint/2010/main" val="355383246"/>
              </p:ext>
            </p:extLst>
          </p:nvPr>
        </p:nvGraphicFramePr>
        <p:xfrm>
          <a:off x="458662" y="1784720"/>
          <a:ext cx="8147844" cy="2915095"/>
        </p:xfrm>
        <a:graphic>
          <a:graphicData uri="http://schemas.openxmlformats.org/drawingml/2006/table">
            <a:tbl>
              <a:tblPr firstRow="1" bandRow="1">
                <a:tableStyleId>{5940675A-B579-460E-94D1-54222C63F5DA}</a:tableStyleId>
              </a:tblPr>
              <a:tblGrid>
                <a:gridCol w="2036961">
                  <a:extLst>
                    <a:ext uri="{9D8B030D-6E8A-4147-A177-3AD203B41FA5}">
                      <a16:colId xmlns:a16="http://schemas.microsoft.com/office/drawing/2014/main" val="2558197442"/>
                    </a:ext>
                  </a:extLst>
                </a:gridCol>
                <a:gridCol w="2036961">
                  <a:extLst>
                    <a:ext uri="{9D8B030D-6E8A-4147-A177-3AD203B41FA5}">
                      <a16:colId xmlns:a16="http://schemas.microsoft.com/office/drawing/2014/main" val="2831038700"/>
                    </a:ext>
                  </a:extLst>
                </a:gridCol>
                <a:gridCol w="2036961">
                  <a:extLst>
                    <a:ext uri="{9D8B030D-6E8A-4147-A177-3AD203B41FA5}">
                      <a16:colId xmlns:a16="http://schemas.microsoft.com/office/drawing/2014/main" val="1082386843"/>
                    </a:ext>
                  </a:extLst>
                </a:gridCol>
                <a:gridCol w="2036961">
                  <a:extLst>
                    <a:ext uri="{9D8B030D-6E8A-4147-A177-3AD203B41FA5}">
                      <a16:colId xmlns:a16="http://schemas.microsoft.com/office/drawing/2014/main" val="2428419063"/>
                    </a:ext>
                  </a:extLst>
                </a:gridCol>
              </a:tblGrid>
              <a:tr h="370840">
                <a:tc>
                  <a:txBody>
                    <a:bodyPr/>
                    <a:lstStyle/>
                    <a:p>
                      <a:pPr algn="ctr"/>
                      <a:r>
                        <a:rPr kumimoji="1" lang="en-US" altLang="ja-JP" sz="2000" dirty="0">
                          <a:latin typeface="Arial" panose="020B0604020202020204" pitchFamily="34" charset="0"/>
                          <a:cs typeface="Arial" panose="020B0604020202020204" pitchFamily="34" charset="0"/>
                        </a:rPr>
                        <a:t>A</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B</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C</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D</a:t>
                      </a:r>
                      <a:endParaRPr kumimoji="1" lang="ja-JP" altLang="en-U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59066536"/>
                  </a:ext>
                </a:extLst>
              </a:tr>
              <a:tr h="370840">
                <a:tc>
                  <a:txBody>
                    <a:bodyPr/>
                    <a:lstStyle/>
                    <a:p>
                      <a:pPr algn="just">
                        <a:lnSpc>
                          <a:spcPct val="150000"/>
                        </a:lnSpc>
                        <a:spcAft>
                          <a:spcPts val="0"/>
                        </a:spcAft>
                      </a:pPr>
                      <a:r>
                        <a:rPr lang="ja-JP" sz="1600"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適切に実験器具を操作して観察・実験を実施できた。また、実験の様子や結果だけではなく、</a:t>
                      </a:r>
                      <a:r>
                        <a:rPr lang="ja-JP" sz="1600" u="sng"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気付いた事や疑問についても</a:t>
                      </a:r>
                      <a:r>
                        <a:rPr lang="ja-JP" altLang="en-US" sz="1600" u="sng"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記述</a:t>
                      </a:r>
                      <a:r>
                        <a:rPr lang="ja-JP" sz="1600" u="sng"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できた</a:t>
                      </a:r>
                      <a:r>
                        <a:rPr lang="ja-JP" sz="1600"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a:t>
                      </a:r>
                      <a:endParaRPr lang="en-US" altLang="ja-JP" sz="1600"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endParaRPr>
                    </a:p>
                  </a:txBody>
                  <a:tcPr marL="68580" marR="68580" marT="0" marB="0"/>
                </a:tc>
                <a:tc>
                  <a:txBody>
                    <a:bodyPr/>
                    <a:lstStyle/>
                    <a:p>
                      <a:pPr algn="just">
                        <a:lnSpc>
                          <a:spcPct val="150000"/>
                        </a:lnSpc>
                        <a:spcAft>
                          <a:spcPts val="0"/>
                        </a:spcAft>
                      </a:pPr>
                      <a:r>
                        <a:rPr lang="ja-JP" sz="1600"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適切に実験器具を操作して観察・実験を実施できた。また、</a:t>
                      </a:r>
                      <a:r>
                        <a:rPr lang="ja-JP" sz="1600" u="sng"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実験の様子や結果について記録することができた</a:t>
                      </a:r>
                      <a:r>
                        <a:rPr lang="ja-JP" sz="1600"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a:t>
                      </a:r>
                      <a:endParaRPr 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lnSpc>
                          <a:spcPct val="150000"/>
                        </a:lnSpc>
                        <a:spcAft>
                          <a:spcPts val="0"/>
                        </a:spcAft>
                      </a:pPr>
                      <a:r>
                        <a:rPr lang="ja-JP" sz="1600" u="sng" kern="120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適切に実験器具を操作して</a:t>
                      </a:r>
                      <a:r>
                        <a:rPr lang="ja-JP" sz="1600" kern="120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観察・実験を実施できた。</a:t>
                      </a:r>
                      <a:endParaRPr lang="ja-JP" sz="28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l">
                        <a:lnSpc>
                          <a:spcPct val="150000"/>
                        </a:lnSpc>
                        <a:spcAft>
                          <a:spcPts val="0"/>
                        </a:spcAft>
                      </a:pPr>
                      <a:r>
                        <a:rPr lang="ja-JP" sz="1600"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観察・実験に参加できた。</a:t>
                      </a:r>
                      <a:endParaRPr 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47506256"/>
                  </a:ext>
                </a:extLst>
              </a:tr>
            </a:tbl>
          </a:graphicData>
        </a:graphic>
      </p:graphicFrame>
      <p:sp>
        <p:nvSpPr>
          <p:cNvPr id="4" name="正方形/長方形 3">
            <a:extLst>
              <a:ext uri="{FF2B5EF4-FFF2-40B4-BE49-F238E27FC236}">
                <a16:creationId xmlns:a16="http://schemas.microsoft.com/office/drawing/2014/main" id="{A3833C23-283D-43B7-8445-1B041DB44B24}"/>
              </a:ext>
            </a:extLst>
          </p:cNvPr>
          <p:cNvSpPr/>
          <p:nvPr/>
        </p:nvSpPr>
        <p:spPr>
          <a:xfrm>
            <a:off x="460130" y="1106523"/>
            <a:ext cx="6417141" cy="369332"/>
          </a:xfrm>
          <a:prstGeom prst="rect">
            <a:avLst/>
          </a:prstGeom>
          <a:ln w="19050">
            <a:noFill/>
          </a:ln>
        </p:spPr>
        <p:txBody>
          <a:bodyPr wrap="none">
            <a:spAutoFit/>
          </a:bodyPr>
          <a:lstStyle/>
          <a:p>
            <a:r>
              <a:rPr kumimoji="1" lang="ja-JP" altLang="en-US" dirty="0">
                <a:latin typeface="BIZ UDゴシック" panose="020B0400000000000000" pitchFamily="49" charset="-128"/>
                <a:ea typeface="BIZ UDゴシック" panose="020B0400000000000000" pitchFamily="49" charset="-128"/>
              </a:rPr>
              <a:t>目標２　</a:t>
            </a:r>
            <a:r>
              <a:rPr kumimoji="1" lang="ja-JP" altLang="ja-JP" dirty="0">
                <a:latin typeface="BIZ UDゴシック" panose="020B0400000000000000" pitchFamily="49" charset="-128"/>
                <a:ea typeface="BIZ UDゴシック" panose="020B0400000000000000" pitchFamily="49" charset="-128"/>
              </a:rPr>
              <a:t>課題を</a:t>
            </a:r>
            <a:r>
              <a:rPr kumimoji="1" lang="ja-JP" altLang="en-US" dirty="0">
                <a:latin typeface="BIZ UDゴシック" panose="020B0400000000000000" pitchFamily="49" charset="-128"/>
                <a:ea typeface="BIZ UDゴシック" panose="020B0400000000000000" pitchFamily="49" charset="-128"/>
              </a:rPr>
              <a:t>基に</a:t>
            </a:r>
            <a:r>
              <a:rPr kumimoji="1" lang="ja-JP" altLang="ja-JP" dirty="0">
                <a:latin typeface="BIZ UDゴシック" panose="020B0400000000000000" pitchFamily="49" charset="-128"/>
                <a:ea typeface="BIZ UDゴシック" panose="020B0400000000000000" pitchFamily="49" charset="-128"/>
              </a:rPr>
              <a:t>、</a:t>
            </a:r>
            <a:r>
              <a:rPr kumimoji="1" lang="ja-JP" altLang="en-US" dirty="0">
                <a:latin typeface="BIZ UDゴシック" panose="020B0400000000000000" pitchFamily="49" charset="-128"/>
                <a:ea typeface="BIZ UDゴシック" panose="020B0400000000000000" pitchFamily="49" charset="-128"/>
              </a:rPr>
              <a:t>観察・実験を</a:t>
            </a:r>
            <a:r>
              <a:rPr kumimoji="1" lang="ja-JP" altLang="ja-JP" dirty="0">
                <a:latin typeface="BIZ UDゴシック" panose="020B0400000000000000" pitchFamily="49" charset="-128"/>
                <a:ea typeface="BIZ UDゴシック" panose="020B0400000000000000" pitchFamily="49" charset="-128"/>
              </a:rPr>
              <a:t>計画することができる。</a:t>
            </a:r>
            <a:endParaRPr kumimoji="1" lang="ja-JP" altLang="en-US" dirty="0">
              <a:latin typeface="BIZ UDゴシック" panose="020B0400000000000000" pitchFamily="49" charset="-128"/>
              <a:ea typeface="BIZ UDゴシック" panose="020B0400000000000000" pitchFamily="49" charset="-128"/>
            </a:endParaRPr>
          </a:p>
        </p:txBody>
      </p:sp>
      <p:sp>
        <p:nvSpPr>
          <p:cNvPr id="7" name="正方形/長方形 6">
            <a:extLst>
              <a:ext uri="{FF2B5EF4-FFF2-40B4-BE49-F238E27FC236}">
                <a16:creationId xmlns:a16="http://schemas.microsoft.com/office/drawing/2014/main" id="{66BEA6FE-F54A-4C56-AA32-C53BEBF97916}"/>
              </a:ext>
            </a:extLst>
          </p:cNvPr>
          <p:cNvSpPr/>
          <p:nvPr/>
        </p:nvSpPr>
        <p:spPr>
          <a:xfrm>
            <a:off x="460130" y="94046"/>
            <a:ext cx="1166785" cy="461665"/>
          </a:xfrm>
          <a:prstGeom prst="rect">
            <a:avLst/>
          </a:prstGeom>
          <a:ln w="19050">
            <a:solidFill>
              <a:schemeClr val="tx1"/>
            </a:solidFill>
          </a:ln>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第２時</a:t>
            </a:r>
          </a:p>
        </p:txBody>
      </p:sp>
      <p:pic>
        <p:nvPicPr>
          <p:cNvPr id="8" name="図 7">
            <a:extLst>
              <a:ext uri="{FF2B5EF4-FFF2-40B4-BE49-F238E27FC236}">
                <a16:creationId xmlns:a16="http://schemas.microsoft.com/office/drawing/2014/main" id="{8BDB639D-631F-47AA-BDD3-CBE82588AC87}"/>
              </a:ext>
            </a:extLst>
          </p:cNvPr>
          <p:cNvPicPr>
            <a:picLocks noChangeAspect="1"/>
          </p:cNvPicPr>
          <p:nvPr/>
        </p:nvPicPr>
        <p:blipFill>
          <a:blip r:embed="rId3"/>
          <a:stretch>
            <a:fillRect/>
          </a:stretch>
        </p:blipFill>
        <p:spPr>
          <a:xfrm>
            <a:off x="7311454" y="5013432"/>
            <a:ext cx="1477143" cy="1387828"/>
          </a:xfrm>
          <a:prstGeom prst="rect">
            <a:avLst/>
          </a:prstGeom>
        </p:spPr>
      </p:pic>
    </p:spTree>
    <p:extLst>
      <p:ext uri="{BB962C8B-B14F-4D97-AF65-F5344CB8AC3E}">
        <p14:creationId xmlns:p14="http://schemas.microsoft.com/office/powerpoint/2010/main" val="193933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77ADD366-081F-41FE-B39F-B917B53EA73C}"/>
              </a:ext>
            </a:extLst>
          </p:cNvPr>
          <p:cNvSpPr/>
          <p:nvPr/>
        </p:nvSpPr>
        <p:spPr>
          <a:xfrm>
            <a:off x="0" y="94046"/>
            <a:ext cx="9143999" cy="461665"/>
          </a:xfrm>
          <a:prstGeom prst="rect">
            <a:avLst/>
          </a:prstGeom>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ルーブリック（表現・伝達）</a:t>
            </a:r>
          </a:p>
        </p:txBody>
      </p:sp>
      <p:graphicFrame>
        <p:nvGraphicFramePr>
          <p:cNvPr id="3" name="表 2">
            <a:extLst>
              <a:ext uri="{FF2B5EF4-FFF2-40B4-BE49-F238E27FC236}">
                <a16:creationId xmlns:a16="http://schemas.microsoft.com/office/drawing/2014/main" id="{A3A2E2C6-4F27-4330-B73D-DA2FC0860701}"/>
              </a:ext>
            </a:extLst>
          </p:cNvPr>
          <p:cNvGraphicFramePr>
            <a:graphicFrameLocks noGrp="1"/>
          </p:cNvGraphicFramePr>
          <p:nvPr>
            <p:extLst>
              <p:ext uri="{D42A27DB-BD31-4B8C-83A1-F6EECF244321}">
                <p14:modId xmlns:p14="http://schemas.microsoft.com/office/powerpoint/2010/main" val="1365545169"/>
              </p:ext>
            </p:extLst>
          </p:nvPr>
        </p:nvGraphicFramePr>
        <p:xfrm>
          <a:off x="460130" y="1784720"/>
          <a:ext cx="8147844" cy="2554669"/>
        </p:xfrm>
        <a:graphic>
          <a:graphicData uri="http://schemas.openxmlformats.org/drawingml/2006/table">
            <a:tbl>
              <a:tblPr firstRow="1" bandRow="1">
                <a:tableStyleId>{5940675A-B579-460E-94D1-54222C63F5DA}</a:tableStyleId>
              </a:tblPr>
              <a:tblGrid>
                <a:gridCol w="2036961">
                  <a:extLst>
                    <a:ext uri="{9D8B030D-6E8A-4147-A177-3AD203B41FA5}">
                      <a16:colId xmlns:a16="http://schemas.microsoft.com/office/drawing/2014/main" val="2558197442"/>
                    </a:ext>
                  </a:extLst>
                </a:gridCol>
                <a:gridCol w="2036961">
                  <a:extLst>
                    <a:ext uri="{9D8B030D-6E8A-4147-A177-3AD203B41FA5}">
                      <a16:colId xmlns:a16="http://schemas.microsoft.com/office/drawing/2014/main" val="2831038700"/>
                    </a:ext>
                  </a:extLst>
                </a:gridCol>
                <a:gridCol w="2036961">
                  <a:extLst>
                    <a:ext uri="{9D8B030D-6E8A-4147-A177-3AD203B41FA5}">
                      <a16:colId xmlns:a16="http://schemas.microsoft.com/office/drawing/2014/main" val="1082386843"/>
                    </a:ext>
                  </a:extLst>
                </a:gridCol>
                <a:gridCol w="2036961">
                  <a:extLst>
                    <a:ext uri="{9D8B030D-6E8A-4147-A177-3AD203B41FA5}">
                      <a16:colId xmlns:a16="http://schemas.microsoft.com/office/drawing/2014/main" val="2428419063"/>
                    </a:ext>
                  </a:extLst>
                </a:gridCol>
              </a:tblGrid>
              <a:tr h="370840">
                <a:tc>
                  <a:txBody>
                    <a:bodyPr/>
                    <a:lstStyle/>
                    <a:p>
                      <a:pPr algn="ctr"/>
                      <a:r>
                        <a:rPr kumimoji="1" lang="en-US" altLang="ja-JP" sz="2000" dirty="0">
                          <a:latin typeface="Arial" panose="020B0604020202020204" pitchFamily="34" charset="0"/>
                          <a:cs typeface="Arial" panose="020B0604020202020204" pitchFamily="34" charset="0"/>
                        </a:rPr>
                        <a:t>A</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B</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C</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D</a:t>
                      </a:r>
                      <a:endParaRPr kumimoji="1" lang="ja-JP" altLang="en-U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59066536"/>
                  </a:ext>
                </a:extLst>
              </a:tr>
              <a:tr h="508858">
                <a:tc>
                  <a:txBody>
                    <a:bodyPr/>
                    <a:lstStyle/>
                    <a:p>
                      <a:pPr algn="l">
                        <a:lnSpc>
                          <a:spcPct val="150000"/>
                        </a:lnSpc>
                        <a:spcAft>
                          <a:spcPts val="0"/>
                        </a:spcAft>
                      </a:pPr>
                      <a:r>
                        <a:rPr lang="ja-JP" sz="1600" u="none"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作成した資料について説明し</a:t>
                      </a:r>
                      <a:r>
                        <a:rPr lang="ja-JP" altLang="en-US" sz="1600" u="none"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、化学反応式の係数の比と物質量の比の関係について理解し、</a:t>
                      </a:r>
                      <a:r>
                        <a:rPr lang="ja-JP" altLang="en-US" sz="1600" u="sng"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問題を解決することができた</a:t>
                      </a:r>
                      <a:r>
                        <a:rPr lang="en-US" altLang="ja-JP" sz="1600" u="none"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a:t>
                      </a:r>
                      <a:endParaRPr lang="ja-JP" sz="2800" u="none"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lnSpc>
                          <a:spcPct val="150000"/>
                        </a:lnSpc>
                        <a:spcAft>
                          <a:spcPts val="0"/>
                        </a:spcAft>
                      </a:pPr>
                      <a:r>
                        <a:rPr lang="ja-JP" altLang="ja-JP" sz="1600" u="none"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作成した資料について説明</a:t>
                      </a:r>
                      <a:r>
                        <a:rPr lang="ja-JP" altLang="en-US" sz="1600" u="none"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し、</a:t>
                      </a:r>
                      <a:r>
                        <a:rPr lang="ja-JP" altLang="en-US" sz="1600" u="sng"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化学反応式の係数の比と物質量の比の関係について理解できた</a:t>
                      </a:r>
                      <a:r>
                        <a:rPr lang="ja-JP" altLang="ja-JP" sz="1600" u="none"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a:t>
                      </a:r>
                      <a:endParaRPr lang="ja-JP" altLang="ja-JP" sz="2800" u="none"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ct val="150000"/>
                        </a:lnSpc>
                        <a:spcAft>
                          <a:spcPts val="0"/>
                        </a:spcAft>
                      </a:pPr>
                      <a:endParaRPr lang="ja-JP" sz="1600" u="none"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l">
                        <a:lnSpc>
                          <a:spcPct val="150000"/>
                        </a:lnSpc>
                        <a:spcAft>
                          <a:spcPts val="0"/>
                        </a:spcAft>
                      </a:pPr>
                      <a:r>
                        <a:rPr lang="ja-JP" altLang="ja-JP" sz="1600" u="sng"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作成した資料について説明</a:t>
                      </a:r>
                      <a:r>
                        <a:rPr lang="ja-JP" altLang="en-US" sz="1600" u="sng"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することができた</a:t>
                      </a:r>
                      <a:r>
                        <a:rPr lang="ja-JP" altLang="en-US" sz="1600" u="none"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a:t>
                      </a:r>
                      <a:endParaRPr lang="ja-JP" altLang="ja-JP" sz="2800" u="none"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l">
                        <a:lnSpc>
                          <a:spcPct val="150000"/>
                        </a:lnSpc>
                        <a:spcAft>
                          <a:spcPts val="0"/>
                        </a:spcAft>
                      </a:pPr>
                      <a:r>
                        <a:rPr lang="ja-JP" altLang="en-US" sz="1600" u="sng"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発表に参加できた</a:t>
                      </a:r>
                      <a:r>
                        <a:rPr lang="ja-JP" altLang="en-US" sz="1600" u="none" kern="1200" dirty="0">
                          <a:solidFill>
                            <a:srgbClr val="000000"/>
                          </a:solidFill>
                          <a:effectLst/>
                          <a:latin typeface="游明朝" panose="02020400000000000000" pitchFamily="18" charset="-128"/>
                          <a:ea typeface="BIZ UDゴシック" panose="020B0400000000000000" pitchFamily="49" charset="-128"/>
                          <a:cs typeface="Arial" panose="020B0604020202020204" pitchFamily="34" charset="0"/>
                        </a:rPr>
                        <a:t>。</a:t>
                      </a:r>
                      <a:endParaRPr lang="ja-JP" sz="2800" u="none"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47506256"/>
                  </a:ext>
                </a:extLst>
              </a:tr>
            </a:tbl>
          </a:graphicData>
        </a:graphic>
      </p:graphicFrame>
      <p:sp>
        <p:nvSpPr>
          <p:cNvPr id="7" name="正方形/長方形 6">
            <a:extLst>
              <a:ext uri="{FF2B5EF4-FFF2-40B4-BE49-F238E27FC236}">
                <a16:creationId xmlns:a16="http://schemas.microsoft.com/office/drawing/2014/main" id="{297EBC8D-F96A-4F98-BABC-EEF43034C56B}"/>
              </a:ext>
            </a:extLst>
          </p:cNvPr>
          <p:cNvSpPr/>
          <p:nvPr/>
        </p:nvSpPr>
        <p:spPr>
          <a:xfrm>
            <a:off x="460130" y="1107421"/>
            <a:ext cx="6186309" cy="369332"/>
          </a:xfrm>
          <a:prstGeom prst="rect">
            <a:avLst/>
          </a:prstGeom>
          <a:ln w="19050">
            <a:noFill/>
          </a:ln>
        </p:spPr>
        <p:txBody>
          <a:bodyPr wrap="none">
            <a:spAutoFit/>
          </a:bodyPr>
          <a:lstStyle/>
          <a:p>
            <a:r>
              <a:rPr kumimoji="1" lang="ja-JP" altLang="en-US" dirty="0">
                <a:latin typeface="BIZ UDゴシック" panose="020B0400000000000000" pitchFamily="49" charset="-128"/>
                <a:ea typeface="BIZ UDゴシック" panose="020B0400000000000000" pitchFamily="49" charset="-128"/>
              </a:rPr>
              <a:t>目標３　</a:t>
            </a:r>
            <a:r>
              <a:rPr lang="ja-JP" altLang="en-US" dirty="0">
                <a:latin typeface="BIZ UDゴシック" panose="020B0400000000000000" pitchFamily="49" charset="-128"/>
                <a:ea typeface="BIZ UDゴシック" panose="020B0400000000000000" pitchFamily="49" charset="-128"/>
              </a:rPr>
              <a:t>作成した資料を使って、表現することができる。</a:t>
            </a:r>
            <a:endParaRPr kumimoji="1" lang="ja-JP" altLang="en-US" dirty="0">
              <a:latin typeface="BIZ UDゴシック" panose="020B0400000000000000" pitchFamily="49" charset="-128"/>
              <a:ea typeface="BIZ UDゴシック" panose="020B0400000000000000" pitchFamily="49" charset="-128"/>
            </a:endParaRPr>
          </a:p>
        </p:txBody>
      </p:sp>
      <p:sp>
        <p:nvSpPr>
          <p:cNvPr id="5" name="正方形/長方形 4">
            <a:extLst>
              <a:ext uri="{FF2B5EF4-FFF2-40B4-BE49-F238E27FC236}">
                <a16:creationId xmlns:a16="http://schemas.microsoft.com/office/drawing/2014/main" id="{DA0B6E5A-5F80-4BE3-9F5D-E2DAC68C6AC2}"/>
              </a:ext>
            </a:extLst>
          </p:cNvPr>
          <p:cNvSpPr/>
          <p:nvPr/>
        </p:nvSpPr>
        <p:spPr>
          <a:xfrm>
            <a:off x="460130" y="94046"/>
            <a:ext cx="1166785" cy="461665"/>
          </a:xfrm>
          <a:prstGeom prst="rect">
            <a:avLst/>
          </a:prstGeom>
          <a:ln w="19050">
            <a:solidFill>
              <a:schemeClr val="tx1"/>
            </a:solidFill>
          </a:ln>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第３時</a:t>
            </a:r>
          </a:p>
        </p:txBody>
      </p:sp>
      <p:pic>
        <p:nvPicPr>
          <p:cNvPr id="9" name="図 8">
            <a:extLst>
              <a:ext uri="{FF2B5EF4-FFF2-40B4-BE49-F238E27FC236}">
                <a16:creationId xmlns:a16="http://schemas.microsoft.com/office/drawing/2014/main" id="{4185690D-89D1-4D08-91EF-D643C0C361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8618" y="4698072"/>
            <a:ext cx="1819356" cy="1560837"/>
          </a:xfrm>
          <a:prstGeom prst="rect">
            <a:avLst/>
          </a:prstGeom>
        </p:spPr>
      </p:pic>
    </p:spTree>
    <p:extLst>
      <p:ext uri="{BB962C8B-B14F-4D97-AF65-F5344CB8AC3E}">
        <p14:creationId xmlns:p14="http://schemas.microsoft.com/office/powerpoint/2010/main" val="3383700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a:extLst>
              <a:ext uri="{FF2B5EF4-FFF2-40B4-BE49-F238E27FC236}">
                <a16:creationId xmlns:a16="http://schemas.microsoft.com/office/drawing/2014/main" id="{452979BB-A0ED-41BE-87EE-759C8F5902A4}"/>
              </a:ext>
            </a:extLst>
          </p:cNvPr>
          <p:cNvGraphicFramePr>
            <a:graphicFrameLocks noGrp="1"/>
          </p:cNvGraphicFramePr>
          <p:nvPr>
            <p:extLst>
              <p:ext uri="{D42A27DB-BD31-4B8C-83A1-F6EECF244321}">
                <p14:modId xmlns:p14="http://schemas.microsoft.com/office/powerpoint/2010/main" val="2995558279"/>
              </p:ext>
            </p:extLst>
          </p:nvPr>
        </p:nvGraphicFramePr>
        <p:xfrm>
          <a:off x="460130" y="1758595"/>
          <a:ext cx="8147844" cy="3686874"/>
        </p:xfrm>
        <a:graphic>
          <a:graphicData uri="http://schemas.openxmlformats.org/drawingml/2006/table">
            <a:tbl>
              <a:tblPr firstRow="1" bandRow="1">
                <a:tableStyleId>{5940675A-B579-460E-94D1-54222C63F5DA}</a:tableStyleId>
              </a:tblPr>
              <a:tblGrid>
                <a:gridCol w="2036961">
                  <a:extLst>
                    <a:ext uri="{9D8B030D-6E8A-4147-A177-3AD203B41FA5}">
                      <a16:colId xmlns:a16="http://schemas.microsoft.com/office/drawing/2014/main" val="2558197442"/>
                    </a:ext>
                  </a:extLst>
                </a:gridCol>
                <a:gridCol w="2036961">
                  <a:extLst>
                    <a:ext uri="{9D8B030D-6E8A-4147-A177-3AD203B41FA5}">
                      <a16:colId xmlns:a16="http://schemas.microsoft.com/office/drawing/2014/main" val="2831038700"/>
                    </a:ext>
                  </a:extLst>
                </a:gridCol>
                <a:gridCol w="2036961">
                  <a:extLst>
                    <a:ext uri="{9D8B030D-6E8A-4147-A177-3AD203B41FA5}">
                      <a16:colId xmlns:a16="http://schemas.microsoft.com/office/drawing/2014/main" val="1082386843"/>
                    </a:ext>
                  </a:extLst>
                </a:gridCol>
                <a:gridCol w="2036961">
                  <a:extLst>
                    <a:ext uri="{9D8B030D-6E8A-4147-A177-3AD203B41FA5}">
                      <a16:colId xmlns:a16="http://schemas.microsoft.com/office/drawing/2014/main" val="2428419063"/>
                    </a:ext>
                  </a:extLst>
                </a:gridCol>
              </a:tblGrid>
              <a:tr h="295584">
                <a:tc>
                  <a:txBody>
                    <a:bodyPr/>
                    <a:lstStyle/>
                    <a:p>
                      <a:pPr algn="ctr"/>
                      <a:r>
                        <a:rPr kumimoji="1" lang="en-US" altLang="ja-JP" dirty="0">
                          <a:latin typeface="Arial" panose="020B0604020202020204" pitchFamily="34" charset="0"/>
                          <a:cs typeface="Arial" panose="020B0604020202020204" pitchFamily="34" charset="0"/>
                        </a:rPr>
                        <a:t>A</a:t>
                      </a:r>
                      <a:endParaRPr kumimoji="1" lang="ja-JP" altLang="en-US" dirty="0">
                        <a:latin typeface="Arial" panose="020B0604020202020204" pitchFamily="34" charset="0"/>
                        <a:cs typeface="Arial" panose="020B0604020202020204" pitchFamily="34" charset="0"/>
                      </a:endParaRPr>
                    </a:p>
                  </a:txBody>
                  <a:tcPr/>
                </a:tc>
                <a:tc>
                  <a:txBody>
                    <a:bodyPr/>
                    <a:lstStyle/>
                    <a:p>
                      <a:pPr algn="ctr"/>
                      <a:r>
                        <a:rPr kumimoji="1" lang="en-US" altLang="ja-JP" dirty="0">
                          <a:latin typeface="Arial" panose="020B0604020202020204" pitchFamily="34" charset="0"/>
                          <a:cs typeface="Arial" panose="020B0604020202020204" pitchFamily="34" charset="0"/>
                        </a:rPr>
                        <a:t>B</a:t>
                      </a:r>
                      <a:endParaRPr kumimoji="1" lang="ja-JP" altLang="en-US" dirty="0">
                        <a:latin typeface="Arial" panose="020B0604020202020204" pitchFamily="34" charset="0"/>
                        <a:cs typeface="Arial" panose="020B0604020202020204" pitchFamily="34" charset="0"/>
                      </a:endParaRPr>
                    </a:p>
                  </a:txBody>
                  <a:tcPr/>
                </a:tc>
                <a:tc>
                  <a:txBody>
                    <a:bodyPr/>
                    <a:lstStyle/>
                    <a:p>
                      <a:pPr algn="ctr"/>
                      <a:r>
                        <a:rPr kumimoji="1" lang="en-US" altLang="ja-JP" dirty="0">
                          <a:latin typeface="Arial" panose="020B0604020202020204" pitchFamily="34" charset="0"/>
                          <a:cs typeface="Arial" panose="020B0604020202020204" pitchFamily="34" charset="0"/>
                        </a:rPr>
                        <a:t>C</a:t>
                      </a:r>
                      <a:endParaRPr kumimoji="1" lang="ja-JP" altLang="en-US" dirty="0">
                        <a:latin typeface="Arial" panose="020B0604020202020204" pitchFamily="34" charset="0"/>
                        <a:cs typeface="Arial" panose="020B0604020202020204" pitchFamily="34" charset="0"/>
                      </a:endParaRPr>
                    </a:p>
                  </a:txBody>
                  <a:tcPr/>
                </a:tc>
                <a:tc>
                  <a:txBody>
                    <a:bodyPr/>
                    <a:lstStyle/>
                    <a:p>
                      <a:pPr algn="ctr"/>
                      <a:r>
                        <a:rPr kumimoji="1" lang="en-US" altLang="ja-JP" dirty="0">
                          <a:latin typeface="Arial" panose="020B0604020202020204" pitchFamily="34" charset="0"/>
                          <a:cs typeface="Arial" panose="020B0604020202020204" pitchFamily="34" charset="0"/>
                        </a:rPr>
                        <a:t>D</a:t>
                      </a:r>
                      <a:endParaRPr kumimoji="1" lang="ja-JP" alt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59066536"/>
                  </a:ext>
                </a:extLst>
              </a:tr>
              <a:tr h="370840">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探究シートの①の箇所に化学反応について「物質量</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粒子の数</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」との関係についての記述があり、さらに</a:t>
                      </a:r>
                      <a:r>
                        <a:rPr kumimoji="1" lang="ja-JP" altLang="en-US" sz="1600" u="sng" dirty="0">
                          <a:latin typeface="BIZ UDゴシック" panose="020B0400000000000000" pitchFamily="49" charset="-128"/>
                          <a:ea typeface="BIZ UDゴシック" panose="020B0400000000000000" pitchFamily="49" charset="-128"/>
                        </a:rPr>
                        <a:t>学校間の連携等を通して得た新たな知見についても追記されている</a:t>
                      </a:r>
                      <a:r>
                        <a:rPr kumimoji="1" lang="ja-JP" altLang="en-US" sz="1600" u="none"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探究シートの①の箇所に</a:t>
                      </a:r>
                      <a:r>
                        <a:rPr kumimoji="1" lang="ja-JP" altLang="en-US" sz="1600" u="sng" dirty="0">
                          <a:latin typeface="BIZ UDゴシック" panose="020B0400000000000000" pitchFamily="49" charset="-128"/>
                          <a:ea typeface="BIZ UDゴシック" panose="020B0400000000000000" pitchFamily="49" charset="-128"/>
                        </a:rPr>
                        <a:t>化学反応について「物質量</a:t>
                      </a:r>
                      <a:r>
                        <a:rPr kumimoji="1" lang="en-US" altLang="ja-JP" sz="1600" u="sng" dirty="0">
                          <a:latin typeface="BIZ UDゴシック" panose="020B0400000000000000" pitchFamily="49" charset="-128"/>
                          <a:ea typeface="BIZ UDゴシック" panose="020B0400000000000000" pitchFamily="49" charset="-128"/>
                        </a:rPr>
                        <a:t>(</a:t>
                      </a:r>
                      <a:r>
                        <a:rPr kumimoji="1" lang="ja-JP" altLang="en-US" sz="1600" u="sng" dirty="0">
                          <a:latin typeface="BIZ UDゴシック" panose="020B0400000000000000" pitchFamily="49" charset="-128"/>
                          <a:ea typeface="BIZ UDゴシック" panose="020B0400000000000000" pitchFamily="49" charset="-128"/>
                        </a:rPr>
                        <a:t>粒子の数</a:t>
                      </a:r>
                      <a:r>
                        <a:rPr kumimoji="1" lang="en-US" altLang="ja-JP" sz="1600" u="sng" dirty="0">
                          <a:latin typeface="BIZ UDゴシック" panose="020B0400000000000000" pitchFamily="49" charset="-128"/>
                          <a:ea typeface="BIZ UDゴシック" panose="020B0400000000000000" pitchFamily="49" charset="-128"/>
                        </a:rPr>
                        <a:t>)</a:t>
                      </a:r>
                      <a:r>
                        <a:rPr kumimoji="1" lang="ja-JP" altLang="en-US" sz="1600" u="sng" dirty="0">
                          <a:latin typeface="BIZ UDゴシック" panose="020B0400000000000000" pitchFamily="49" charset="-128"/>
                          <a:ea typeface="BIZ UDゴシック" panose="020B0400000000000000" pitchFamily="49" charset="-128"/>
                        </a:rPr>
                        <a:t>」との関係についての記述がある</a:t>
                      </a:r>
                      <a:r>
                        <a:rPr kumimoji="1" lang="ja-JP" altLang="en-US" sz="1600" u="none"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探究シートの①の箇所に</a:t>
                      </a:r>
                      <a:r>
                        <a:rPr kumimoji="1" lang="ja-JP" altLang="en-US" sz="1600" u="sng" dirty="0">
                          <a:latin typeface="BIZ UDゴシック" panose="020B0400000000000000" pitchFamily="49" charset="-128"/>
                          <a:ea typeface="BIZ UDゴシック" panose="020B0400000000000000" pitchFamily="49" charset="-128"/>
                        </a:rPr>
                        <a:t>化学反応について（第１時の記述からさらに）何らかの追記がある</a:t>
                      </a:r>
                      <a:r>
                        <a:rPr kumimoji="1" lang="ja-JP" altLang="en-US" sz="1600" u="none"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探究シートの①の箇所に</a:t>
                      </a:r>
                      <a:r>
                        <a:rPr kumimoji="1" lang="ja-JP" altLang="en-US" sz="1600" u="sng" dirty="0">
                          <a:latin typeface="BIZ UDゴシック" panose="020B0400000000000000" pitchFamily="49" charset="-128"/>
                          <a:ea typeface="BIZ UDゴシック" panose="020B0400000000000000" pitchFamily="49" charset="-128"/>
                        </a:rPr>
                        <a:t>化学反応について何らかの記述がある</a:t>
                      </a:r>
                      <a:r>
                        <a:rPr kumimoji="1" lang="ja-JP" altLang="en-US" sz="1600" u="none" dirty="0">
                          <a:latin typeface="BIZ UDゴシック" panose="020B0400000000000000" pitchFamily="49" charset="-128"/>
                          <a:ea typeface="BIZ UDゴシック" panose="020B0400000000000000" pitchFamily="49" charset="-128"/>
                        </a:rPr>
                        <a:t>。</a:t>
                      </a:r>
                    </a:p>
                  </a:txBody>
                  <a:tcPr/>
                </a:tc>
                <a:extLst>
                  <a:ext uri="{0D108BD9-81ED-4DB2-BD59-A6C34878D82A}">
                    <a16:rowId xmlns:a16="http://schemas.microsoft.com/office/drawing/2014/main" val="247506256"/>
                  </a:ext>
                </a:extLst>
              </a:tr>
            </a:tbl>
          </a:graphicData>
        </a:graphic>
      </p:graphicFrame>
      <p:sp>
        <p:nvSpPr>
          <p:cNvPr id="11" name="正方形/長方形 10">
            <a:extLst>
              <a:ext uri="{FF2B5EF4-FFF2-40B4-BE49-F238E27FC236}">
                <a16:creationId xmlns:a16="http://schemas.microsoft.com/office/drawing/2014/main" id="{97ABAE20-AFB5-47D9-8C32-B9B86112864F}"/>
              </a:ext>
            </a:extLst>
          </p:cNvPr>
          <p:cNvSpPr/>
          <p:nvPr/>
        </p:nvSpPr>
        <p:spPr>
          <a:xfrm>
            <a:off x="306146" y="1201658"/>
            <a:ext cx="7109639" cy="369332"/>
          </a:xfrm>
          <a:prstGeom prst="rect">
            <a:avLst/>
          </a:prstGeom>
          <a:ln w="19050">
            <a:noFill/>
          </a:ln>
        </p:spPr>
        <p:txBody>
          <a:bodyPr wrap="none">
            <a:spAutoFit/>
          </a:bodyPr>
          <a:lstStyle/>
          <a:p>
            <a:r>
              <a:rPr kumimoji="1" lang="ja-JP" altLang="en-US" dirty="0">
                <a:latin typeface="BIZ UDゴシック" panose="020B0400000000000000" pitchFamily="49" charset="-128"/>
                <a:ea typeface="BIZ UDゴシック" panose="020B0400000000000000" pitchFamily="49" charset="-128"/>
              </a:rPr>
              <a:t>目標４　</a:t>
            </a:r>
            <a:r>
              <a:rPr lang="ja-JP" altLang="en-US" dirty="0">
                <a:latin typeface="BIZ UDゴシック" panose="020B0400000000000000" pitchFamily="49" charset="-128"/>
                <a:ea typeface="BIZ UDゴシック" panose="020B0400000000000000" pitchFamily="49" charset="-128"/>
              </a:rPr>
              <a:t>化学反応式と物質量との関係について正しく理解できる。</a:t>
            </a:r>
            <a:endParaRPr kumimoji="1" lang="ja-JP" altLang="en-US" dirty="0">
              <a:latin typeface="BIZ UDゴシック" panose="020B0400000000000000" pitchFamily="49" charset="-128"/>
              <a:ea typeface="BIZ UDゴシック" panose="020B0400000000000000" pitchFamily="49" charset="-128"/>
            </a:endParaRPr>
          </a:p>
        </p:txBody>
      </p:sp>
      <p:sp>
        <p:nvSpPr>
          <p:cNvPr id="6" name="正方形/長方形 5">
            <a:extLst>
              <a:ext uri="{FF2B5EF4-FFF2-40B4-BE49-F238E27FC236}">
                <a16:creationId xmlns:a16="http://schemas.microsoft.com/office/drawing/2014/main" id="{A249E85B-2C53-40A5-89D8-D7D5D23A009D}"/>
              </a:ext>
            </a:extLst>
          </p:cNvPr>
          <p:cNvSpPr/>
          <p:nvPr/>
        </p:nvSpPr>
        <p:spPr>
          <a:xfrm>
            <a:off x="0" y="94046"/>
            <a:ext cx="9143999" cy="461665"/>
          </a:xfrm>
          <a:prstGeom prst="rect">
            <a:avLst/>
          </a:prstGeom>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ルーブリック（学習の調整）</a:t>
            </a:r>
          </a:p>
        </p:txBody>
      </p:sp>
      <p:sp>
        <p:nvSpPr>
          <p:cNvPr id="7" name="正方形/長方形 6">
            <a:extLst>
              <a:ext uri="{FF2B5EF4-FFF2-40B4-BE49-F238E27FC236}">
                <a16:creationId xmlns:a16="http://schemas.microsoft.com/office/drawing/2014/main" id="{B53D54C3-7AD5-4C1A-B217-1F199B888795}"/>
              </a:ext>
            </a:extLst>
          </p:cNvPr>
          <p:cNvSpPr/>
          <p:nvPr/>
        </p:nvSpPr>
        <p:spPr>
          <a:xfrm>
            <a:off x="460130" y="94046"/>
            <a:ext cx="1166785" cy="461665"/>
          </a:xfrm>
          <a:prstGeom prst="rect">
            <a:avLst/>
          </a:prstGeom>
          <a:ln w="19050">
            <a:solidFill>
              <a:schemeClr val="tx1"/>
            </a:solidFill>
          </a:ln>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第４時</a:t>
            </a:r>
          </a:p>
        </p:txBody>
      </p:sp>
    </p:spTree>
    <p:extLst>
      <p:ext uri="{BB962C8B-B14F-4D97-AF65-F5344CB8AC3E}">
        <p14:creationId xmlns:p14="http://schemas.microsoft.com/office/powerpoint/2010/main" val="2444304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a:extLst>
              <a:ext uri="{FF2B5EF4-FFF2-40B4-BE49-F238E27FC236}">
                <a16:creationId xmlns:a16="http://schemas.microsoft.com/office/drawing/2014/main" id="{452979BB-A0ED-41BE-87EE-759C8F5902A4}"/>
              </a:ext>
            </a:extLst>
          </p:cNvPr>
          <p:cNvGraphicFramePr>
            <a:graphicFrameLocks noGrp="1"/>
          </p:cNvGraphicFramePr>
          <p:nvPr>
            <p:extLst>
              <p:ext uri="{D42A27DB-BD31-4B8C-83A1-F6EECF244321}">
                <p14:modId xmlns:p14="http://schemas.microsoft.com/office/powerpoint/2010/main" val="2749738893"/>
              </p:ext>
            </p:extLst>
          </p:nvPr>
        </p:nvGraphicFramePr>
        <p:xfrm>
          <a:off x="460130" y="1758595"/>
          <a:ext cx="8147844" cy="3686874"/>
        </p:xfrm>
        <a:graphic>
          <a:graphicData uri="http://schemas.openxmlformats.org/drawingml/2006/table">
            <a:tbl>
              <a:tblPr firstRow="1" bandRow="1">
                <a:tableStyleId>{5940675A-B579-460E-94D1-54222C63F5DA}</a:tableStyleId>
              </a:tblPr>
              <a:tblGrid>
                <a:gridCol w="2036961">
                  <a:extLst>
                    <a:ext uri="{9D8B030D-6E8A-4147-A177-3AD203B41FA5}">
                      <a16:colId xmlns:a16="http://schemas.microsoft.com/office/drawing/2014/main" val="2558197442"/>
                    </a:ext>
                  </a:extLst>
                </a:gridCol>
                <a:gridCol w="2036961">
                  <a:extLst>
                    <a:ext uri="{9D8B030D-6E8A-4147-A177-3AD203B41FA5}">
                      <a16:colId xmlns:a16="http://schemas.microsoft.com/office/drawing/2014/main" val="2831038700"/>
                    </a:ext>
                  </a:extLst>
                </a:gridCol>
                <a:gridCol w="2036961">
                  <a:extLst>
                    <a:ext uri="{9D8B030D-6E8A-4147-A177-3AD203B41FA5}">
                      <a16:colId xmlns:a16="http://schemas.microsoft.com/office/drawing/2014/main" val="1082386843"/>
                    </a:ext>
                  </a:extLst>
                </a:gridCol>
                <a:gridCol w="2036961">
                  <a:extLst>
                    <a:ext uri="{9D8B030D-6E8A-4147-A177-3AD203B41FA5}">
                      <a16:colId xmlns:a16="http://schemas.microsoft.com/office/drawing/2014/main" val="2428419063"/>
                    </a:ext>
                  </a:extLst>
                </a:gridCol>
              </a:tblGrid>
              <a:tr h="295584">
                <a:tc>
                  <a:txBody>
                    <a:bodyPr/>
                    <a:lstStyle/>
                    <a:p>
                      <a:pPr algn="ctr"/>
                      <a:r>
                        <a:rPr kumimoji="1" lang="en-US" altLang="ja-JP" dirty="0">
                          <a:latin typeface="Arial" panose="020B0604020202020204" pitchFamily="34" charset="0"/>
                          <a:cs typeface="Arial" panose="020B0604020202020204" pitchFamily="34" charset="0"/>
                        </a:rPr>
                        <a:t>A</a:t>
                      </a:r>
                      <a:endParaRPr kumimoji="1" lang="ja-JP" altLang="en-US" dirty="0">
                        <a:latin typeface="Arial" panose="020B0604020202020204" pitchFamily="34" charset="0"/>
                        <a:cs typeface="Arial" panose="020B0604020202020204" pitchFamily="34" charset="0"/>
                      </a:endParaRPr>
                    </a:p>
                  </a:txBody>
                  <a:tcPr/>
                </a:tc>
                <a:tc>
                  <a:txBody>
                    <a:bodyPr/>
                    <a:lstStyle/>
                    <a:p>
                      <a:pPr algn="ctr"/>
                      <a:r>
                        <a:rPr kumimoji="1" lang="en-US" altLang="ja-JP" dirty="0">
                          <a:latin typeface="Arial" panose="020B0604020202020204" pitchFamily="34" charset="0"/>
                          <a:cs typeface="Arial" panose="020B0604020202020204" pitchFamily="34" charset="0"/>
                        </a:rPr>
                        <a:t>B</a:t>
                      </a:r>
                      <a:endParaRPr kumimoji="1" lang="ja-JP" altLang="en-US" dirty="0">
                        <a:latin typeface="Arial" panose="020B0604020202020204" pitchFamily="34" charset="0"/>
                        <a:cs typeface="Arial" panose="020B0604020202020204" pitchFamily="34" charset="0"/>
                      </a:endParaRPr>
                    </a:p>
                  </a:txBody>
                  <a:tcPr/>
                </a:tc>
                <a:tc>
                  <a:txBody>
                    <a:bodyPr/>
                    <a:lstStyle/>
                    <a:p>
                      <a:pPr algn="ctr"/>
                      <a:r>
                        <a:rPr kumimoji="1" lang="en-US" altLang="ja-JP" dirty="0">
                          <a:latin typeface="Arial" panose="020B0604020202020204" pitchFamily="34" charset="0"/>
                          <a:cs typeface="Arial" panose="020B0604020202020204" pitchFamily="34" charset="0"/>
                        </a:rPr>
                        <a:t>C</a:t>
                      </a:r>
                      <a:endParaRPr kumimoji="1" lang="ja-JP" altLang="en-US" dirty="0">
                        <a:latin typeface="Arial" panose="020B0604020202020204" pitchFamily="34" charset="0"/>
                        <a:cs typeface="Arial" panose="020B0604020202020204" pitchFamily="34" charset="0"/>
                      </a:endParaRPr>
                    </a:p>
                  </a:txBody>
                  <a:tcPr/>
                </a:tc>
                <a:tc>
                  <a:txBody>
                    <a:bodyPr/>
                    <a:lstStyle/>
                    <a:p>
                      <a:pPr algn="ctr"/>
                      <a:r>
                        <a:rPr kumimoji="1" lang="en-US" altLang="ja-JP" dirty="0">
                          <a:latin typeface="Arial" panose="020B0604020202020204" pitchFamily="34" charset="0"/>
                          <a:cs typeface="Arial" panose="020B0604020202020204" pitchFamily="34" charset="0"/>
                        </a:rPr>
                        <a:t>D</a:t>
                      </a:r>
                      <a:endParaRPr kumimoji="1" lang="ja-JP" alt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59066536"/>
                  </a:ext>
                </a:extLst>
              </a:tr>
              <a:tr h="277764">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探究シートの①の箇所に化学反応について「物質量</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粒子の数</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」との関係についての記述があり、さらに</a:t>
                      </a:r>
                      <a:r>
                        <a:rPr kumimoji="1" lang="ja-JP" altLang="en-US" sz="1600" u="sng" dirty="0">
                          <a:latin typeface="BIZ UDゴシック" panose="020B0400000000000000" pitchFamily="49" charset="-128"/>
                          <a:ea typeface="BIZ UDゴシック" panose="020B0400000000000000" pitchFamily="49" charset="-128"/>
                        </a:rPr>
                        <a:t>学校間の連携等を通して得た新たな知見についても追記されている</a:t>
                      </a:r>
                      <a:r>
                        <a:rPr kumimoji="1" lang="ja-JP" altLang="en-US" sz="1600" u="none"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探究シートの①の箇所に</a:t>
                      </a:r>
                      <a:r>
                        <a:rPr kumimoji="1" lang="ja-JP" altLang="en-US" sz="1600" u="sng" dirty="0">
                          <a:latin typeface="BIZ UDゴシック" panose="020B0400000000000000" pitchFamily="49" charset="-128"/>
                          <a:ea typeface="BIZ UDゴシック" panose="020B0400000000000000" pitchFamily="49" charset="-128"/>
                        </a:rPr>
                        <a:t>化学反応について「物質量</a:t>
                      </a:r>
                      <a:r>
                        <a:rPr kumimoji="1" lang="en-US" altLang="ja-JP" sz="1600" u="sng" dirty="0">
                          <a:latin typeface="BIZ UDゴシック" panose="020B0400000000000000" pitchFamily="49" charset="-128"/>
                          <a:ea typeface="BIZ UDゴシック" panose="020B0400000000000000" pitchFamily="49" charset="-128"/>
                        </a:rPr>
                        <a:t>(</a:t>
                      </a:r>
                      <a:r>
                        <a:rPr kumimoji="1" lang="ja-JP" altLang="en-US" sz="1600" u="sng" dirty="0">
                          <a:latin typeface="BIZ UDゴシック" panose="020B0400000000000000" pitchFamily="49" charset="-128"/>
                          <a:ea typeface="BIZ UDゴシック" panose="020B0400000000000000" pitchFamily="49" charset="-128"/>
                        </a:rPr>
                        <a:t>粒子の数</a:t>
                      </a:r>
                      <a:r>
                        <a:rPr kumimoji="1" lang="en-US" altLang="ja-JP" sz="1600" u="sng" dirty="0">
                          <a:latin typeface="BIZ UDゴシック" panose="020B0400000000000000" pitchFamily="49" charset="-128"/>
                          <a:ea typeface="BIZ UDゴシック" panose="020B0400000000000000" pitchFamily="49" charset="-128"/>
                        </a:rPr>
                        <a:t>)</a:t>
                      </a:r>
                      <a:r>
                        <a:rPr kumimoji="1" lang="ja-JP" altLang="en-US" sz="1600" u="sng" dirty="0">
                          <a:latin typeface="BIZ UDゴシック" panose="020B0400000000000000" pitchFamily="49" charset="-128"/>
                          <a:ea typeface="BIZ UDゴシック" panose="020B0400000000000000" pitchFamily="49" charset="-128"/>
                        </a:rPr>
                        <a:t>」との関係についての記述がある</a:t>
                      </a:r>
                      <a:r>
                        <a:rPr kumimoji="1" lang="ja-JP" altLang="en-US" sz="1600" u="none"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探究シートの①の箇所に</a:t>
                      </a:r>
                      <a:r>
                        <a:rPr kumimoji="1" lang="ja-JP" altLang="en-US" sz="1600" u="sng" dirty="0">
                          <a:latin typeface="BIZ UDゴシック" panose="020B0400000000000000" pitchFamily="49" charset="-128"/>
                          <a:ea typeface="BIZ UDゴシック" panose="020B0400000000000000" pitchFamily="49" charset="-128"/>
                        </a:rPr>
                        <a:t>化学反応について（第１時の記述からさらに）何らかの追記がある</a:t>
                      </a:r>
                      <a:r>
                        <a:rPr kumimoji="1" lang="ja-JP" altLang="en-US" sz="1600" u="none"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探究シートの①の箇所に</a:t>
                      </a:r>
                      <a:r>
                        <a:rPr kumimoji="1" lang="ja-JP" altLang="en-US" sz="1600" u="sng" dirty="0">
                          <a:latin typeface="BIZ UDゴシック" panose="020B0400000000000000" pitchFamily="49" charset="-128"/>
                          <a:ea typeface="BIZ UDゴシック" panose="020B0400000000000000" pitchFamily="49" charset="-128"/>
                        </a:rPr>
                        <a:t>化学反応について何らかの記述がある</a:t>
                      </a:r>
                      <a:r>
                        <a:rPr kumimoji="1" lang="ja-JP" altLang="en-US" sz="1600" u="none" dirty="0">
                          <a:latin typeface="BIZ UDゴシック" panose="020B0400000000000000" pitchFamily="49" charset="-128"/>
                          <a:ea typeface="BIZ UDゴシック" panose="020B0400000000000000" pitchFamily="49" charset="-128"/>
                        </a:rPr>
                        <a:t>。</a:t>
                      </a:r>
                    </a:p>
                  </a:txBody>
                  <a:tcPr/>
                </a:tc>
                <a:extLst>
                  <a:ext uri="{0D108BD9-81ED-4DB2-BD59-A6C34878D82A}">
                    <a16:rowId xmlns:a16="http://schemas.microsoft.com/office/drawing/2014/main" val="247506256"/>
                  </a:ext>
                </a:extLst>
              </a:tr>
            </a:tbl>
          </a:graphicData>
        </a:graphic>
      </p:graphicFrame>
      <p:sp>
        <p:nvSpPr>
          <p:cNvPr id="8" name="正方形/長方形 7">
            <a:extLst>
              <a:ext uri="{FF2B5EF4-FFF2-40B4-BE49-F238E27FC236}">
                <a16:creationId xmlns:a16="http://schemas.microsoft.com/office/drawing/2014/main" id="{EBF3181F-CBDF-4F0F-80E1-4BB748EB89D5}"/>
              </a:ext>
            </a:extLst>
          </p:cNvPr>
          <p:cNvSpPr/>
          <p:nvPr/>
        </p:nvSpPr>
        <p:spPr>
          <a:xfrm>
            <a:off x="0" y="94046"/>
            <a:ext cx="9143999" cy="461665"/>
          </a:xfrm>
          <a:prstGeom prst="rect">
            <a:avLst/>
          </a:prstGeom>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主体的に学習に取り組む態度</a:t>
            </a:r>
          </a:p>
        </p:txBody>
      </p:sp>
      <p:sp>
        <p:nvSpPr>
          <p:cNvPr id="10" name="正方形/長方形 9">
            <a:extLst>
              <a:ext uri="{FF2B5EF4-FFF2-40B4-BE49-F238E27FC236}">
                <a16:creationId xmlns:a16="http://schemas.microsoft.com/office/drawing/2014/main" id="{5CA7DC15-B6E8-491A-8FB5-B1078028586E}"/>
              </a:ext>
            </a:extLst>
          </p:cNvPr>
          <p:cNvSpPr/>
          <p:nvPr/>
        </p:nvSpPr>
        <p:spPr>
          <a:xfrm>
            <a:off x="460130" y="94046"/>
            <a:ext cx="1447498" cy="830997"/>
          </a:xfrm>
          <a:prstGeom prst="rect">
            <a:avLst/>
          </a:prstGeom>
          <a:ln w="19050">
            <a:solidFill>
              <a:schemeClr val="tx1"/>
            </a:solidFill>
          </a:ln>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指導者用</a:t>
            </a:r>
            <a:endParaRPr kumimoji="1" lang="en-US" altLang="ja-JP" sz="2400" dirty="0">
              <a:latin typeface="BIZ UDゴシック" panose="020B0400000000000000" pitchFamily="49" charset="-128"/>
              <a:ea typeface="BIZ UDゴシック" panose="020B0400000000000000" pitchFamily="49" charset="-128"/>
            </a:endParaRPr>
          </a:p>
          <a:p>
            <a:pPr algn="ctr"/>
            <a:r>
              <a:rPr kumimoji="1" lang="ja-JP" altLang="en-US" sz="2400" dirty="0">
                <a:latin typeface="BIZ UDゴシック" panose="020B0400000000000000" pitchFamily="49" charset="-128"/>
                <a:ea typeface="BIZ UDゴシック" panose="020B0400000000000000" pitchFamily="49" charset="-128"/>
              </a:rPr>
              <a:t>１</a:t>
            </a:r>
          </a:p>
        </p:txBody>
      </p:sp>
      <p:sp>
        <p:nvSpPr>
          <p:cNvPr id="12" name="正方形/長方形 11">
            <a:extLst>
              <a:ext uri="{FF2B5EF4-FFF2-40B4-BE49-F238E27FC236}">
                <a16:creationId xmlns:a16="http://schemas.microsoft.com/office/drawing/2014/main" id="{DCEFFEBB-C347-4F49-82E0-B4B9864222B5}"/>
              </a:ext>
            </a:extLst>
          </p:cNvPr>
          <p:cNvSpPr/>
          <p:nvPr/>
        </p:nvSpPr>
        <p:spPr>
          <a:xfrm>
            <a:off x="460130" y="1349758"/>
            <a:ext cx="7340471" cy="369332"/>
          </a:xfrm>
          <a:prstGeom prst="rect">
            <a:avLst/>
          </a:prstGeom>
          <a:ln w="19050">
            <a:noFill/>
          </a:ln>
        </p:spPr>
        <p:txBody>
          <a:bodyPr wrap="none">
            <a:spAutoFit/>
          </a:bodyPr>
          <a:lstStyle/>
          <a:p>
            <a:r>
              <a:rPr kumimoji="1" lang="ja-JP" altLang="en-US" dirty="0">
                <a:latin typeface="BIZ UDゴシック" panose="020B0400000000000000" pitchFamily="49" charset="-128"/>
                <a:ea typeface="BIZ UDゴシック" panose="020B0400000000000000" pitchFamily="49" charset="-128"/>
              </a:rPr>
              <a:t>〇　自らの学習を調整しようとする側面（探究シート　①より判断）</a:t>
            </a:r>
          </a:p>
        </p:txBody>
      </p:sp>
    </p:spTree>
    <p:extLst>
      <p:ext uri="{BB962C8B-B14F-4D97-AF65-F5344CB8AC3E}">
        <p14:creationId xmlns:p14="http://schemas.microsoft.com/office/powerpoint/2010/main" val="1713416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A055775-B914-4DD6-BD9D-774D1B234A90}"/>
              </a:ext>
            </a:extLst>
          </p:cNvPr>
          <p:cNvSpPr/>
          <p:nvPr/>
        </p:nvSpPr>
        <p:spPr>
          <a:xfrm>
            <a:off x="0" y="94046"/>
            <a:ext cx="9143999" cy="461665"/>
          </a:xfrm>
          <a:prstGeom prst="rect">
            <a:avLst/>
          </a:prstGeom>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主体的に学習に取り組む態度</a:t>
            </a:r>
          </a:p>
        </p:txBody>
      </p:sp>
      <p:graphicFrame>
        <p:nvGraphicFramePr>
          <p:cNvPr id="3" name="表 2">
            <a:extLst>
              <a:ext uri="{FF2B5EF4-FFF2-40B4-BE49-F238E27FC236}">
                <a16:creationId xmlns:a16="http://schemas.microsoft.com/office/drawing/2014/main" id="{FBF6B490-8EB4-4378-9E19-C7EF6E8BCD1C}"/>
              </a:ext>
            </a:extLst>
          </p:cNvPr>
          <p:cNvGraphicFramePr>
            <a:graphicFrameLocks noGrp="1"/>
          </p:cNvGraphicFramePr>
          <p:nvPr>
            <p:extLst>
              <p:ext uri="{D42A27DB-BD31-4B8C-83A1-F6EECF244321}">
                <p14:modId xmlns:p14="http://schemas.microsoft.com/office/powerpoint/2010/main" val="3405058357"/>
              </p:ext>
            </p:extLst>
          </p:nvPr>
        </p:nvGraphicFramePr>
        <p:xfrm>
          <a:off x="460130" y="1940914"/>
          <a:ext cx="8147844" cy="2960434"/>
        </p:xfrm>
        <a:graphic>
          <a:graphicData uri="http://schemas.openxmlformats.org/drawingml/2006/table">
            <a:tbl>
              <a:tblPr firstRow="1" bandRow="1">
                <a:tableStyleId>{5940675A-B579-460E-94D1-54222C63F5DA}</a:tableStyleId>
              </a:tblPr>
              <a:tblGrid>
                <a:gridCol w="2036961">
                  <a:extLst>
                    <a:ext uri="{9D8B030D-6E8A-4147-A177-3AD203B41FA5}">
                      <a16:colId xmlns:a16="http://schemas.microsoft.com/office/drawing/2014/main" val="2558197442"/>
                    </a:ext>
                  </a:extLst>
                </a:gridCol>
                <a:gridCol w="2036961">
                  <a:extLst>
                    <a:ext uri="{9D8B030D-6E8A-4147-A177-3AD203B41FA5}">
                      <a16:colId xmlns:a16="http://schemas.microsoft.com/office/drawing/2014/main" val="2831038700"/>
                    </a:ext>
                  </a:extLst>
                </a:gridCol>
                <a:gridCol w="2036961">
                  <a:extLst>
                    <a:ext uri="{9D8B030D-6E8A-4147-A177-3AD203B41FA5}">
                      <a16:colId xmlns:a16="http://schemas.microsoft.com/office/drawing/2014/main" val="1082386843"/>
                    </a:ext>
                  </a:extLst>
                </a:gridCol>
                <a:gridCol w="2036961">
                  <a:extLst>
                    <a:ext uri="{9D8B030D-6E8A-4147-A177-3AD203B41FA5}">
                      <a16:colId xmlns:a16="http://schemas.microsoft.com/office/drawing/2014/main" val="2428419063"/>
                    </a:ext>
                  </a:extLst>
                </a:gridCol>
              </a:tblGrid>
              <a:tr h="370840">
                <a:tc>
                  <a:txBody>
                    <a:bodyPr/>
                    <a:lstStyle/>
                    <a:p>
                      <a:pPr algn="ctr"/>
                      <a:r>
                        <a:rPr kumimoji="1" lang="en-US" altLang="ja-JP" dirty="0">
                          <a:latin typeface="Arial" panose="020B0604020202020204" pitchFamily="34" charset="0"/>
                          <a:cs typeface="Arial" panose="020B0604020202020204" pitchFamily="34" charset="0"/>
                        </a:rPr>
                        <a:t>A</a:t>
                      </a:r>
                      <a:endParaRPr kumimoji="1" lang="ja-JP" altLang="en-US" dirty="0">
                        <a:latin typeface="Arial" panose="020B0604020202020204" pitchFamily="34" charset="0"/>
                        <a:cs typeface="Arial" panose="020B0604020202020204" pitchFamily="34" charset="0"/>
                      </a:endParaRPr>
                    </a:p>
                  </a:txBody>
                  <a:tcPr/>
                </a:tc>
                <a:tc>
                  <a:txBody>
                    <a:bodyPr/>
                    <a:lstStyle/>
                    <a:p>
                      <a:pPr algn="ctr"/>
                      <a:r>
                        <a:rPr kumimoji="1" lang="en-US" altLang="ja-JP" dirty="0">
                          <a:latin typeface="Arial" panose="020B0604020202020204" pitchFamily="34" charset="0"/>
                          <a:cs typeface="Arial" panose="020B0604020202020204" pitchFamily="34" charset="0"/>
                        </a:rPr>
                        <a:t>B</a:t>
                      </a:r>
                      <a:endParaRPr kumimoji="1" lang="ja-JP" altLang="en-US" dirty="0">
                        <a:latin typeface="Arial" panose="020B0604020202020204" pitchFamily="34" charset="0"/>
                        <a:cs typeface="Arial" panose="020B0604020202020204" pitchFamily="34" charset="0"/>
                      </a:endParaRPr>
                    </a:p>
                  </a:txBody>
                  <a:tcPr/>
                </a:tc>
                <a:tc>
                  <a:txBody>
                    <a:bodyPr/>
                    <a:lstStyle/>
                    <a:p>
                      <a:pPr algn="ctr"/>
                      <a:r>
                        <a:rPr kumimoji="1" lang="en-US" altLang="ja-JP" dirty="0">
                          <a:latin typeface="Arial" panose="020B0604020202020204" pitchFamily="34" charset="0"/>
                          <a:cs typeface="Arial" panose="020B0604020202020204" pitchFamily="34" charset="0"/>
                        </a:rPr>
                        <a:t>C</a:t>
                      </a:r>
                      <a:endParaRPr kumimoji="1" lang="ja-JP" altLang="en-US" dirty="0">
                        <a:latin typeface="Arial" panose="020B0604020202020204" pitchFamily="34" charset="0"/>
                        <a:cs typeface="Arial" panose="020B0604020202020204" pitchFamily="34" charset="0"/>
                      </a:endParaRPr>
                    </a:p>
                  </a:txBody>
                  <a:tcPr/>
                </a:tc>
                <a:tc>
                  <a:txBody>
                    <a:bodyPr/>
                    <a:lstStyle/>
                    <a:p>
                      <a:pPr algn="ctr"/>
                      <a:r>
                        <a:rPr kumimoji="1" lang="en-US" altLang="ja-JP" dirty="0">
                          <a:latin typeface="Arial" panose="020B0604020202020204" pitchFamily="34" charset="0"/>
                          <a:cs typeface="Arial" panose="020B0604020202020204" pitchFamily="34" charset="0"/>
                        </a:rPr>
                        <a:t>D</a:t>
                      </a:r>
                      <a:endParaRPr kumimoji="1" lang="ja-JP" alt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59066536"/>
                  </a:ext>
                </a:extLst>
              </a:tr>
              <a:tr h="370840">
                <a:tc>
                  <a:txBody>
                    <a:bodyPr/>
                    <a:lstStyle/>
                    <a:p>
                      <a:pPr marL="0" marR="0" lvl="0" indent="0" algn="l" defTabSz="914388" rtl="0" eaLnBrk="1" fontAlgn="auto" latinLnBrk="0" hangingPunct="1">
                        <a:lnSpc>
                          <a:spcPct val="150000"/>
                        </a:lnSpc>
                        <a:spcBef>
                          <a:spcPts val="0"/>
                        </a:spcBef>
                        <a:spcAft>
                          <a:spcPts val="0"/>
                        </a:spcAft>
                        <a:buClrTx/>
                        <a:buSzTx/>
                        <a:buFontTx/>
                        <a:buNone/>
                        <a:tabLst/>
                        <a:defRPr/>
                      </a:pPr>
                      <a:r>
                        <a:rPr kumimoji="1" lang="ja-JP" altLang="en-US" sz="1600" dirty="0">
                          <a:latin typeface="BIZ UDゴシック" panose="020B0400000000000000" pitchFamily="49" charset="-128"/>
                          <a:ea typeface="BIZ UDゴシック" panose="020B0400000000000000" pitchFamily="49" charset="-128"/>
                        </a:rPr>
                        <a:t>探究の過程を通じた学習活動に取り組めた様子だけではなく、</a:t>
                      </a:r>
                      <a:r>
                        <a:rPr kumimoji="1" lang="ja-JP" altLang="en-US" sz="1600" u="sng" dirty="0">
                          <a:latin typeface="BIZ UDゴシック" panose="020B0400000000000000" pitchFamily="49" charset="-128"/>
                          <a:ea typeface="BIZ UDゴシック" panose="020B0400000000000000" pitchFamily="49" charset="-128"/>
                        </a:rPr>
                        <a:t>自分の学習の成果や生じた新たな課題や疑問についても記述できている</a:t>
                      </a:r>
                      <a:r>
                        <a:rPr kumimoji="1" lang="ja-JP" altLang="en-US" sz="1600" u="none" dirty="0">
                          <a:latin typeface="BIZ UDゴシック" panose="020B0400000000000000" pitchFamily="49" charset="-128"/>
                          <a:ea typeface="BIZ UDゴシック" panose="020B0400000000000000" pitchFamily="49" charset="-128"/>
                        </a:rPr>
                        <a:t>。</a:t>
                      </a:r>
                    </a:p>
                  </a:txBody>
                  <a:tcPr/>
                </a:tc>
                <a:tc>
                  <a:txBody>
                    <a:bodyPr/>
                    <a:lstStyle/>
                    <a:p>
                      <a:pPr marL="0" marR="0" lvl="0" indent="0" algn="l" defTabSz="914388" rtl="0" eaLnBrk="1" fontAlgn="auto" latinLnBrk="0" hangingPunct="1">
                        <a:lnSpc>
                          <a:spcPct val="150000"/>
                        </a:lnSpc>
                        <a:spcBef>
                          <a:spcPts val="0"/>
                        </a:spcBef>
                        <a:spcAft>
                          <a:spcPts val="0"/>
                        </a:spcAft>
                        <a:buClrTx/>
                        <a:buSzTx/>
                        <a:buFontTx/>
                        <a:buNone/>
                        <a:tabLst/>
                        <a:defRPr/>
                      </a:pPr>
                      <a:r>
                        <a:rPr kumimoji="1" lang="ja-JP" altLang="en-US" sz="1600" dirty="0">
                          <a:latin typeface="BIZ UDゴシック" panose="020B0400000000000000" pitchFamily="49" charset="-128"/>
                          <a:ea typeface="BIZ UDゴシック" panose="020B0400000000000000" pitchFamily="49" charset="-128"/>
                        </a:rPr>
                        <a:t>探究の過程を通じた学習活動に取り組めた様子だけではなく、</a:t>
                      </a:r>
                      <a:r>
                        <a:rPr kumimoji="1" lang="ja-JP" altLang="en-US" sz="1600" u="sng" dirty="0">
                          <a:latin typeface="BIZ UDゴシック" panose="020B0400000000000000" pitchFamily="49" charset="-128"/>
                          <a:ea typeface="BIZ UDゴシック" panose="020B0400000000000000" pitchFamily="49" charset="-128"/>
                        </a:rPr>
                        <a:t>自分の学習の成果についても記述できている</a:t>
                      </a:r>
                      <a:r>
                        <a:rPr kumimoji="1" lang="ja-JP" altLang="en-US" sz="1600" u="none"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探究の過程を通じた</a:t>
                      </a:r>
                      <a:r>
                        <a:rPr kumimoji="1" lang="ja-JP" altLang="en-US" sz="1600" u="sng" dirty="0">
                          <a:latin typeface="BIZ UDゴシック" panose="020B0400000000000000" pitchFamily="49" charset="-128"/>
                          <a:ea typeface="BIZ UDゴシック" panose="020B0400000000000000" pitchFamily="49" charset="-128"/>
                        </a:rPr>
                        <a:t>学習活動に取り組めた様子が記述できている</a:t>
                      </a:r>
                      <a:r>
                        <a:rPr kumimoji="1" lang="ja-JP" altLang="en-US" sz="1600" u="none"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u="sng" dirty="0">
                          <a:latin typeface="BIZ UDゴシック" panose="020B0400000000000000" pitchFamily="49" charset="-128"/>
                          <a:ea typeface="BIZ UDゴシック" panose="020B0400000000000000" pitchFamily="49" charset="-128"/>
                        </a:rPr>
                        <a:t>探究の過程を通じた学習活動について何らかの記述がある</a:t>
                      </a:r>
                      <a:r>
                        <a:rPr kumimoji="1" lang="ja-JP" altLang="en-US" sz="1600" u="none" dirty="0">
                          <a:latin typeface="BIZ UDゴシック" panose="020B0400000000000000" pitchFamily="49" charset="-128"/>
                          <a:ea typeface="BIZ UDゴシック" panose="020B0400000000000000" pitchFamily="49" charset="-128"/>
                        </a:rPr>
                        <a:t>。</a:t>
                      </a:r>
                    </a:p>
                  </a:txBody>
                  <a:tcPr/>
                </a:tc>
                <a:extLst>
                  <a:ext uri="{0D108BD9-81ED-4DB2-BD59-A6C34878D82A}">
                    <a16:rowId xmlns:a16="http://schemas.microsoft.com/office/drawing/2014/main" val="247506256"/>
                  </a:ext>
                </a:extLst>
              </a:tr>
            </a:tbl>
          </a:graphicData>
        </a:graphic>
      </p:graphicFrame>
      <p:sp>
        <p:nvSpPr>
          <p:cNvPr id="7" name="正方形/長方形 6">
            <a:extLst>
              <a:ext uri="{FF2B5EF4-FFF2-40B4-BE49-F238E27FC236}">
                <a16:creationId xmlns:a16="http://schemas.microsoft.com/office/drawing/2014/main" id="{9F16177C-B8C0-4C16-909D-A3CF927D22A8}"/>
              </a:ext>
            </a:extLst>
          </p:cNvPr>
          <p:cNvSpPr/>
          <p:nvPr/>
        </p:nvSpPr>
        <p:spPr>
          <a:xfrm>
            <a:off x="460130" y="94046"/>
            <a:ext cx="1447498" cy="830997"/>
          </a:xfrm>
          <a:prstGeom prst="rect">
            <a:avLst/>
          </a:prstGeom>
          <a:ln w="19050">
            <a:solidFill>
              <a:schemeClr val="tx1"/>
            </a:solidFill>
          </a:ln>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指導者用２</a:t>
            </a:r>
          </a:p>
        </p:txBody>
      </p:sp>
      <p:sp>
        <p:nvSpPr>
          <p:cNvPr id="8" name="正方形/長方形 7">
            <a:extLst>
              <a:ext uri="{FF2B5EF4-FFF2-40B4-BE49-F238E27FC236}">
                <a16:creationId xmlns:a16="http://schemas.microsoft.com/office/drawing/2014/main" id="{85096905-0A8B-45BD-BD77-6D604B979097}"/>
              </a:ext>
            </a:extLst>
          </p:cNvPr>
          <p:cNvSpPr/>
          <p:nvPr/>
        </p:nvSpPr>
        <p:spPr>
          <a:xfrm>
            <a:off x="460130" y="1436471"/>
            <a:ext cx="7109639" cy="369332"/>
          </a:xfrm>
          <a:prstGeom prst="rect">
            <a:avLst/>
          </a:prstGeom>
          <a:ln w="19050">
            <a:noFill/>
          </a:ln>
        </p:spPr>
        <p:txBody>
          <a:bodyPr wrap="none">
            <a:spAutoFit/>
          </a:bodyPr>
          <a:lstStyle/>
          <a:p>
            <a:r>
              <a:rPr kumimoji="1" lang="ja-JP" altLang="en-US" dirty="0">
                <a:latin typeface="BIZ UDゴシック" panose="020B0400000000000000" pitchFamily="49" charset="-128"/>
                <a:ea typeface="BIZ UDゴシック" panose="020B0400000000000000" pitchFamily="49" charset="-128"/>
              </a:rPr>
              <a:t>〇　粘り強い取組を行おうとする側面（探究シート　⑦より判断）</a:t>
            </a:r>
          </a:p>
        </p:txBody>
      </p:sp>
    </p:spTree>
    <p:extLst>
      <p:ext uri="{BB962C8B-B14F-4D97-AF65-F5344CB8AC3E}">
        <p14:creationId xmlns:p14="http://schemas.microsoft.com/office/powerpoint/2010/main" val="312133766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752</Words>
  <Application>Microsoft Office PowerPoint</Application>
  <PresentationFormat>画面に合わせる (4:3)</PresentationFormat>
  <Paragraphs>73</Paragraphs>
  <Slides>6</Slides>
  <Notes>6</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6</vt:i4>
      </vt:variant>
    </vt:vector>
  </HeadingPairs>
  <TitlesOfParts>
    <vt:vector size="15" baseType="lpstr">
      <vt:lpstr>BIZ UDゴシック</vt:lpstr>
      <vt:lpstr>游ゴシック</vt:lpstr>
      <vt:lpstr>游ゴシック Light</vt:lpstr>
      <vt:lpstr>游明朝</vt:lpstr>
      <vt:lpstr>Arial</vt:lpstr>
      <vt:lpstr>Calibri</vt:lpstr>
      <vt:lpstr>Calibri Light</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2024-02-08T04:23:17Z</dcterms:created>
  <dcterms:modified xsi:type="dcterms:W3CDTF">2024-02-08T04:23:25Z</dcterms:modified>
</cp:coreProperties>
</file>