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96" r:id="rId2"/>
    <p:sldId id="297" r:id="rId3"/>
    <p:sldId id="298" r:id="rId4"/>
    <p:sldId id="307" r:id="rId5"/>
    <p:sldId id="308" r:id="rId6"/>
    <p:sldId id="309" r:id="rId7"/>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EBFF"/>
    <a:srgbClr val="CCECFF"/>
    <a:srgbClr val="CCCCFF"/>
    <a:srgbClr val="FFCCFF"/>
    <a:srgbClr val="432003"/>
    <a:srgbClr val="FFFFCC"/>
    <a:srgbClr val="EFFF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64" d="100"/>
          <a:sy n="64" d="100"/>
        </p:scale>
        <p:origin x="248" y="40"/>
      </p:cViewPr>
      <p:guideLst/>
    </p:cSldViewPr>
  </p:slideViewPr>
  <p:notesTextViewPr>
    <p:cViewPr>
      <p:scale>
        <a:sx n="1" d="1"/>
        <a:sy n="1" d="1"/>
      </p:scale>
      <p:origin x="0" y="0"/>
    </p:cViewPr>
  </p:notesTextViewPr>
  <p:gridSpacing cx="45000" cy="450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650" cy="494138"/>
          </a:xfrm>
          <a:prstGeom prst="rect">
            <a:avLst/>
          </a:prstGeom>
        </p:spPr>
        <p:txBody>
          <a:bodyPr vert="horz" lIns="62824" tIns="31412" rIns="62824" bIns="31412" rtlCol="0"/>
          <a:lstStyle>
            <a:lvl1pPr algn="l">
              <a:defRPr sz="800"/>
            </a:lvl1pPr>
          </a:lstStyle>
          <a:p>
            <a:endParaRPr kumimoji="1" lang="ja-JP" altLang="en-US"/>
          </a:p>
        </p:txBody>
      </p:sp>
      <p:sp>
        <p:nvSpPr>
          <p:cNvPr id="3" name="日付プレースホルダー 2"/>
          <p:cNvSpPr>
            <a:spLocks noGrp="1"/>
          </p:cNvSpPr>
          <p:nvPr>
            <p:ph type="dt" idx="1"/>
          </p:nvPr>
        </p:nvSpPr>
        <p:spPr>
          <a:xfrm>
            <a:off x="3814945" y="0"/>
            <a:ext cx="2919734" cy="494138"/>
          </a:xfrm>
          <a:prstGeom prst="rect">
            <a:avLst/>
          </a:prstGeom>
        </p:spPr>
        <p:txBody>
          <a:bodyPr vert="horz" lIns="62824" tIns="31412" rIns="62824" bIns="31412" rtlCol="0"/>
          <a:lstStyle>
            <a:lvl1pPr algn="r">
              <a:defRPr sz="800"/>
            </a:lvl1pPr>
          </a:lstStyle>
          <a:p>
            <a:fld id="{B851A191-128E-4A3B-97A8-3F6FA5278176}" type="datetimeFigureOut">
              <a:rPr kumimoji="1" lang="ja-JP" altLang="en-US" smtClean="0"/>
              <a:t>2026/6/10</a:t>
            </a:fld>
            <a:endParaRPr kumimoji="1" lang="ja-JP" altLang="en-US"/>
          </a:p>
        </p:txBody>
      </p:sp>
      <p:sp>
        <p:nvSpPr>
          <p:cNvPr id="4" name="スライド イメージ プレースホルダー 3"/>
          <p:cNvSpPr>
            <a:spLocks noGrp="1" noRot="1" noChangeAspect="1"/>
          </p:cNvSpPr>
          <p:nvPr>
            <p:ph type="sldImg" idx="2"/>
          </p:nvPr>
        </p:nvSpPr>
        <p:spPr>
          <a:xfrm>
            <a:off x="1149350" y="1233488"/>
            <a:ext cx="4438650" cy="3330575"/>
          </a:xfrm>
          <a:prstGeom prst="rect">
            <a:avLst/>
          </a:prstGeom>
          <a:noFill/>
          <a:ln w="12700">
            <a:solidFill>
              <a:prstClr val="black"/>
            </a:solidFill>
          </a:ln>
        </p:spPr>
        <p:txBody>
          <a:bodyPr vert="horz" lIns="62824" tIns="31412" rIns="62824" bIns="31412" rtlCol="0" anchor="ctr"/>
          <a:lstStyle/>
          <a:p>
            <a:endParaRPr lang="ja-JP" altLang="en-US"/>
          </a:p>
        </p:txBody>
      </p:sp>
      <p:sp>
        <p:nvSpPr>
          <p:cNvPr id="5" name="ノート プレースホルダー 4"/>
          <p:cNvSpPr>
            <a:spLocks noGrp="1"/>
          </p:cNvSpPr>
          <p:nvPr>
            <p:ph type="body" sz="quarter" idx="3"/>
          </p:nvPr>
        </p:nvSpPr>
        <p:spPr>
          <a:xfrm>
            <a:off x="674118" y="4748541"/>
            <a:ext cx="5388610" cy="3884073"/>
          </a:xfrm>
          <a:prstGeom prst="rect">
            <a:avLst/>
          </a:prstGeom>
        </p:spPr>
        <p:txBody>
          <a:bodyPr vert="horz" lIns="62824" tIns="31412" rIns="62824" bIns="314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2175"/>
            <a:ext cx="2918650" cy="494138"/>
          </a:xfrm>
          <a:prstGeom prst="rect">
            <a:avLst/>
          </a:prstGeom>
        </p:spPr>
        <p:txBody>
          <a:bodyPr vert="horz" lIns="62824" tIns="31412" rIns="62824" bIns="31412" rtlCol="0" anchor="b"/>
          <a:lstStyle>
            <a:lvl1pPr algn="l">
              <a:defRPr sz="800"/>
            </a:lvl1pPr>
          </a:lstStyle>
          <a:p>
            <a:endParaRPr kumimoji="1" lang="ja-JP" altLang="en-US"/>
          </a:p>
        </p:txBody>
      </p:sp>
      <p:sp>
        <p:nvSpPr>
          <p:cNvPr id="7" name="スライド番号プレースホルダー 6"/>
          <p:cNvSpPr>
            <a:spLocks noGrp="1"/>
          </p:cNvSpPr>
          <p:nvPr>
            <p:ph type="sldNum" sz="quarter" idx="5"/>
          </p:nvPr>
        </p:nvSpPr>
        <p:spPr>
          <a:xfrm>
            <a:off x="3814945" y="9372175"/>
            <a:ext cx="2919734" cy="494138"/>
          </a:xfrm>
          <a:prstGeom prst="rect">
            <a:avLst/>
          </a:prstGeom>
        </p:spPr>
        <p:txBody>
          <a:bodyPr vert="horz" lIns="62824" tIns="31412" rIns="62824" bIns="31412" rtlCol="0" anchor="b"/>
          <a:lstStyle>
            <a:lvl1pPr algn="r">
              <a:defRPr sz="800"/>
            </a:lvl1pPr>
          </a:lstStyle>
          <a:p>
            <a:fld id="{7279E34D-724F-421F-B2BB-D07EC887FB3D}" type="slidenum">
              <a:rPr kumimoji="1" lang="ja-JP" altLang="en-US" smtClean="0"/>
              <a:t>‹#›</a:t>
            </a:fld>
            <a:endParaRPr kumimoji="1" lang="ja-JP" altLang="en-US"/>
          </a:p>
        </p:txBody>
      </p:sp>
    </p:spTree>
    <p:extLst>
      <p:ext uri="{BB962C8B-B14F-4D97-AF65-F5344CB8AC3E}">
        <p14:creationId xmlns:p14="http://schemas.microsoft.com/office/powerpoint/2010/main" val="264950187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D881533-D65D-4496-8748-EBAD4FE2BB53}" type="datetimeFigureOut">
              <a:rPr kumimoji="1" lang="ja-JP" altLang="en-US" smtClean="0"/>
              <a:t>2026/6/10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90550C1-5471-4757-BF55-BF34E64D104F}" type="slidenum">
              <a:rPr kumimoji="1" lang="ja-JP" altLang="en-US" smtClean="0"/>
              <a:t>‹#›</a:t>
            </a:fld>
            <a:endParaRPr kumimoji="1" lang="ja-JP" altLang="en-US"/>
          </a:p>
        </p:txBody>
      </p:sp>
    </p:spTree>
    <p:extLst>
      <p:ext uri="{BB962C8B-B14F-4D97-AF65-F5344CB8AC3E}">
        <p14:creationId xmlns:p14="http://schemas.microsoft.com/office/powerpoint/2010/main" val="12446613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D881533-D65D-4496-8748-EBAD4FE2BB53}" type="datetimeFigureOut">
              <a:rPr kumimoji="1" lang="ja-JP" altLang="en-US" smtClean="0"/>
              <a:t>2026/6/10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90550C1-5471-4757-BF55-BF34E64D104F}" type="slidenum">
              <a:rPr kumimoji="1" lang="ja-JP" altLang="en-US" smtClean="0"/>
              <a:t>‹#›</a:t>
            </a:fld>
            <a:endParaRPr kumimoji="1" lang="ja-JP" altLang="en-US"/>
          </a:p>
        </p:txBody>
      </p:sp>
    </p:spTree>
    <p:extLst>
      <p:ext uri="{BB962C8B-B14F-4D97-AF65-F5344CB8AC3E}">
        <p14:creationId xmlns:p14="http://schemas.microsoft.com/office/powerpoint/2010/main" val="2462809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D881533-D65D-4496-8748-EBAD4FE2BB53}" type="datetimeFigureOut">
              <a:rPr kumimoji="1" lang="ja-JP" altLang="en-US" smtClean="0"/>
              <a:t>2026/6/10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90550C1-5471-4757-BF55-BF34E64D104F}" type="slidenum">
              <a:rPr kumimoji="1" lang="ja-JP" altLang="en-US" smtClean="0"/>
              <a:t>‹#›</a:t>
            </a:fld>
            <a:endParaRPr kumimoji="1" lang="ja-JP" altLang="en-US"/>
          </a:p>
        </p:txBody>
      </p:sp>
    </p:spTree>
    <p:extLst>
      <p:ext uri="{BB962C8B-B14F-4D97-AF65-F5344CB8AC3E}">
        <p14:creationId xmlns:p14="http://schemas.microsoft.com/office/powerpoint/2010/main" val="744229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D881533-D65D-4496-8748-EBAD4FE2BB53}" type="datetimeFigureOut">
              <a:rPr kumimoji="1" lang="ja-JP" altLang="en-US" smtClean="0"/>
              <a:t>2026/6/10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90550C1-5471-4757-BF55-BF34E64D104F}" type="slidenum">
              <a:rPr kumimoji="1" lang="ja-JP" altLang="en-US" smtClean="0"/>
              <a:t>‹#›</a:t>
            </a:fld>
            <a:endParaRPr kumimoji="1" lang="ja-JP" altLang="en-US"/>
          </a:p>
        </p:txBody>
      </p:sp>
    </p:spTree>
    <p:extLst>
      <p:ext uri="{BB962C8B-B14F-4D97-AF65-F5344CB8AC3E}">
        <p14:creationId xmlns:p14="http://schemas.microsoft.com/office/powerpoint/2010/main" val="884229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D881533-D65D-4496-8748-EBAD4FE2BB53}" type="datetimeFigureOut">
              <a:rPr kumimoji="1" lang="ja-JP" altLang="en-US" smtClean="0"/>
              <a:t>2026/6/10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90550C1-5471-4757-BF55-BF34E64D104F}" type="slidenum">
              <a:rPr kumimoji="1" lang="ja-JP" altLang="en-US" smtClean="0"/>
              <a:t>‹#›</a:t>
            </a:fld>
            <a:endParaRPr kumimoji="1" lang="ja-JP" altLang="en-US"/>
          </a:p>
        </p:txBody>
      </p:sp>
    </p:spTree>
    <p:extLst>
      <p:ext uri="{BB962C8B-B14F-4D97-AF65-F5344CB8AC3E}">
        <p14:creationId xmlns:p14="http://schemas.microsoft.com/office/powerpoint/2010/main" val="751348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D881533-D65D-4496-8748-EBAD4FE2BB53}" type="datetimeFigureOut">
              <a:rPr kumimoji="1" lang="ja-JP" altLang="en-US" smtClean="0"/>
              <a:t>2026/6/10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90550C1-5471-4757-BF55-BF34E64D104F}" type="slidenum">
              <a:rPr kumimoji="1" lang="ja-JP" altLang="en-US" smtClean="0"/>
              <a:t>‹#›</a:t>
            </a:fld>
            <a:endParaRPr kumimoji="1" lang="ja-JP" altLang="en-US"/>
          </a:p>
        </p:txBody>
      </p:sp>
    </p:spTree>
    <p:extLst>
      <p:ext uri="{BB962C8B-B14F-4D97-AF65-F5344CB8AC3E}">
        <p14:creationId xmlns:p14="http://schemas.microsoft.com/office/powerpoint/2010/main" val="81217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D881533-D65D-4496-8748-EBAD4FE2BB53}" type="datetimeFigureOut">
              <a:rPr kumimoji="1" lang="ja-JP" altLang="en-US" smtClean="0"/>
              <a:t>2026/6/10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90550C1-5471-4757-BF55-BF34E64D104F}" type="slidenum">
              <a:rPr kumimoji="1" lang="ja-JP" altLang="en-US" smtClean="0"/>
              <a:t>‹#›</a:t>
            </a:fld>
            <a:endParaRPr kumimoji="1" lang="ja-JP" altLang="en-US"/>
          </a:p>
        </p:txBody>
      </p:sp>
    </p:spTree>
    <p:extLst>
      <p:ext uri="{BB962C8B-B14F-4D97-AF65-F5344CB8AC3E}">
        <p14:creationId xmlns:p14="http://schemas.microsoft.com/office/powerpoint/2010/main" val="4019690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D881533-D65D-4496-8748-EBAD4FE2BB53}" type="datetimeFigureOut">
              <a:rPr kumimoji="1" lang="ja-JP" altLang="en-US" smtClean="0"/>
              <a:t>2026/6/10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90550C1-5471-4757-BF55-BF34E64D104F}" type="slidenum">
              <a:rPr kumimoji="1" lang="ja-JP" altLang="en-US" smtClean="0"/>
              <a:t>‹#›</a:t>
            </a:fld>
            <a:endParaRPr kumimoji="1" lang="ja-JP" altLang="en-US"/>
          </a:p>
        </p:txBody>
      </p:sp>
    </p:spTree>
    <p:extLst>
      <p:ext uri="{BB962C8B-B14F-4D97-AF65-F5344CB8AC3E}">
        <p14:creationId xmlns:p14="http://schemas.microsoft.com/office/powerpoint/2010/main" val="1053768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881533-D65D-4496-8748-EBAD4FE2BB53}" type="datetimeFigureOut">
              <a:rPr kumimoji="1" lang="ja-JP" altLang="en-US" smtClean="0"/>
              <a:t>2026/6/10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90550C1-5471-4757-BF55-BF34E64D104F}" type="slidenum">
              <a:rPr kumimoji="1" lang="ja-JP" altLang="en-US" smtClean="0"/>
              <a:t>‹#›</a:t>
            </a:fld>
            <a:endParaRPr kumimoji="1" lang="ja-JP" altLang="en-US"/>
          </a:p>
        </p:txBody>
      </p:sp>
    </p:spTree>
    <p:extLst>
      <p:ext uri="{BB962C8B-B14F-4D97-AF65-F5344CB8AC3E}">
        <p14:creationId xmlns:p14="http://schemas.microsoft.com/office/powerpoint/2010/main" val="1800021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D881533-D65D-4496-8748-EBAD4FE2BB53}" type="datetimeFigureOut">
              <a:rPr kumimoji="1" lang="ja-JP" altLang="en-US" smtClean="0"/>
              <a:t>2026/6/10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90550C1-5471-4757-BF55-BF34E64D104F}" type="slidenum">
              <a:rPr kumimoji="1" lang="ja-JP" altLang="en-US" smtClean="0"/>
              <a:t>‹#›</a:t>
            </a:fld>
            <a:endParaRPr kumimoji="1" lang="ja-JP" altLang="en-US"/>
          </a:p>
        </p:txBody>
      </p:sp>
    </p:spTree>
    <p:extLst>
      <p:ext uri="{BB962C8B-B14F-4D97-AF65-F5344CB8AC3E}">
        <p14:creationId xmlns:p14="http://schemas.microsoft.com/office/powerpoint/2010/main" val="452555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D881533-D65D-4496-8748-EBAD4FE2BB53}" type="datetimeFigureOut">
              <a:rPr kumimoji="1" lang="ja-JP" altLang="en-US" smtClean="0"/>
              <a:t>2026/6/10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90550C1-5471-4757-BF55-BF34E64D104F}" type="slidenum">
              <a:rPr kumimoji="1" lang="ja-JP" altLang="en-US" smtClean="0"/>
              <a:t>‹#›</a:t>
            </a:fld>
            <a:endParaRPr kumimoji="1" lang="ja-JP" altLang="en-US"/>
          </a:p>
        </p:txBody>
      </p:sp>
    </p:spTree>
    <p:extLst>
      <p:ext uri="{BB962C8B-B14F-4D97-AF65-F5344CB8AC3E}">
        <p14:creationId xmlns:p14="http://schemas.microsoft.com/office/powerpoint/2010/main" val="4000691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881533-D65D-4496-8748-EBAD4FE2BB53}" type="datetimeFigureOut">
              <a:rPr kumimoji="1" lang="ja-JP" altLang="en-US" smtClean="0"/>
              <a:t>2026/6/10</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0550C1-5471-4757-BF55-BF34E64D104F}" type="slidenum">
              <a:rPr kumimoji="1" lang="ja-JP" altLang="en-US" smtClean="0"/>
              <a:t>‹#›</a:t>
            </a:fld>
            <a:endParaRPr kumimoji="1" lang="ja-JP" altLang="en-US"/>
          </a:p>
        </p:txBody>
      </p:sp>
    </p:spTree>
    <p:extLst>
      <p:ext uri="{BB962C8B-B14F-4D97-AF65-F5344CB8AC3E}">
        <p14:creationId xmlns:p14="http://schemas.microsoft.com/office/powerpoint/2010/main" val="3087138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3516393993"/>
              </p:ext>
            </p:extLst>
          </p:nvPr>
        </p:nvGraphicFramePr>
        <p:xfrm>
          <a:off x="34227" y="338654"/>
          <a:ext cx="9029620" cy="5873776"/>
        </p:xfrm>
        <a:graphic>
          <a:graphicData uri="http://schemas.openxmlformats.org/drawingml/2006/table">
            <a:tbl>
              <a:tblPr firstRow="1" bandRow="1">
                <a:tableStyleId>{F2DE63D5-997A-4646-A377-4702673A728D}</a:tableStyleId>
              </a:tblPr>
              <a:tblGrid>
                <a:gridCol w="373502">
                  <a:extLst>
                    <a:ext uri="{9D8B030D-6E8A-4147-A177-3AD203B41FA5}">
                      <a16:colId xmlns:a16="http://schemas.microsoft.com/office/drawing/2014/main" val="20000"/>
                    </a:ext>
                  </a:extLst>
                </a:gridCol>
                <a:gridCol w="373502">
                  <a:extLst>
                    <a:ext uri="{9D8B030D-6E8A-4147-A177-3AD203B41FA5}">
                      <a16:colId xmlns:a16="http://schemas.microsoft.com/office/drawing/2014/main" val="20001"/>
                    </a:ext>
                  </a:extLst>
                </a:gridCol>
                <a:gridCol w="1380436">
                  <a:extLst>
                    <a:ext uri="{9D8B030D-6E8A-4147-A177-3AD203B41FA5}">
                      <a16:colId xmlns:a16="http://schemas.microsoft.com/office/drawing/2014/main" val="20002"/>
                    </a:ext>
                  </a:extLst>
                </a:gridCol>
                <a:gridCol w="1380436">
                  <a:extLst>
                    <a:ext uri="{9D8B030D-6E8A-4147-A177-3AD203B41FA5}">
                      <a16:colId xmlns:a16="http://schemas.microsoft.com/office/drawing/2014/main" val="20003"/>
                    </a:ext>
                  </a:extLst>
                </a:gridCol>
                <a:gridCol w="1380436">
                  <a:extLst>
                    <a:ext uri="{9D8B030D-6E8A-4147-A177-3AD203B41FA5}">
                      <a16:colId xmlns:a16="http://schemas.microsoft.com/office/drawing/2014/main" val="20004"/>
                    </a:ext>
                  </a:extLst>
                </a:gridCol>
                <a:gridCol w="1380436">
                  <a:extLst>
                    <a:ext uri="{9D8B030D-6E8A-4147-A177-3AD203B41FA5}">
                      <a16:colId xmlns:a16="http://schemas.microsoft.com/office/drawing/2014/main" val="20005"/>
                    </a:ext>
                  </a:extLst>
                </a:gridCol>
                <a:gridCol w="1380436">
                  <a:extLst>
                    <a:ext uri="{9D8B030D-6E8A-4147-A177-3AD203B41FA5}">
                      <a16:colId xmlns:a16="http://schemas.microsoft.com/office/drawing/2014/main" val="20006"/>
                    </a:ext>
                  </a:extLst>
                </a:gridCol>
                <a:gridCol w="1380436">
                  <a:extLst>
                    <a:ext uri="{9D8B030D-6E8A-4147-A177-3AD203B41FA5}">
                      <a16:colId xmlns:a16="http://schemas.microsoft.com/office/drawing/2014/main" val="20007"/>
                    </a:ext>
                  </a:extLst>
                </a:gridCol>
              </a:tblGrid>
              <a:tr h="227803">
                <a:tc>
                  <a:txBody>
                    <a:bodyPr/>
                    <a:lstStyle/>
                    <a:p>
                      <a:pPr algn="ctr"/>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noFill/>
                  </a:tcPr>
                </a:tc>
                <a:tc>
                  <a:txBody>
                    <a:bodyPr/>
                    <a:lstStyle/>
                    <a:p>
                      <a:pPr algn="ctr"/>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noFill/>
                  </a:tcPr>
                </a:tc>
                <a:tc gridSpan="3">
                  <a:txBody>
                    <a:bodyPr/>
                    <a:lstStyle/>
                    <a:p>
                      <a:pPr algn="ctr"/>
                      <a:r>
                        <a:rPr kumimoji="1" lang="ja-JP" altLang="en-US" sz="1000" dirty="0">
                          <a:solidFill>
                            <a:schemeClr val="tx1"/>
                          </a:solidFill>
                          <a:latin typeface="UD デジタル 教科書体 N-R" panose="02020400000000000000" pitchFamily="17" charset="-128"/>
                          <a:ea typeface="UD デジタル 教科書体 N-R" panose="02020400000000000000" pitchFamily="17" charset="-128"/>
                        </a:rPr>
                        <a:t>５歳児</a:t>
                      </a:r>
                    </a:p>
                  </a:txBody>
                  <a:tcPr marL="34290" marR="34290" marT="34290" marB="34290">
                    <a:solidFill>
                      <a:schemeClr val="accent2">
                        <a:lumMod val="20000"/>
                        <a:lumOff val="80000"/>
                      </a:schemeClr>
                    </a:solidFill>
                  </a:tcPr>
                </a:tc>
                <a:tc hMerge="1">
                  <a:txBody>
                    <a:bodyPr/>
                    <a:lstStyle/>
                    <a:p>
                      <a:pPr algn="ctr"/>
                      <a:endParaRPr kumimoji="1" lang="ja-JP" altLang="en-US" sz="1000" dirty="0">
                        <a:latin typeface="UD デジタル 教科書体 N-R" panose="02020400000000000000" pitchFamily="17" charset="-128"/>
                        <a:ea typeface="UD デジタル 教科書体 N-R" panose="02020400000000000000" pitchFamily="17" charset="-128"/>
                      </a:endParaRPr>
                    </a:p>
                  </a:txBody>
                  <a:tcPr marL="34290" marR="34290" marT="34290" marB="34290"/>
                </a:tc>
                <a:tc hMerge="1">
                  <a:txBody>
                    <a:bodyPr/>
                    <a:lstStyle/>
                    <a:p>
                      <a:pPr algn="ctr"/>
                      <a:endParaRPr kumimoji="1" lang="ja-JP" altLang="en-US" sz="1000" dirty="0">
                        <a:latin typeface="UD デジタル 教科書体 N-R" panose="02020400000000000000" pitchFamily="17" charset="-128"/>
                        <a:ea typeface="UD デジタル 教科書体 N-R" panose="02020400000000000000" pitchFamily="17" charset="-128"/>
                      </a:endParaRPr>
                    </a:p>
                  </a:txBody>
                  <a:tcPr marL="34290" marR="34290" marT="34290" marB="34290"/>
                </a:tc>
                <a:tc gridSpan="3">
                  <a:txBody>
                    <a:bodyPr/>
                    <a:lstStyle/>
                    <a:p>
                      <a:pPr algn="ctr"/>
                      <a:r>
                        <a:rPr kumimoji="1" lang="ja-JP" altLang="en-US" sz="1000" dirty="0">
                          <a:solidFill>
                            <a:schemeClr val="tx1"/>
                          </a:solidFill>
                          <a:latin typeface="UD デジタル 教科書体 N-R" panose="02020400000000000000" pitchFamily="17" charset="-128"/>
                          <a:ea typeface="UD デジタル 教科書体 N-R" panose="02020400000000000000" pitchFamily="17" charset="-128"/>
                        </a:rPr>
                        <a:t>第１学年</a:t>
                      </a:r>
                    </a:p>
                  </a:txBody>
                  <a:tcPr marL="34290" marR="34290" marT="34290" marB="34290">
                    <a:solidFill>
                      <a:schemeClr val="accent6">
                        <a:lumMod val="20000"/>
                        <a:lumOff val="80000"/>
                      </a:schemeClr>
                    </a:solidFill>
                  </a:tcPr>
                </a:tc>
                <a:tc hMerge="1">
                  <a:txBody>
                    <a:bodyPr/>
                    <a:lstStyle/>
                    <a:p>
                      <a:pPr algn="ctr"/>
                      <a:endParaRPr kumimoji="1" lang="ja-JP" altLang="en-US" sz="1000" dirty="0">
                        <a:latin typeface="UD デジタル 教科書体 N-R" panose="02020400000000000000" pitchFamily="17" charset="-128"/>
                        <a:ea typeface="UD デジタル 教科書体 N-R" panose="02020400000000000000" pitchFamily="17" charset="-128"/>
                      </a:endParaRPr>
                    </a:p>
                  </a:txBody>
                  <a:tcPr marL="34290" marR="34290" marT="34290" marB="34290"/>
                </a:tc>
                <a:tc hMerge="1">
                  <a:txBody>
                    <a:bodyPr/>
                    <a:lstStyle/>
                    <a:p>
                      <a:pPr algn="ctr"/>
                      <a:endParaRPr kumimoji="1" lang="ja-JP" altLang="en-US" sz="1000" dirty="0">
                        <a:latin typeface="UD デジタル 教科書体 N-R" panose="02020400000000000000" pitchFamily="17" charset="-128"/>
                        <a:ea typeface="UD デジタル 教科書体 N-R" panose="02020400000000000000" pitchFamily="17" charset="-128"/>
                      </a:endParaRPr>
                    </a:p>
                  </a:txBody>
                  <a:tcPr marL="34290" marR="34290" marT="34290" marB="34290"/>
                </a:tc>
                <a:extLst>
                  <a:ext uri="{0D108BD9-81ED-4DB2-BD59-A6C34878D82A}">
                    <a16:rowId xmlns:a16="http://schemas.microsoft.com/office/drawing/2014/main" val="10000"/>
                  </a:ext>
                </a:extLst>
              </a:tr>
              <a:tr h="227803">
                <a:tc>
                  <a:txBody>
                    <a:bodyPr/>
                    <a:lstStyle/>
                    <a:p>
                      <a:pPr algn="l"/>
                      <a:r>
                        <a:rPr kumimoji="1" lang="ja-JP" altLang="en-US" sz="800" dirty="0">
                          <a:latin typeface="UD デジタル 教科書体 N-R" panose="02020400000000000000" pitchFamily="17" charset="-128"/>
                          <a:ea typeface="UD デジタル 教科書体 N-R" panose="02020400000000000000" pitchFamily="17" charset="-128"/>
                        </a:rPr>
                        <a:t>時期</a:t>
                      </a:r>
                    </a:p>
                  </a:txBody>
                  <a:tcPr marL="34290" marR="34290" marT="34290" marB="34290"/>
                </a:tc>
                <a:tc>
                  <a:txBody>
                    <a:bodyPr/>
                    <a:lstStyle/>
                    <a:p>
                      <a:pPr algn="l"/>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R w="12700" cap="flat" cmpd="sng" algn="ctr">
                      <a:solidFill>
                        <a:schemeClr val="bg2">
                          <a:lumMod val="90000"/>
                        </a:schemeClr>
                      </a:solidFill>
                      <a:prstDash val="solid"/>
                      <a:round/>
                      <a:headEnd type="none" w="med" len="med"/>
                      <a:tailEnd type="none" w="med" len="med"/>
                    </a:lnR>
                  </a:tcPr>
                </a:tc>
                <a:tc>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４・５・６・７</a:t>
                      </a:r>
                    </a:p>
                  </a:txBody>
                  <a:tcPr marL="34290" marR="34290" marT="34290" marB="34290">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ysDash"/>
                      <a:round/>
                      <a:headEnd type="none" w="med" len="med"/>
                      <a:tailEnd type="none" w="med" len="med"/>
                    </a:lnR>
                  </a:tcPr>
                </a:tc>
                <a:tc>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８・９・</a:t>
                      </a:r>
                      <a:r>
                        <a:rPr kumimoji="1" lang="en-US" altLang="ja-JP" sz="1000" dirty="0">
                          <a:latin typeface="UD デジタル 教科書体 N-R" panose="02020400000000000000" pitchFamily="17" charset="-128"/>
                          <a:ea typeface="UD デジタル 教科書体 N-R" panose="02020400000000000000" pitchFamily="17" charset="-128"/>
                        </a:rPr>
                        <a:t>10</a:t>
                      </a:r>
                      <a:r>
                        <a:rPr kumimoji="1" lang="ja-JP" altLang="en-US" sz="1000" dirty="0">
                          <a:latin typeface="UD デジタル 教科書体 N-R" panose="02020400000000000000" pitchFamily="17" charset="-128"/>
                          <a:ea typeface="UD デジタル 教科書体 N-R" panose="02020400000000000000" pitchFamily="17" charset="-128"/>
                        </a:rPr>
                        <a:t>・</a:t>
                      </a:r>
                      <a:r>
                        <a:rPr kumimoji="1" lang="en-US" altLang="ja-JP" sz="1000" dirty="0">
                          <a:latin typeface="UD デジタル 教科書体 N-R" panose="02020400000000000000" pitchFamily="17" charset="-128"/>
                          <a:ea typeface="UD デジタル 教科書体 N-R" panose="02020400000000000000" pitchFamily="17" charset="-128"/>
                        </a:rPr>
                        <a:t>11</a:t>
                      </a:r>
                      <a:r>
                        <a:rPr kumimoji="1" lang="ja-JP" altLang="en-US" sz="1000" dirty="0">
                          <a:latin typeface="UD デジタル 教科書体 N-R" panose="02020400000000000000" pitchFamily="17" charset="-128"/>
                          <a:ea typeface="UD デジタル 教科書体 N-R" panose="02020400000000000000" pitchFamily="17" charset="-128"/>
                        </a:rPr>
                        <a:t>・</a:t>
                      </a:r>
                      <a:r>
                        <a:rPr kumimoji="1" lang="en-US" altLang="ja-JP" sz="1000" dirty="0">
                          <a:latin typeface="UD デジタル 教科書体 N-R" panose="02020400000000000000" pitchFamily="17" charset="-128"/>
                          <a:ea typeface="UD デジタル 教科書体 N-R" panose="02020400000000000000" pitchFamily="17" charset="-128"/>
                        </a:rPr>
                        <a:t>12</a:t>
                      </a:r>
                      <a:endParaRPr kumimoji="1" lang="ja-JP" altLang="en-US" sz="10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lnR w="12700" cap="flat" cmpd="sng" algn="ctr">
                      <a:solidFill>
                        <a:schemeClr val="bg2">
                          <a:lumMod val="90000"/>
                        </a:schemeClr>
                      </a:solidFill>
                      <a:prstDash val="sysDash"/>
                      <a:round/>
                      <a:headEnd type="none" w="med" len="med"/>
                      <a:tailEnd type="none" w="med" len="med"/>
                    </a:lnR>
                  </a:tcPr>
                </a:tc>
                <a:tc>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１・２・３</a:t>
                      </a:r>
                    </a:p>
                  </a:txBody>
                  <a:tcPr marL="34290" marR="34290" marT="34290" marB="34290">
                    <a:lnL w="12700" cap="flat" cmpd="sng" algn="ctr">
                      <a:solidFill>
                        <a:schemeClr val="bg2">
                          <a:lumMod val="90000"/>
                        </a:schemeClr>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tcPr>
                </a:tc>
                <a:tc>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４・５・６・７</a:t>
                      </a:r>
                    </a:p>
                  </a:txBody>
                  <a:tcPr marL="34290" marR="34290" marT="34290" marB="34290">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ysDash"/>
                      <a:round/>
                      <a:headEnd type="none" w="med" len="med"/>
                      <a:tailEnd type="none" w="med" len="med"/>
                    </a:lnR>
                  </a:tcPr>
                </a:tc>
                <a:tc>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８・９・</a:t>
                      </a:r>
                      <a:r>
                        <a:rPr kumimoji="1" lang="en-US" altLang="ja-JP" sz="1000" dirty="0">
                          <a:latin typeface="UD デジタル 教科書体 N-R" panose="02020400000000000000" pitchFamily="17" charset="-128"/>
                          <a:ea typeface="UD デジタル 教科書体 N-R" panose="02020400000000000000" pitchFamily="17" charset="-128"/>
                        </a:rPr>
                        <a:t>10</a:t>
                      </a:r>
                      <a:r>
                        <a:rPr kumimoji="1" lang="ja-JP" altLang="en-US" sz="1000" dirty="0">
                          <a:latin typeface="UD デジタル 教科書体 N-R" panose="02020400000000000000" pitchFamily="17" charset="-128"/>
                          <a:ea typeface="UD デジタル 教科書体 N-R" panose="02020400000000000000" pitchFamily="17" charset="-128"/>
                        </a:rPr>
                        <a:t>・</a:t>
                      </a:r>
                      <a:r>
                        <a:rPr kumimoji="1" lang="en-US" altLang="ja-JP" sz="1000" dirty="0">
                          <a:latin typeface="UD デジタル 教科書体 N-R" panose="02020400000000000000" pitchFamily="17" charset="-128"/>
                          <a:ea typeface="UD デジタル 教科書体 N-R" panose="02020400000000000000" pitchFamily="17" charset="-128"/>
                        </a:rPr>
                        <a:t>11</a:t>
                      </a:r>
                      <a:r>
                        <a:rPr kumimoji="1" lang="ja-JP" altLang="en-US" sz="1000" dirty="0">
                          <a:latin typeface="UD デジタル 教科書体 N-R" panose="02020400000000000000" pitchFamily="17" charset="-128"/>
                          <a:ea typeface="UD デジタル 教科書体 N-R" panose="02020400000000000000" pitchFamily="17" charset="-128"/>
                        </a:rPr>
                        <a:t>・</a:t>
                      </a:r>
                      <a:r>
                        <a:rPr kumimoji="1" lang="en-US" altLang="ja-JP" sz="1000" dirty="0">
                          <a:latin typeface="UD デジタル 教科書体 N-R" panose="02020400000000000000" pitchFamily="17" charset="-128"/>
                          <a:ea typeface="UD デジタル 教科書体 N-R" panose="02020400000000000000" pitchFamily="17" charset="-128"/>
                        </a:rPr>
                        <a:t>12</a:t>
                      </a:r>
                      <a:endParaRPr kumimoji="1" lang="ja-JP" altLang="en-US" sz="10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lnR w="12700" cap="flat" cmpd="sng" algn="ctr">
                      <a:solidFill>
                        <a:schemeClr val="bg2">
                          <a:lumMod val="90000"/>
                        </a:schemeClr>
                      </a:solidFill>
                      <a:prstDash val="sysDash"/>
                      <a:round/>
                      <a:headEnd type="none" w="med" len="med"/>
                      <a:tailEnd type="none" w="med" len="med"/>
                    </a:lnR>
                  </a:tcPr>
                </a:tc>
                <a:tc>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１・２・３</a:t>
                      </a:r>
                    </a:p>
                  </a:txBody>
                  <a:tcPr marL="34290" marR="34290" marT="34290" marB="34290">
                    <a:lnL w="12700" cap="flat" cmpd="sng" algn="ctr">
                      <a:solidFill>
                        <a:schemeClr val="bg2">
                          <a:lumMod val="90000"/>
                        </a:schemeClr>
                      </a:solidFill>
                      <a:prstDash val="sysDash"/>
                      <a:round/>
                      <a:headEnd type="none" w="med" len="med"/>
                      <a:tailEnd type="none" w="med" len="med"/>
                    </a:lnL>
                  </a:tcPr>
                </a:tc>
                <a:extLst>
                  <a:ext uri="{0D108BD9-81ED-4DB2-BD59-A6C34878D82A}">
                    <a16:rowId xmlns:a16="http://schemas.microsoft.com/office/drawing/2014/main" val="10001"/>
                  </a:ext>
                </a:extLst>
              </a:tr>
              <a:tr h="333725">
                <a:tc gridSpan="2">
                  <a:txBody>
                    <a:bodyPr/>
                    <a:lstStyle/>
                    <a:p>
                      <a:r>
                        <a:rPr kumimoji="1" lang="ja-JP" altLang="en-US" sz="900" dirty="0">
                          <a:latin typeface="UD デジタル 教科書体 N-R" panose="02020400000000000000" pitchFamily="17" charset="-128"/>
                          <a:ea typeface="UD デジタル 教科書体 N-R" panose="02020400000000000000" pitchFamily="17" charset="-128"/>
                        </a:rPr>
                        <a:t>期待する</a:t>
                      </a:r>
                      <a:endParaRPr kumimoji="1" lang="en-US" altLang="ja-JP" sz="900" dirty="0">
                        <a:latin typeface="UD デジタル 教科書体 N-R" panose="02020400000000000000" pitchFamily="17" charset="-128"/>
                        <a:ea typeface="UD デジタル 教科書体 N-R" panose="02020400000000000000" pitchFamily="17" charset="-128"/>
                      </a:endParaRPr>
                    </a:p>
                    <a:p>
                      <a:r>
                        <a:rPr kumimoji="1" lang="ja-JP" altLang="en-US" sz="900" dirty="0">
                          <a:latin typeface="UD デジタル 教科書体 N-R" panose="02020400000000000000" pitchFamily="17" charset="-128"/>
                          <a:ea typeface="UD デジタル 教科書体 N-R" panose="02020400000000000000" pitchFamily="17" charset="-128"/>
                        </a:rPr>
                        <a:t>子ども像</a:t>
                      </a:r>
                    </a:p>
                  </a:txBody>
                  <a:tcPr marL="34290" marR="34290" marT="34290" marB="34290">
                    <a:lnR w="9525" cap="flat" cmpd="sng" algn="ctr">
                      <a:solidFill>
                        <a:schemeClr val="bg2">
                          <a:lumMod val="90000"/>
                        </a:schemeClr>
                      </a:solidFill>
                      <a:prstDash val="solid"/>
                      <a:round/>
                      <a:headEnd type="none" w="med" len="med"/>
                      <a:tailEnd type="none" w="med" len="med"/>
                    </a:lnR>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9525"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B w="12700" cap="flat" cmpd="sng" algn="ctr">
                      <a:solidFill>
                        <a:schemeClr val="bg2">
                          <a:lumMod val="90000"/>
                        </a:schemeClr>
                      </a:solidFill>
                      <a:prstDash val="solid"/>
                      <a:round/>
                      <a:headEnd type="none" w="med" len="med"/>
                      <a:tailEnd type="none" w="med" len="med"/>
                    </a:lnB>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1">
                          <a:lumMod val="50000"/>
                        </a:schemeClr>
                      </a:solidFill>
                      <a:prstDash val="sysDot"/>
                      <a:round/>
                      <a:headEnd type="none" w="med" len="med"/>
                      <a:tailEnd type="none" w="med" len="med"/>
                    </a:lnL>
                    <a:lnR w="12700" cap="flat" cmpd="sng" algn="ctr">
                      <a:solidFill>
                        <a:schemeClr val="bg1">
                          <a:lumMod val="50000"/>
                        </a:schemeClr>
                      </a:solidFill>
                      <a:prstDash val="sysDot"/>
                      <a:round/>
                      <a:headEnd type="none" w="med" len="med"/>
                      <a:tailEnd type="none" w="med" len="med"/>
                    </a:lnR>
                    <a:lnB w="12700" cap="flat" cmpd="sng" algn="ctr">
                      <a:solidFill>
                        <a:schemeClr val="bg1">
                          <a:lumMod val="50000"/>
                        </a:schemeClr>
                      </a:solidFill>
                      <a:prstDash val="sysDot"/>
                      <a:round/>
                      <a:headEnd type="none" w="med" len="med"/>
                      <a:tailEnd type="none" w="med" len="med"/>
                    </a:lnB>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1">
                          <a:lumMod val="50000"/>
                        </a:schemeClr>
                      </a:solidFill>
                      <a:prstDash val="sysDot"/>
                      <a:round/>
                      <a:headEnd type="none" w="med" len="med"/>
                      <a:tailEnd type="none" w="med" len="med"/>
                    </a:lnL>
                    <a:lnR w="12700" cap="flat" cmpd="sng" algn="ctr">
                      <a:solidFill>
                        <a:schemeClr val="bg1">
                          <a:lumMod val="50000"/>
                        </a:schemeClr>
                      </a:solidFill>
                      <a:prstDash val="sysDot"/>
                      <a:round/>
                      <a:headEnd type="none" w="med" len="med"/>
                      <a:tailEnd type="none" w="med" len="med"/>
                    </a:lnR>
                    <a:lnB w="12700" cap="flat" cmpd="sng" algn="ctr">
                      <a:solidFill>
                        <a:schemeClr val="bg1">
                          <a:lumMod val="50000"/>
                        </a:schemeClr>
                      </a:solidFill>
                      <a:prstDash val="sysDot"/>
                      <a:round/>
                      <a:headEnd type="none" w="med" len="med"/>
                      <a:tailEnd type="none" w="med" len="med"/>
                    </a:lnB>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B w="12700" cap="flat" cmpd="sng" algn="ctr">
                      <a:solidFill>
                        <a:schemeClr val="bg2">
                          <a:lumMod val="90000"/>
                        </a:schemeClr>
                      </a:solidFill>
                      <a:prstDash val="solid"/>
                      <a:round/>
                      <a:headEnd type="none" w="med" len="med"/>
                      <a:tailEnd type="none" w="med" len="med"/>
                    </a:lnB>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1">
                          <a:lumMod val="50000"/>
                        </a:schemeClr>
                      </a:solidFill>
                      <a:prstDash val="sysDot"/>
                      <a:round/>
                      <a:headEnd type="none" w="med" len="med"/>
                      <a:tailEnd type="none" w="med" len="med"/>
                    </a:lnL>
                    <a:lnB w="12700" cap="flat" cmpd="sng" algn="ctr">
                      <a:solidFill>
                        <a:schemeClr val="bg1">
                          <a:lumMod val="50000"/>
                        </a:schemeClr>
                      </a:solidFill>
                      <a:prstDash val="sysDot"/>
                      <a:round/>
                      <a:headEnd type="none" w="med" len="med"/>
                      <a:tailEnd type="none" w="med" len="med"/>
                    </a:lnB>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1">
                          <a:lumMod val="50000"/>
                        </a:schemeClr>
                      </a:solidFill>
                      <a:prstDash val="sysDot"/>
                      <a:round/>
                      <a:headEnd type="none" w="med" len="med"/>
                      <a:tailEnd type="none" w="med" len="med"/>
                    </a:lnL>
                  </a:tcPr>
                </a:tc>
                <a:extLst>
                  <a:ext uri="{0D108BD9-81ED-4DB2-BD59-A6C34878D82A}">
                    <a16:rowId xmlns:a16="http://schemas.microsoft.com/office/drawing/2014/main" val="10002"/>
                  </a:ext>
                </a:extLst>
              </a:tr>
              <a:tr h="311315">
                <a:tc rowSpan="2">
                  <a:txBody>
                    <a:bodyPr/>
                    <a:lstStyle/>
                    <a:p>
                      <a:r>
                        <a:rPr kumimoji="1" lang="ja-JP" altLang="en-US" sz="700">
                          <a:latin typeface="UD デジタル 教科書体 N-R" panose="02020400000000000000" pitchFamily="17" charset="-128"/>
                          <a:ea typeface="UD デジタル 教科書体 N-R" panose="02020400000000000000" pitchFamily="17" charset="-128"/>
                        </a:rPr>
                        <a:t>幼児期の終わりまでに育ってほしい姿</a:t>
                      </a:r>
                      <a:endParaRPr kumimoji="1" lang="ja-JP" altLang="en-US" sz="7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R w="9525" cap="flat" cmpd="sng" algn="ctr">
                      <a:solidFill>
                        <a:schemeClr val="bg2">
                          <a:lumMod val="90000"/>
                        </a:schemeClr>
                      </a:solidFill>
                      <a:prstDash val="solid"/>
                      <a:round/>
                      <a:headEnd type="none" w="med" len="med"/>
                      <a:tailEnd type="none" w="med" len="med"/>
                    </a:lnR>
                    <a:lnB w="12700" cap="flat" cmpd="sng" algn="ctr">
                      <a:solidFill>
                        <a:schemeClr val="bg2">
                          <a:lumMod val="90000"/>
                        </a:schemeClr>
                      </a:solidFill>
                      <a:prstDash val="solid"/>
                      <a:round/>
                      <a:headEnd type="none" w="med" len="med"/>
                      <a:tailEnd type="none" w="med" len="med"/>
                    </a:lnB>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lnB w="12700" cap="flat" cmpd="sng" algn="ctr">
                      <a:solidFill>
                        <a:schemeClr val="bg2">
                          <a:lumMod val="90000"/>
                        </a:schemeClr>
                      </a:solidFill>
                      <a:prstDash val="sysDash"/>
                      <a:round/>
                      <a:headEnd type="none" w="med" len="med"/>
                      <a:tailEnd type="none" w="med" len="med"/>
                    </a:lnB>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9525"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ysDash"/>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ysDash"/>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3"/>
                  </a:ext>
                </a:extLst>
              </a:tr>
              <a:tr h="311315">
                <a:tc v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R w="9525" cap="flat" cmpd="sng" algn="ctr">
                      <a:solidFill>
                        <a:schemeClr val="bg2">
                          <a:lumMod val="90000"/>
                        </a:schemeClr>
                      </a:solidFill>
                      <a:prstDash val="solid"/>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ysDash"/>
                      <a:round/>
                      <a:headEnd type="none" w="med" len="med"/>
                      <a:tailEnd type="none" w="med" len="med"/>
                    </a:lnT>
                    <a:lnB w="12700" cap="flat" cmpd="sng" algn="ctr">
                      <a:solidFill>
                        <a:schemeClr val="bg2">
                          <a:lumMod val="90000"/>
                        </a:schemeClr>
                      </a:solidFill>
                      <a:prstDash val="solid"/>
                      <a:round/>
                      <a:headEnd type="none" w="med" len="med"/>
                      <a:tailEnd type="none" w="med" len="med"/>
                    </a:lnB>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9525"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ysDash"/>
                      <a:round/>
                      <a:headEnd type="none" w="med" len="med"/>
                      <a:tailEnd type="none" w="med" len="med"/>
                    </a:lnT>
                    <a:lnB w="12700" cap="flat" cmpd="sng" algn="ctr">
                      <a:solidFill>
                        <a:schemeClr val="bg2">
                          <a:lumMod val="9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T w="12700" cap="flat" cmpd="sng" algn="ctr">
                      <a:solidFill>
                        <a:schemeClr val="bg2">
                          <a:lumMod val="90000"/>
                        </a:schemeClr>
                      </a:solidFill>
                      <a:prstDash val="sysDash"/>
                      <a:round/>
                      <a:headEnd type="none" w="med" len="med"/>
                      <a:tailEnd type="none" w="med" len="med"/>
                    </a:lnT>
                    <a:lnB w="12700" cap="flat" cmpd="sng" algn="ctr">
                      <a:solidFill>
                        <a:schemeClr val="bg2">
                          <a:lumMod val="9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4"/>
                  </a:ext>
                </a:extLst>
              </a:tr>
              <a:tr h="279610">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latin typeface="UD デジタル 教科書体 N-R" panose="02020400000000000000" pitchFamily="17" charset="-128"/>
                          <a:ea typeface="UD デジタル 教科書体 N-R" panose="02020400000000000000" pitchFamily="17" charset="-128"/>
                        </a:rPr>
                        <a:t>大切にしたいこと</a:t>
                      </a:r>
                    </a:p>
                  </a:txBody>
                  <a:tcPr marL="34290" marR="34290" marT="34290" marB="34290" vert="eaVert">
                    <a:lnR w="9525"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a:txBody>
                    <a:bodyPr/>
                    <a:lstStyle/>
                    <a:p>
                      <a:r>
                        <a:rPr kumimoji="1" lang="ja-JP" altLang="en-US" sz="800" dirty="0">
                          <a:latin typeface="UD デジタル 教科書体 N-R" panose="02020400000000000000" pitchFamily="17" charset="-128"/>
                          <a:ea typeface="UD デジタル 教科書体 N-R" panose="02020400000000000000" pitchFamily="17" charset="-128"/>
                        </a:rPr>
                        <a:t>環境単元</a:t>
                      </a:r>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9525"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ysDash"/>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ysDash"/>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5"/>
                  </a:ext>
                </a:extLst>
              </a:tr>
              <a:tr h="279610">
                <a:tc v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R w="9525" cap="flat" cmpd="sng" algn="ctr">
                      <a:solidFill>
                        <a:schemeClr val="bg2">
                          <a:lumMod val="90000"/>
                        </a:schemeClr>
                      </a:solidFill>
                      <a:prstDash val="solid"/>
                      <a:round/>
                      <a:headEnd type="none" w="med" len="med"/>
                      <a:tailEnd type="none" w="med" len="med"/>
                    </a:lnR>
                  </a:tcPr>
                </a:tc>
                <a:tc>
                  <a:txBody>
                    <a:bodyPr/>
                    <a:lstStyle/>
                    <a:p>
                      <a:r>
                        <a:rPr kumimoji="1" lang="ja-JP" altLang="en-US" sz="800" dirty="0">
                          <a:latin typeface="UD デジタル 教科書体 N-R" panose="02020400000000000000" pitchFamily="17" charset="-128"/>
                          <a:ea typeface="UD デジタル 教科書体 N-R" panose="02020400000000000000" pitchFamily="17" charset="-128"/>
                        </a:rPr>
                        <a:t>先生の関わり</a:t>
                      </a:r>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9525"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ysDash"/>
                      <a:round/>
                      <a:headEnd type="none" w="med" len="med"/>
                      <a:tailEnd type="none" w="med" len="med"/>
                    </a:lnT>
                    <a:lnB w="12700" cap="flat" cmpd="sng" algn="ctr">
                      <a:solidFill>
                        <a:schemeClr val="bg2">
                          <a:lumMod val="90000"/>
                        </a:schemeClr>
                      </a:solidFill>
                      <a:prstDash val="sysDash"/>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T w="12700" cap="flat" cmpd="sng" algn="ctr">
                      <a:solidFill>
                        <a:schemeClr val="bg2">
                          <a:lumMod val="90000"/>
                        </a:schemeClr>
                      </a:solidFill>
                      <a:prstDash val="sysDash"/>
                      <a:round/>
                      <a:headEnd type="none" w="med" len="med"/>
                      <a:tailEnd type="none" w="med" len="med"/>
                    </a:lnT>
                    <a:lnB w="12700" cap="flat" cmpd="sng" algn="ctr">
                      <a:solidFill>
                        <a:schemeClr val="bg2">
                          <a:lumMod val="90000"/>
                        </a:schemeClr>
                      </a:solidFill>
                      <a:prstDash val="sysDash"/>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6"/>
                  </a:ext>
                </a:extLst>
              </a:tr>
              <a:tr h="286167">
                <a:tc v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R w="9525" cap="flat" cmpd="sng" algn="ctr">
                      <a:solidFill>
                        <a:schemeClr val="bg2">
                          <a:lumMod val="90000"/>
                        </a:schemeClr>
                      </a:solidFill>
                      <a:prstDash val="solid"/>
                      <a:round/>
                      <a:headEnd type="none" w="med" len="med"/>
                      <a:tailEnd type="none" w="med" len="med"/>
                    </a:lnR>
                  </a:tcPr>
                </a:tc>
                <a:tc>
                  <a:txBody>
                    <a:bodyPr/>
                    <a:lstStyle/>
                    <a:p>
                      <a:r>
                        <a:rPr kumimoji="1" lang="ja-JP" altLang="en-US" sz="800" dirty="0">
                          <a:latin typeface="UD デジタル 教科書体 N-R" panose="02020400000000000000" pitchFamily="17" charset="-128"/>
                          <a:ea typeface="UD デジタル 教科書体 N-R" panose="02020400000000000000" pitchFamily="17" charset="-128"/>
                        </a:rPr>
                        <a:t>キーワード</a:t>
                      </a:r>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9525"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ysDash"/>
                      <a:round/>
                      <a:headEnd type="none" w="med" len="med"/>
                      <a:tailEnd type="none" w="med" len="med"/>
                    </a:lnT>
                    <a:lnB w="12700" cap="flat" cmpd="sng" algn="ctr">
                      <a:solidFill>
                        <a:schemeClr val="bg2">
                          <a:lumMod val="9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T w="12700" cap="flat" cmpd="sng" algn="ctr">
                      <a:solidFill>
                        <a:schemeClr val="bg2">
                          <a:lumMod val="90000"/>
                        </a:schemeClr>
                      </a:solidFill>
                      <a:prstDash val="sysDash"/>
                      <a:round/>
                      <a:headEnd type="none" w="med" len="med"/>
                      <a:tailEnd type="none" w="med" len="med"/>
                    </a:lnT>
                    <a:lnB w="12700" cap="flat" cmpd="sng" algn="ctr">
                      <a:solidFill>
                        <a:schemeClr val="bg2">
                          <a:lumMod val="9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7"/>
                  </a:ext>
                </a:extLst>
              </a:tr>
              <a:tr h="2745861">
                <a:tc gridSpan="2">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主な教育課程・予想される活動</a:t>
                      </a:r>
                    </a:p>
                  </a:txBody>
                  <a:tcPr marL="34290" marR="34290" marT="34290" marB="34290" vert="eaVert" anchor="ctr">
                    <a:lnR w="9525" cap="flat" cmpd="sng" algn="ctr">
                      <a:solidFill>
                        <a:schemeClr val="bg2">
                          <a:lumMod val="90000"/>
                        </a:schemeClr>
                      </a:solidFill>
                      <a:prstDash val="solid"/>
                      <a:round/>
                      <a:headEnd type="none" w="med" len="med"/>
                      <a:tailEnd type="none" w="med" len="med"/>
                    </a:lnR>
                  </a:tcPr>
                </a:tc>
                <a:tc hMerge="1">
                  <a:txBody>
                    <a:bodyPr/>
                    <a:lstStyle/>
                    <a:p>
                      <a:endParaRPr kumimoji="1" lang="ja-JP" altLang="en-US" sz="10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9525"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lnR w="12700" cap="flat" cmpd="sng" algn="ctr">
                      <a:solidFill>
                        <a:schemeClr val="bg2">
                          <a:lumMod val="90000"/>
                        </a:schemeClr>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lnR w="12700" cap="flat" cmpd="sng" algn="ctr">
                      <a:solidFill>
                        <a:schemeClr val="bg2">
                          <a:lumMod val="90000"/>
                        </a:schemeClr>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lnT w="12700" cap="flat" cmpd="sng" algn="ctr">
                      <a:solidFill>
                        <a:schemeClr val="bg2">
                          <a:lumMod val="90000"/>
                        </a:schemeClr>
                      </a:solidFill>
                      <a:prstDash val="solid"/>
                      <a:round/>
                      <a:headEnd type="none" w="med" len="med"/>
                      <a:tailEnd type="none" w="med" len="med"/>
                    </a:lnT>
                  </a:tcPr>
                </a:tc>
                <a:extLst>
                  <a:ext uri="{0D108BD9-81ED-4DB2-BD59-A6C34878D82A}">
                    <a16:rowId xmlns:a16="http://schemas.microsoft.com/office/drawing/2014/main" val="10008"/>
                  </a:ext>
                </a:extLst>
              </a:tr>
              <a:tr h="861392">
                <a:tc gridSpan="2">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振り返り</a:t>
                      </a:r>
                    </a:p>
                  </a:txBody>
                  <a:tcPr marL="34290" marR="34290" marT="34290" marB="34290" vert="eaVert" anchor="ctr">
                    <a:lnR w="12700" cap="flat" cmpd="sng" algn="ctr">
                      <a:solidFill>
                        <a:schemeClr val="bg2">
                          <a:lumMod val="90000"/>
                        </a:schemeClr>
                      </a:solidFill>
                      <a:prstDash val="solid"/>
                      <a:round/>
                      <a:headEnd type="none" w="med" len="med"/>
                      <a:tailEnd type="none" w="med" len="med"/>
                    </a:lnR>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ysDash"/>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lnR w="12700" cap="flat" cmpd="sng" algn="ctr">
                      <a:solidFill>
                        <a:schemeClr val="bg2">
                          <a:lumMod val="90000"/>
                        </a:schemeClr>
                      </a:solidFill>
                      <a:prstDash val="sysDash"/>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ysDash"/>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lnR w="12700" cap="flat" cmpd="sng" algn="ctr">
                      <a:solidFill>
                        <a:schemeClr val="bg2">
                          <a:lumMod val="90000"/>
                        </a:schemeClr>
                      </a:solidFill>
                      <a:prstDash val="sysDash"/>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tcPr>
                </a:tc>
                <a:extLst>
                  <a:ext uri="{0D108BD9-81ED-4DB2-BD59-A6C34878D82A}">
                    <a16:rowId xmlns:a16="http://schemas.microsoft.com/office/drawing/2014/main" val="10009"/>
                  </a:ext>
                </a:extLst>
              </a:tr>
            </a:tbl>
          </a:graphicData>
        </a:graphic>
      </p:graphicFrame>
      <p:sp>
        <p:nvSpPr>
          <p:cNvPr id="6" name="四角形吹き出し 5"/>
          <p:cNvSpPr/>
          <p:nvPr/>
        </p:nvSpPr>
        <p:spPr>
          <a:xfrm>
            <a:off x="946353" y="1151188"/>
            <a:ext cx="2443319" cy="586154"/>
          </a:xfrm>
          <a:prstGeom prst="wedgeRectCallout">
            <a:avLst>
              <a:gd name="adj1" fmla="val -60122"/>
              <a:gd name="adj2" fmla="val 14603"/>
            </a:avLst>
          </a:prstGeom>
          <a:solidFill>
            <a:srgbClr val="FFCCFF"/>
          </a:solidFill>
          <a:ln>
            <a:solidFill>
              <a:srgbClr val="FFCCFF"/>
            </a:solidFill>
          </a:ln>
        </p:spPr>
        <p:style>
          <a:lnRef idx="1">
            <a:schemeClr val="accent4"/>
          </a:lnRef>
          <a:fillRef idx="2">
            <a:schemeClr val="accent4"/>
          </a:fillRef>
          <a:effectRef idx="1">
            <a:schemeClr val="accent4"/>
          </a:effectRef>
          <a:fontRef idx="minor">
            <a:schemeClr val="dk1"/>
          </a:fontRef>
        </p:style>
        <p:txBody>
          <a:bodyPr rtlCol="0" anchor="ctr"/>
          <a:lstStyle/>
          <a:p>
            <a:r>
              <a:rPr lang="ja-JP" altLang="en-US" sz="1050" dirty="0">
                <a:latin typeface="BIZ UDPゴシック" panose="020B0400000000000000" pitchFamily="50" charset="-128"/>
                <a:ea typeface="BIZ UDPゴシック" panose="020B0400000000000000" pitchFamily="50" charset="-128"/>
              </a:rPr>
              <a:t>②期待する子ども像に関連がある「幼</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　児期の終わりまでに育ってほしい姿」</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　を見出す</a:t>
            </a:r>
          </a:p>
        </p:txBody>
      </p:sp>
      <p:sp>
        <p:nvSpPr>
          <p:cNvPr id="25" name="四角形吹き出し 24"/>
          <p:cNvSpPr/>
          <p:nvPr/>
        </p:nvSpPr>
        <p:spPr>
          <a:xfrm>
            <a:off x="927066" y="794018"/>
            <a:ext cx="2443319" cy="298944"/>
          </a:xfrm>
          <a:prstGeom prst="wedgeRectCallout">
            <a:avLst>
              <a:gd name="adj1" fmla="val -59756"/>
              <a:gd name="adj2" fmla="val 10917"/>
            </a:avLst>
          </a:prstGeom>
          <a:solidFill>
            <a:srgbClr val="FFCCFF"/>
          </a:solidFill>
          <a:ln>
            <a:solidFill>
              <a:srgbClr val="FFCCFF"/>
            </a:solidFill>
          </a:ln>
        </p:spPr>
        <p:style>
          <a:lnRef idx="1">
            <a:schemeClr val="accent4"/>
          </a:lnRef>
          <a:fillRef idx="2">
            <a:schemeClr val="accent4"/>
          </a:fillRef>
          <a:effectRef idx="1">
            <a:schemeClr val="accent4"/>
          </a:effectRef>
          <a:fontRef idx="minor">
            <a:schemeClr val="dk1"/>
          </a:fontRef>
        </p:style>
        <p:txBody>
          <a:bodyPr rtlCol="0" anchor="ctr"/>
          <a:lstStyle/>
          <a:p>
            <a:r>
              <a:rPr lang="ja-JP" altLang="en-US" sz="1050" dirty="0">
                <a:latin typeface="BIZ UDPゴシック" panose="020B0400000000000000" pitchFamily="50" charset="-128"/>
                <a:ea typeface="BIZ UDPゴシック" panose="020B0400000000000000" pitchFamily="50" charset="-128"/>
              </a:rPr>
              <a:t>①期待する子どもの姿を明らかにする</a:t>
            </a:r>
          </a:p>
        </p:txBody>
      </p:sp>
      <p:sp>
        <p:nvSpPr>
          <p:cNvPr id="26" name="四角形吹き出し 25"/>
          <p:cNvSpPr/>
          <p:nvPr/>
        </p:nvSpPr>
        <p:spPr>
          <a:xfrm>
            <a:off x="930553" y="1905496"/>
            <a:ext cx="2439832" cy="586154"/>
          </a:xfrm>
          <a:prstGeom prst="wedgeRectCallout">
            <a:avLst>
              <a:gd name="adj1" fmla="val -57476"/>
              <a:gd name="adj2" fmla="val 4603"/>
            </a:avLst>
          </a:prstGeom>
          <a:solidFill>
            <a:srgbClr val="FFCCFF"/>
          </a:solidFill>
          <a:ln>
            <a:solidFill>
              <a:srgbClr val="FFCCFF"/>
            </a:solidFill>
          </a:ln>
        </p:spPr>
        <p:style>
          <a:lnRef idx="1">
            <a:schemeClr val="accent4"/>
          </a:lnRef>
          <a:fillRef idx="2">
            <a:schemeClr val="accent4"/>
          </a:fillRef>
          <a:effectRef idx="1">
            <a:schemeClr val="accent4"/>
          </a:effectRef>
          <a:fontRef idx="minor">
            <a:schemeClr val="dk1"/>
          </a:fontRef>
        </p:style>
        <p:txBody>
          <a:bodyPr rtlCol="0" anchor="ctr"/>
          <a:lstStyle/>
          <a:p>
            <a:r>
              <a:rPr lang="ja-JP" altLang="en-US" sz="1050" dirty="0">
                <a:latin typeface="BIZ UDPゴシック" panose="020B0400000000000000" pitchFamily="50" charset="-128"/>
                <a:ea typeface="BIZ UDPゴシック" panose="020B0400000000000000" pitchFamily="50" charset="-128"/>
              </a:rPr>
              <a:t>③発達段階を踏まえ、期待する子ども</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　像に迫るために大切にしたいことを</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　共有</a:t>
            </a:r>
            <a:endParaRPr lang="en-US" altLang="ja-JP" sz="1050" dirty="0">
              <a:latin typeface="BIZ UDPゴシック" panose="020B0400000000000000" pitchFamily="50" charset="-128"/>
              <a:ea typeface="BIZ UDPゴシック" panose="020B0400000000000000" pitchFamily="50" charset="-128"/>
            </a:endParaRPr>
          </a:p>
        </p:txBody>
      </p:sp>
      <p:sp>
        <p:nvSpPr>
          <p:cNvPr id="27" name="四角形吹き出し 26"/>
          <p:cNvSpPr/>
          <p:nvPr/>
        </p:nvSpPr>
        <p:spPr>
          <a:xfrm>
            <a:off x="972281" y="3085008"/>
            <a:ext cx="2664297" cy="586154"/>
          </a:xfrm>
          <a:prstGeom prst="wedgeRectCallout">
            <a:avLst>
              <a:gd name="adj1" fmla="val -57476"/>
              <a:gd name="adj2" fmla="val 4603"/>
            </a:avLst>
          </a:prstGeom>
          <a:solidFill>
            <a:srgbClr val="FFCCFF"/>
          </a:solidFill>
          <a:ln>
            <a:solidFill>
              <a:srgbClr val="FFCCFF"/>
            </a:solidFill>
          </a:ln>
        </p:spPr>
        <p:style>
          <a:lnRef idx="1">
            <a:schemeClr val="accent4"/>
          </a:lnRef>
          <a:fillRef idx="2">
            <a:schemeClr val="accent4"/>
          </a:fillRef>
          <a:effectRef idx="1">
            <a:schemeClr val="accent4"/>
          </a:effectRef>
          <a:fontRef idx="minor">
            <a:schemeClr val="dk1"/>
          </a:fontRef>
        </p:style>
        <p:txBody>
          <a:bodyPr rtlCol="0" anchor="ctr"/>
          <a:lstStyle/>
          <a:p>
            <a:r>
              <a:rPr lang="ja-JP" altLang="en-US" sz="1050" dirty="0">
                <a:latin typeface="BIZ UDPゴシック" panose="020B0400000000000000" pitchFamily="50" charset="-128"/>
                <a:ea typeface="BIZ UDPゴシック" panose="020B0400000000000000" pitchFamily="50" charset="-128"/>
              </a:rPr>
              <a:t>④期待する子ども像に迫るための主な</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　教育課程や予想される活動をデザイン</a:t>
            </a:r>
          </a:p>
        </p:txBody>
      </p:sp>
      <p:sp>
        <p:nvSpPr>
          <p:cNvPr id="28" name="四角形吹き出し 27"/>
          <p:cNvSpPr/>
          <p:nvPr/>
        </p:nvSpPr>
        <p:spPr>
          <a:xfrm>
            <a:off x="972282" y="5630686"/>
            <a:ext cx="2439832" cy="586154"/>
          </a:xfrm>
          <a:prstGeom prst="wedgeRectCallout">
            <a:avLst>
              <a:gd name="adj1" fmla="val -57476"/>
              <a:gd name="adj2" fmla="val 4603"/>
            </a:avLst>
          </a:prstGeom>
          <a:solidFill>
            <a:srgbClr val="FFCCFF"/>
          </a:solidFill>
          <a:ln>
            <a:solidFill>
              <a:srgbClr val="FFCCFF"/>
            </a:solidFill>
          </a:ln>
        </p:spPr>
        <p:style>
          <a:lnRef idx="1">
            <a:schemeClr val="accent4"/>
          </a:lnRef>
          <a:fillRef idx="2">
            <a:schemeClr val="accent4"/>
          </a:fillRef>
          <a:effectRef idx="1">
            <a:schemeClr val="accent4"/>
          </a:effectRef>
          <a:fontRef idx="minor">
            <a:schemeClr val="dk1"/>
          </a:fontRef>
        </p:style>
        <p:txBody>
          <a:bodyPr rtlCol="0" anchor="ctr"/>
          <a:lstStyle/>
          <a:p>
            <a:r>
              <a:rPr lang="ja-JP" altLang="en-US" sz="1050" dirty="0">
                <a:latin typeface="BIZ UDPゴシック" panose="020B0400000000000000" pitchFamily="50" charset="-128"/>
                <a:ea typeface="BIZ UDPゴシック" panose="020B0400000000000000" pitchFamily="50" charset="-128"/>
              </a:rPr>
              <a:t>⑥実践を振り返り、教育課程や活動を</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　見直す（加筆・修正）</a:t>
            </a:r>
          </a:p>
        </p:txBody>
      </p:sp>
      <p:sp>
        <p:nvSpPr>
          <p:cNvPr id="14" name="下矢印 13"/>
          <p:cNvSpPr/>
          <p:nvPr/>
        </p:nvSpPr>
        <p:spPr>
          <a:xfrm>
            <a:off x="2029378" y="3671162"/>
            <a:ext cx="277270" cy="310903"/>
          </a:xfrm>
          <a:prstGeom prst="down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17" name="正方形/長方形 16"/>
          <p:cNvSpPr/>
          <p:nvPr/>
        </p:nvSpPr>
        <p:spPr>
          <a:xfrm>
            <a:off x="1369238" y="3982065"/>
            <a:ext cx="1645920" cy="35986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dirty="0"/>
              <a:t>実践記録へ</a:t>
            </a:r>
          </a:p>
        </p:txBody>
      </p:sp>
      <p:grpSp>
        <p:nvGrpSpPr>
          <p:cNvPr id="2" name="グループ化 1"/>
          <p:cNvGrpSpPr/>
          <p:nvPr/>
        </p:nvGrpSpPr>
        <p:grpSpPr>
          <a:xfrm>
            <a:off x="0" y="0"/>
            <a:ext cx="9247516" cy="331490"/>
            <a:chOff x="0" y="7164"/>
            <a:chExt cx="9247516" cy="331490"/>
          </a:xfrm>
        </p:grpSpPr>
        <p:sp>
          <p:nvSpPr>
            <p:cNvPr id="11" name="角丸四角形 10"/>
            <p:cNvSpPr/>
            <p:nvPr/>
          </p:nvSpPr>
          <p:spPr>
            <a:xfrm>
              <a:off x="0" y="7164"/>
              <a:ext cx="9144000" cy="331490"/>
            </a:xfrm>
            <a:prstGeom prst="roundRect">
              <a:avLst>
                <a:gd name="adj" fmla="val 2969"/>
              </a:avLst>
            </a:prstGeom>
            <a:solidFill>
              <a:srgbClr val="F7E9F7"/>
            </a:solidFill>
            <a:ln w="28575" cap="flat" cmpd="sng" algn="ctr">
              <a:noFill/>
              <a:prstDash val="solid"/>
            </a:ln>
            <a:effectLst/>
          </p:spPr>
          <p:txBody>
            <a:bodyPr lIns="65298" tIns="32649" rIns="65298" bIns="32649" rtlCol="0" anchor="ctr"/>
            <a:lstStyle/>
            <a:p>
              <a:pPr algn="ctr" defTabSz="914180">
                <a:defRPr/>
              </a:pPr>
              <a:endParaRPr kumimoji="0" lang="ja-JP" altLang="en-US" sz="1600" kern="0">
                <a:solidFill>
                  <a:prstClr val="white"/>
                </a:solidFill>
              </a:endParaRPr>
            </a:p>
          </p:txBody>
        </p:sp>
        <p:sp>
          <p:nvSpPr>
            <p:cNvPr id="4" name="テキスト ボックス 3"/>
            <p:cNvSpPr txBox="1"/>
            <p:nvPr/>
          </p:nvSpPr>
          <p:spPr>
            <a:xfrm>
              <a:off x="34227" y="9817"/>
              <a:ext cx="4830850" cy="300082"/>
            </a:xfrm>
            <a:prstGeom prst="rect">
              <a:avLst/>
            </a:prstGeom>
            <a:noFill/>
          </p:spPr>
          <p:txBody>
            <a:bodyPr wrap="square" rtlCol="0">
              <a:spAutoFit/>
            </a:bodyPr>
            <a:lstStyle/>
            <a:p>
              <a:r>
                <a:rPr lang="ja-JP" altLang="en-US" sz="1350" dirty="0">
                  <a:latin typeface="UD デジタル 教科書体 N-R" panose="02020400000000000000" pitchFamily="17" charset="-128"/>
                  <a:ea typeface="UD デジタル 教科書体 N-R" panose="02020400000000000000" pitchFamily="17" charset="-128"/>
                </a:rPr>
                <a:t>滋賀県版「架け橋期カリキュラム」共通シート（案）</a:t>
              </a:r>
            </a:p>
          </p:txBody>
        </p:sp>
        <p:sp>
          <p:nvSpPr>
            <p:cNvPr id="12" name="テキスト ボックス 11"/>
            <p:cNvSpPr txBox="1"/>
            <p:nvPr/>
          </p:nvSpPr>
          <p:spPr>
            <a:xfrm>
              <a:off x="4899303" y="9817"/>
              <a:ext cx="4348213" cy="300082"/>
            </a:xfrm>
            <a:prstGeom prst="rect">
              <a:avLst/>
            </a:prstGeom>
            <a:noFill/>
          </p:spPr>
          <p:txBody>
            <a:bodyPr wrap="square" rtlCol="0">
              <a:spAutoFit/>
            </a:bodyPr>
            <a:lstStyle/>
            <a:p>
              <a:r>
                <a:rPr lang="en-US" altLang="ja-JP" sz="1350" dirty="0">
                  <a:latin typeface="UD デジタル 教科書体 N-R" panose="02020400000000000000" pitchFamily="17" charset="-128"/>
                  <a:ea typeface="UD デジタル 教科書体 N-R" panose="02020400000000000000" pitchFamily="17" charset="-128"/>
                </a:rPr>
                <a:t>【</a:t>
              </a:r>
              <a:r>
                <a:rPr lang="ja-JP" altLang="en-US" sz="1350" dirty="0">
                  <a:latin typeface="UD デジタル 教科書体 N-R" panose="02020400000000000000" pitchFamily="17" charset="-128"/>
                  <a:ea typeface="UD デジタル 教科書体 N-R" panose="02020400000000000000" pitchFamily="17" charset="-128"/>
                </a:rPr>
                <a:t>　　　小学校区</a:t>
              </a:r>
              <a:r>
                <a:rPr lang="en-US" altLang="ja-JP" sz="1350" dirty="0">
                  <a:latin typeface="UD デジタル 教科書体 N-R" panose="02020400000000000000" pitchFamily="17" charset="-128"/>
                  <a:ea typeface="UD デジタル 教科書体 N-R" panose="02020400000000000000" pitchFamily="17" charset="-128"/>
                </a:rPr>
                <a:t>】</a:t>
              </a:r>
              <a:r>
                <a:rPr lang="ja-JP" altLang="en-US" sz="1350" dirty="0">
                  <a:latin typeface="UD デジタル 教科書体 N-R" panose="02020400000000000000" pitchFamily="17" charset="-128"/>
                  <a:ea typeface="UD デジタル 教科書体 N-R" panose="02020400000000000000" pitchFamily="17" charset="-128"/>
                </a:rPr>
                <a:t>校園名（　　　　　　　　　　）</a:t>
              </a:r>
            </a:p>
          </p:txBody>
        </p:sp>
      </p:grpSp>
      <p:sp>
        <p:nvSpPr>
          <p:cNvPr id="15" name="テキスト ボックス 14">
            <a:extLst>
              <a:ext uri="{FF2B5EF4-FFF2-40B4-BE49-F238E27FC236}">
                <a16:creationId xmlns:a16="http://schemas.microsoft.com/office/drawing/2014/main" id="{B146F631-670F-4442-ACBF-31762BB8F43A}"/>
              </a:ext>
            </a:extLst>
          </p:cNvPr>
          <p:cNvSpPr txBox="1"/>
          <p:nvPr/>
        </p:nvSpPr>
        <p:spPr>
          <a:xfrm>
            <a:off x="-46287" y="6245739"/>
            <a:ext cx="9253546" cy="577081"/>
          </a:xfrm>
          <a:prstGeom prst="rect">
            <a:avLst/>
          </a:prstGeom>
          <a:noFill/>
        </p:spPr>
        <p:txBody>
          <a:bodyPr wrap="square" rtlCol="0">
            <a:spAutoFit/>
          </a:bodyPr>
          <a:lstStyle/>
          <a:p>
            <a:r>
              <a:rPr lang="en-US" altLang="ja-JP" sz="1050" dirty="0">
                <a:latin typeface="UD デジタル 教科書体 N-R" panose="02020400000000000000" pitchFamily="17" charset="-128"/>
                <a:ea typeface="UD デジタル 教科書体 N-R" panose="02020400000000000000" pitchFamily="17" charset="-128"/>
              </a:rPr>
              <a:t>※</a:t>
            </a:r>
            <a:r>
              <a:rPr lang="ja-JP" altLang="en-US" sz="1050" dirty="0">
                <a:latin typeface="UD デジタル 教科書体 N-R" panose="02020400000000000000" pitchFamily="17" charset="-128"/>
                <a:ea typeface="UD デジタル 教科書体 N-R" panose="02020400000000000000" pitchFamily="17" charset="-128"/>
              </a:rPr>
              <a:t>「架け橋期のカリキュラム」は、幼保小の先生方が協働し、「幼児期の終わりまでに育ってほしい姿」を手掛かりに策定できるよう工夫しましょう。</a:t>
            </a:r>
            <a:endParaRPr lang="en-US" altLang="ja-JP" sz="1050" dirty="0">
              <a:latin typeface="UD デジタル 教科書体 N-R" panose="02020400000000000000" pitchFamily="17" charset="-128"/>
              <a:ea typeface="UD デジタル 教科書体 N-R" panose="02020400000000000000" pitchFamily="17" charset="-128"/>
            </a:endParaRPr>
          </a:p>
          <a:p>
            <a:r>
              <a:rPr lang="ja-JP" altLang="en-US" sz="1050" dirty="0">
                <a:latin typeface="UD デジタル 教科書体 N-R" panose="02020400000000000000" pitchFamily="17" charset="-128"/>
                <a:ea typeface="UD デジタル 教科書体 N-R" panose="02020400000000000000" pitchFamily="17" charset="-128"/>
              </a:rPr>
              <a:t>　また、大切にしたい共通の視点を協議することで「期待する子ども像」に迫りましょう。</a:t>
            </a:r>
            <a:endParaRPr lang="en-US" altLang="ja-JP" sz="1050" dirty="0">
              <a:latin typeface="UD デジタル 教科書体 N-R" panose="02020400000000000000" pitchFamily="17" charset="-128"/>
              <a:ea typeface="UD デジタル 教科書体 N-R" panose="02020400000000000000" pitchFamily="17" charset="-128"/>
            </a:endParaRPr>
          </a:p>
          <a:p>
            <a:r>
              <a:rPr lang="en-US" altLang="ja-JP" sz="1050" dirty="0">
                <a:latin typeface="UD デジタル 教科書体 N-R" panose="02020400000000000000" pitchFamily="17" charset="-128"/>
                <a:ea typeface="UD デジタル 教科書体 N-R" panose="02020400000000000000" pitchFamily="17" charset="-128"/>
              </a:rPr>
              <a:t>※</a:t>
            </a:r>
            <a:r>
              <a:rPr lang="ja-JP" altLang="en-US" sz="1050" dirty="0">
                <a:latin typeface="UD デジタル 教科書体 N-R" panose="02020400000000000000" pitchFamily="17" charset="-128"/>
                <a:ea typeface="UD デジタル 教科書体 N-R" panose="02020400000000000000" pitchFamily="17" charset="-128"/>
              </a:rPr>
              <a:t>共通シートと実践記録を使い、幼保小の先生が一緒に振り返り、ＡＡＲサイクルで検証・改善を図りましょう。</a:t>
            </a:r>
            <a:endParaRPr kumimoji="1" lang="ja-JP" altLang="en-US" sz="1400" dirty="0">
              <a:latin typeface="UD デジタル 教科書体 N-R" panose="02020400000000000000" pitchFamily="17" charset="-128"/>
              <a:ea typeface="UD デジタル 教科書体 N-R" panose="02020400000000000000" pitchFamily="17" charset="-128"/>
            </a:endParaRPr>
          </a:p>
        </p:txBody>
      </p:sp>
    </p:spTree>
    <p:extLst>
      <p:ext uri="{BB962C8B-B14F-4D97-AF65-F5344CB8AC3E}">
        <p14:creationId xmlns:p14="http://schemas.microsoft.com/office/powerpoint/2010/main" val="1383183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757424235"/>
              </p:ext>
            </p:extLst>
          </p:nvPr>
        </p:nvGraphicFramePr>
        <p:xfrm>
          <a:off x="62982" y="328778"/>
          <a:ext cx="8960247" cy="6102297"/>
        </p:xfrm>
        <a:graphic>
          <a:graphicData uri="http://schemas.openxmlformats.org/drawingml/2006/table">
            <a:tbl>
              <a:tblPr firstRow="1" bandRow="1">
                <a:tableStyleId>{F2DE63D5-997A-4646-A377-4702673A728D}</a:tableStyleId>
              </a:tblPr>
              <a:tblGrid>
                <a:gridCol w="391343">
                  <a:extLst>
                    <a:ext uri="{9D8B030D-6E8A-4147-A177-3AD203B41FA5}">
                      <a16:colId xmlns:a16="http://schemas.microsoft.com/office/drawing/2014/main" val="20000"/>
                    </a:ext>
                  </a:extLst>
                </a:gridCol>
                <a:gridCol w="142521">
                  <a:extLst>
                    <a:ext uri="{9D8B030D-6E8A-4147-A177-3AD203B41FA5}">
                      <a16:colId xmlns:a16="http://schemas.microsoft.com/office/drawing/2014/main" val="20001"/>
                    </a:ext>
                  </a:extLst>
                </a:gridCol>
                <a:gridCol w="219788">
                  <a:extLst>
                    <a:ext uri="{9D8B030D-6E8A-4147-A177-3AD203B41FA5}">
                      <a16:colId xmlns:a16="http://schemas.microsoft.com/office/drawing/2014/main" val="20002"/>
                    </a:ext>
                  </a:extLst>
                </a:gridCol>
                <a:gridCol w="2701092">
                  <a:extLst>
                    <a:ext uri="{9D8B030D-6E8A-4147-A177-3AD203B41FA5}">
                      <a16:colId xmlns:a16="http://schemas.microsoft.com/office/drawing/2014/main" val="20003"/>
                    </a:ext>
                  </a:extLst>
                </a:gridCol>
                <a:gridCol w="2386998">
                  <a:extLst>
                    <a:ext uri="{9D8B030D-6E8A-4147-A177-3AD203B41FA5}">
                      <a16:colId xmlns:a16="http://schemas.microsoft.com/office/drawing/2014/main" val="20004"/>
                    </a:ext>
                  </a:extLst>
                </a:gridCol>
                <a:gridCol w="2386998">
                  <a:extLst>
                    <a:ext uri="{9D8B030D-6E8A-4147-A177-3AD203B41FA5}">
                      <a16:colId xmlns:a16="http://schemas.microsoft.com/office/drawing/2014/main" val="20005"/>
                    </a:ext>
                  </a:extLst>
                </a:gridCol>
                <a:gridCol w="731507">
                  <a:extLst>
                    <a:ext uri="{9D8B030D-6E8A-4147-A177-3AD203B41FA5}">
                      <a16:colId xmlns:a16="http://schemas.microsoft.com/office/drawing/2014/main" val="20006"/>
                    </a:ext>
                  </a:extLst>
                </a:gridCol>
              </a:tblGrid>
              <a:tr h="227803">
                <a:tc gridSpan="2">
                  <a:txBody>
                    <a:bodyPr/>
                    <a:lstStyle/>
                    <a:p>
                      <a:pPr algn="ctr"/>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noFill/>
                  </a:tcPr>
                </a:tc>
                <a:tc hMerge="1">
                  <a:txBody>
                    <a:bodyPr/>
                    <a:lstStyle/>
                    <a:p>
                      <a:endParaRPr kumimoji="1" lang="ja-JP" altLang="en-US"/>
                    </a:p>
                  </a:txBody>
                  <a:tcPr/>
                </a:tc>
                <a:tc>
                  <a:txBody>
                    <a:bodyPr/>
                    <a:lstStyle/>
                    <a:p>
                      <a:pPr algn="ctr"/>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noFill/>
                  </a:tcPr>
                </a:tc>
                <a:tc gridSpan="3">
                  <a:txBody>
                    <a:bodyPr/>
                    <a:lstStyle/>
                    <a:p>
                      <a:pPr algn="ctr"/>
                      <a:r>
                        <a:rPr kumimoji="1" lang="ja-JP" altLang="en-US" sz="1000" dirty="0">
                          <a:solidFill>
                            <a:schemeClr val="tx1"/>
                          </a:solidFill>
                          <a:latin typeface="UD デジタル 教科書体 N-R" panose="02020400000000000000" pitchFamily="17" charset="-128"/>
                          <a:ea typeface="UD デジタル 教科書体 N-R" panose="02020400000000000000" pitchFamily="17" charset="-128"/>
                        </a:rPr>
                        <a:t>５歳児</a:t>
                      </a:r>
                    </a:p>
                  </a:txBody>
                  <a:tcPr marL="34290" marR="34290" marT="34290" marB="34290">
                    <a:solidFill>
                      <a:schemeClr val="accent2">
                        <a:lumMod val="20000"/>
                        <a:lumOff val="80000"/>
                      </a:schemeClr>
                    </a:solidFill>
                  </a:tcPr>
                </a:tc>
                <a:tc hMerge="1">
                  <a:txBody>
                    <a:bodyPr/>
                    <a:lstStyle/>
                    <a:p>
                      <a:pPr algn="ctr"/>
                      <a:endParaRPr kumimoji="1" lang="ja-JP" altLang="en-US" sz="1000" dirty="0">
                        <a:latin typeface="UD デジタル 教科書体 N-R" panose="02020400000000000000" pitchFamily="17" charset="-128"/>
                        <a:ea typeface="UD デジタル 教科書体 N-R" panose="02020400000000000000" pitchFamily="17" charset="-128"/>
                      </a:endParaRPr>
                    </a:p>
                  </a:txBody>
                  <a:tcPr marL="34290" marR="34290" marT="34290" marB="34290"/>
                </a:tc>
                <a:tc hMerge="1">
                  <a:txBody>
                    <a:bodyPr/>
                    <a:lstStyle/>
                    <a:p>
                      <a:pPr algn="ctr"/>
                      <a:endParaRPr kumimoji="1" lang="ja-JP" altLang="en-US" sz="1000" dirty="0">
                        <a:latin typeface="UD デジタル 教科書体 N-R" panose="02020400000000000000" pitchFamily="17" charset="-128"/>
                        <a:ea typeface="UD デジタル 教科書体 N-R" panose="02020400000000000000" pitchFamily="17" charset="-128"/>
                      </a:endParaRPr>
                    </a:p>
                  </a:txBody>
                  <a:tcPr marL="34290" marR="34290" marT="34290" marB="34290"/>
                </a:tc>
                <a:tc>
                  <a:txBody>
                    <a:bodyPr/>
                    <a:lstStyle/>
                    <a:p>
                      <a:pPr algn="ctr"/>
                      <a:r>
                        <a:rPr kumimoji="1" lang="ja-JP" altLang="en-US" sz="1000" dirty="0">
                          <a:solidFill>
                            <a:schemeClr val="tx1"/>
                          </a:solidFill>
                          <a:latin typeface="UD デジタル 教科書体 N-R" panose="02020400000000000000" pitchFamily="17" charset="-128"/>
                          <a:ea typeface="UD デジタル 教科書体 N-R" panose="02020400000000000000" pitchFamily="17" charset="-128"/>
                        </a:rPr>
                        <a:t>第１学年</a:t>
                      </a:r>
                    </a:p>
                  </a:txBody>
                  <a:tcPr marL="34290" marR="34290" marT="34290" marB="34290">
                    <a:solidFill>
                      <a:schemeClr val="accent6">
                        <a:lumMod val="20000"/>
                        <a:lumOff val="80000"/>
                      </a:schemeClr>
                    </a:solidFill>
                  </a:tcPr>
                </a:tc>
                <a:extLst>
                  <a:ext uri="{0D108BD9-81ED-4DB2-BD59-A6C34878D82A}">
                    <a16:rowId xmlns:a16="http://schemas.microsoft.com/office/drawing/2014/main" val="10000"/>
                  </a:ext>
                </a:extLst>
              </a:tr>
              <a:tr h="227803">
                <a:tc gridSpan="2">
                  <a:txBody>
                    <a:bodyPr/>
                    <a:lstStyle/>
                    <a:p>
                      <a:pPr algn="l"/>
                      <a:r>
                        <a:rPr kumimoji="1" lang="ja-JP" altLang="en-US" sz="800" dirty="0">
                          <a:latin typeface="UD デジタル 教科書体 N-R" panose="02020400000000000000" pitchFamily="17" charset="-128"/>
                          <a:ea typeface="UD デジタル 教科書体 N-R" panose="02020400000000000000" pitchFamily="17" charset="-128"/>
                        </a:rPr>
                        <a:t>時期</a:t>
                      </a:r>
                    </a:p>
                  </a:txBody>
                  <a:tcPr marL="34290" marR="34290" marT="34290" marB="34290"/>
                </a:tc>
                <a:tc hMerge="1">
                  <a:txBody>
                    <a:bodyPr/>
                    <a:lstStyle/>
                    <a:p>
                      <a:endParaRPr kumimoji="1" lang="ja-JP" altLang="en-US"/>
                    </a:p>
                  </a:txBody>
                  <a:tcPr/>
                </a:tc>
                <a:tc>
                  <a:txBody>
                    <a:bodyPr/>
                    <a:lstStyle/>
                    <a:p>
                      <a:pPr algn="l"/>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R w="12700" cap="flat" cmpd="sng" algn="ctr">
                      <a:solidFill>
                        <a:schemeClr val="bg2">
                          <a:lumMod val="90000"/>
                        </a:schemeClr>
                      </a:solidFill>
                      <a:prstDash val="solid"/>
                      <a:round/>
                      <a:headEnd type="none" w="med" len="med"/>
                      <a:tailEnd type="none" w="med" len="med"/>
                    </a:lnR>
                  </a:tcPr>
                </a:tc>
                <a:tc>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４・５・６・７</a:t>
                      </a:r>
                    </a:p>
                  </a:txBody>
                  <a:tcPr marL="34290" marR="34290" marT="34290" marB="34290">
                    <a:lnL w="12700" cap="flat" cmpd="sng" algn="ctr">
                      <a:solidFill>
                        <a:schemeClr val="bg2">
                          <a:lumMod val="90000"/>
                        </a:schemeClr>
                      </a:solidFill>
                      <a:prstDash val="solid"/>
                      <a:round/>
                      <a:headEnd type="none" w="med" len="med"/>
                      <a:tailEnd type="none" w="med" len="med"/>
                    </a:lnL>
                    <a:lnR w="12700" cap="flat" cmpd="sng" algn="ctr">
                      <a:solidFill>
                        <a:schemeClr val="bg1">
                          <a:lumMod val="50000"/>
                        </a:schemeClr>
                      </a:solidFill>
                      <a:prstDash val="sysDot"/>
                      <a:round/>
                      <a:headEnd type="none" w="med" len="med"/>
                      <a:tailEnd type="none" w="med" len="med"/>
                    </a:lnR>
                  </a:tcPr>
                </a:tc>
                <a:tc>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８・９・</a:t>
                      </a:r>
                      <a:r>
                        <a:rPr kumimoji="1" lang="en-US" altLang="ja-JP" sz="1000" dirty="0">
                          <a:latin typeface="UD デジタル 教科書体 N-R" panose="02020400000000000000" pitchFamily="17" charset="-128"/>
                          <a:ea typeface="UD デジタル 教科書体 N-R" panose="02020400000000000000" pitchFamily="17" charset="-128"/>
                        </a:rPr>
                        <a:t>10</a:t>
                      </a:r>
                      <a:r>
                        <a:rPr kumimoji="1" lang="ja-JP" altLang="en-US" sz="1000" dirty="0">
                          <a:latin typeface="UD デジタル 教科書体 N-R" panose="02020400000000000000" pitchFamily="17" charset="-128"/>
                          <a:ea typeface="UD デジタル 教科書体 N-R" panose="02020400000000000000" pitchFamily="17" charset="-128"/>
                        </a:rPr>
                        <a:t>・</a:t>
                      </a:r>
                      <a:r>
                        <a:rPr kumimoji="1" lang="en-US" altLang="ja-JP" sz="1000" dirty="0">
                          <a:latin typeface="UD デジタル 教科書体 N-R" panose="02020400000000000000" pitchFamily="17" charset="-128"/>
                          <a:ea typeface="UD デジタル 教科書体 N-R" panose="02020400000000000000" pitchFamily="17" charset="-128"/>
                        </a:rPr>
                        <a:t>11</a:t>
                      </a:r>
                      <a:r>
                        <a:rPr kumimoji="1" lang="ja-JP" altLang="en-US" sz="1000" dirty="0">
                          <a:latin typeface="UD デジタル 教科書体 N-R" panose="02020400000000000000" pitchFamily="17" charset="-128"/>
                          <a:ea typeface="UD デジタル 教科書体 N-R" panose="02020400000000000000" pitchFamily="17" charset="-128"/>
                        </a:rPr>
                        <a:t>・</a:t>
                      </a:r>
                      <a:r>
                        <a:rPr kumimoji="1" lang="en-US" altLang="ja-JP" sz="1000" dirty="0">
                          <a:latin typeface="UD デジタル 教科書体 N-R" panose="02020400000000000000" pitchFamily="17" charset="-128"/>
                          <a:ea typeface="UD デジタル 教科書体 N-R" panose="02020400000000000000" pitchFamily="17" charset="-128"/>
                        </a:rPr>
                        <a:t>12</a:t>
                      </a:r>
                      <a:endParaRPr kumimoji="1" lang="ja-JP" altLang="en-US" sz="10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1">
                          <a:lumMod val="50000"/>
                        </a:schemeClr>
                      </a:solidFill>
                      <a:prstDash val="sysDot"/>
                      <a:round/>
                      <a:headEnd type="none" w="med" len="med"/>
                      <a:tailEnd type="none" w="med" len="med"/>
                    </a:lnL>
                    <a:lnR w="12700" cap="flat" cmpd="sng" algn="ctr">
                      <a:solidFill>
                        <a:schemeClr val="bg1">
                          <a:lumMod val="50000"/>
                        </a:schemeClr>
                      </a:solidFill>
                      <a:prstDash val="sysDot"/>
                      <a:round/>
                      <a:headEnd type="none" w="med" len="med"/>
                      <a:tailEnd type="none" w="med" len="med"/>
                    </a:lnR>
                  </a:tcPr>
                </a:tc>
                <a:tc>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１・２・３</a:t>
                      </a:r>
                    </a:p>
                  </a:txBody>
                  <a:tcPr marL="34290" marR="34290" marT="34290" marB="34290">
                    <a:lnL w="12700" cap="flat" cmpd="sng" algn="ctr">
                      <a:solidFill>
                        <a:schemeClr val="bg1">
                          <a:lumMod val="50000"/>
                        </a:schemeClr>
                      </a:solidFill>
                      <a:prstDash val="sysDot"/>
                      <a:round/>
                      <a:headEnd type="none" w="med" len="med"/>
                      <a:tailEnd type="none" w="med" len="med"/>
                    </a:lnL>
                  </a:tcPr>
                </a:tc>
                <a:tc>
                  <a:txBody>
                    <a:bodyPr/>
                    <a:lstStyle/>
                    <a:p>
                      <a:pPr algn="ctr"/>
                      <a:r>
                        <a:rPr kumimoji="1" lang="ja-JP" altLang="en-US" sz="700" dirty="0">
                          <a:latin typeface="UD デジタル 教科書体 N-R" panose="02020400000000000000" pitchFamily="17" charset="-128"/>
                          <a:ea typeface="UD デジタル 教科書体 N-R" panose="02020400000000000000" pitchFamily="17" charset="-128"/>
                        </a:rPr>
                        <a:t>４・５・６・７</a:t>
                      </a:r>
                    </a:p>
                  </a:txBody>
                  <a:tcPr marL="34290" marR="34290" marT="34290" marB="34290">
                    <a:lnR w="12700" cap="flat" cmpd="sng" algn="ctr">
                      <a:solidFill>
                        <a:schemeClr val="bg1">
                          <a:lumMod val="50000"/>
                        </a:schemeClr>
                      </a:solidFill>
                      <a:prstDash val="sysDot"/>
                      <a:round/>
                      <a:headEnd type="none" w="med" len="med"/>
                      <a:tailEnd type="none" w="med" len="med"/>
                    </a:lnR>
                  </a:tcPr>
                </a:tc>
                <a:extLst>
                  <a:ext uri="{0D108BD9-81ED-4DB2-BD59-A6C34878D82A}">
                    <a16:rowId xmlns:a16="http://schemas.microsoft.com/office/drawing/2014/main" val="10001"/>
                  </a:ext>
                </a:extLst>
              </a:tr>
              <a:tr h="333725">
                <a:tc gridSpan="3">
                  <a:txBody>
                    <a:bodyPr/>
                    <a:lstStyle/>
                    <a:p>
                      <a:r>
                        <a:rPr kumimoji="1" lang="ja-JP" altLang="en-US" sz="900" dirty="0">
                          <a:latin typeface="UD デジタル 教科書体 N-R" panose="02020400000000000000" pitchFamily="17" charset="-128"/>
                          <a:ea typeface="UD デジタル 教科書体 N-R" panose="02020400000000000000" pitchFamily="17" charset="-128"/>
                        </a:rPr>
                        <a:t>期待する</a:t>
                      </a:r>
                      <a:endParaRPr kumimoji="1" lang="en-US" altLang="ja-JP" sz="900" dirty="0">
                        <a:latin typeface="UD デジタル 教科書体 N-R" panose="02020400000000000000" pitchFamily="17" charset="-128"/>
                        <a:ea typeface="UD デジタル 教科書体 N-R" panose="02020400000000000000" pitchFamily="17" charset="-128"/>
                      </a:endParaRPr>
                    </a:p>
                    <a:p>
                      <a:r>
                        <a:rPr kumimoji="1" lang="ja-JP" altLang="en-US" sz="900" dirty="0">
                          <a:latin typeface="UD デジタル 教科書体 N-R" panose="02020400000000000000" pitchFamily="17" charset="-128"/>
                          <a:ea typeface="UD デジタル 教科書体 N-R" panose="02020400000000000000" pitchFamily="17" charset="-128"/>
                        </a:rPr>
                        <a:t>子ども像</a:t>
                      </a:r>
                    </a:p>
                  </a:txBody>
                  <a:tcPr marL="34290" marR="34290" marT="34290" marB="34290">
                    <a:lnR w="9525" cap="flat" cmpd="sng" algn="ctr">
                      <a:solidFill>
                        <a:schemeClr val="bg2">
                          <a:lumMod val="90000"/>
                        </a:schemeClr>
                      </a:solidFill>
                      <a:prstDash val="solid"/>
                      <a:round/>
                      <a:headEnd type="none" w="med" len="med"/>
                      <a:tailEnd type="none" w="med" len="med"/>
                    </a:lnR>
                  </a:tcPr>
                </a:tc>
                <a:tc hMerge="1">
                  <a:txBody>
                    <a:bodyPr/>
                    <a:lstStyle/>
                    <a:p>
                      <a:endParaRPr kumimoji="1" lang="ja-JP" altLang="en-US"/>
                    </a:p>
                  </a:txBody>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9525"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B w="12700" cap="flat" cmpd="sng" algn="ctr">
                      <a:solidFill>
                        <a:schemeClr val="bg2">
                          <a:lumMod val="90000"/>
                        </a:schemeClr>
                      </a:solidFill>
                      <a:prstDash val="solid"/>
                      <a:round/>
                      <a:headEnd type="none" w="med" len="med"/>
                      <a:tailEnd type="none" w="med" len="med"/>
                    </a:lnB>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1">
                          <a:lumMod val="50000"/>
                        </a:schemeClr>
                      </a:solidFill>
                      <a:prstDash val="sysDot"/>
                      <a:round/>
                      <a:headEnd type="none" w="med" len="med"/>
                      <a:tailEnd type="none" w="med" len="med"/>
                    </a:lnL>
                    <a:lnR w="12700" cap="flat" cmpd="sng" algn="ctr">
                      <a:solidFill>
                        <a:schemeClr val="bg1">
                          <a:lumMod val="50000"/>
                        </a:schemeClr>
                      </a:solidFill>
                      <a:prstDash val="sysDot"/>
                      <a:round/>
                      <a:headEnd type="none" w="med" len="med"/>
                      <a:tailEnd type="none" w="med" len="med"/>
                    </a:lnR>
                    <a:lnB w="12700" cap="flat" cmpd="sng" algn="ctr">
                      <a:solidFill>
                        <a:schemeClr val="bg1">
                          <a:lumMod val="50000"/>
                        </a:schemeClr>
                      </a:solidFill>
                      <a:prstDash val="sysDot"/>
                      <a:round/>
                      <a:headEnd type="none" w="med" len="med"/>
                      <a:tailEnd type="none" w="med" len="med"/>
                    </a:lnB>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1">
                          <a:lumMod val="50000"/>
                        </a:schemeClr>
                      </a:solidFill>
                      <a:prstDash val="sysDot"/>
                      <a:round/>
                      <a:headEnd type="none" w="med" len="med"/>
                      <a:tailEnd type="none" w="med" len="med"/>
                    </a:lnL>
                    <a:lnR w="12700" cap="flat" cmpd="sng" algn="ctr">
                      <a:solidFill>
                        <a:schemeClr val="bg1">
                          <a:lumMod val="50000"/>
                        </a:schemeClr>
                      </a:solidFill>
                      <a:prstDash val="sysDot"/>
                      <a:round/>
                      <a:headEnd type="none" w="med" len="med"/>
                      <a:tailEnd type="none" w="med" len="med"/>
                    </a:lnR>
                    <a:lnB w="12700" cap="flat" cmpd="sng" algn="ctr">
                      <a:solidFill>
                        <a:schemeClr val="bg1">
                          <a:lumMod val="50000"/>
                        </a:schemeClr>
                      </a:solidFill>
                      <a:prstDash val="sysDot"/>
                      <a:round/>
                      <a:headEnd type="none" w="med" len="med"/>
                      <a:tailEnd type="none" w="med" len="med"/>
                    </a:lnB>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B w="12700" cap="flat" cmpd="sng" algn="ctr">
                      <a:solidFill>
                        <a:schemeClr val="bg2">
                          <a:lumMod val="90000"/>
                        </a:schemeClr>
                      </a:solidFill>
                      <a:prstDash val="solid"/>
                      <a:round/>
                      <a:headEnd type="none" w="med" len="med"/>
                      <a:tailEnd type="none" w="med" len="med"/>
                    </a:lnB>
                  </a:tcPr>
                </a:tc>
                <a:extLst>
                  <a:ext uri="{0D108BD9-81ED-4DB2-BD59-A6C34878D82A}">
                    <a16:rowId xmlns:a16="http://schemas.microsoft.com/office/drawing/2014/main" val="10002"/>
                  </a:ext>
                </a:extLst>
              </a:tr>
              <a:tr h="354984">
                <a:tc rowSpan="2">
                  <a:txBody>
                    <a:bodyPr/>
                    <a:lstStyle/>
                    <a:p>
                      <a:r>
                        <a:rPr kumimoji="1" lang="ja-JP" altLang="en-US" sz="700" dirty="0">
                          <a:latin typeface="UD デジタル 教科書体 N-R" panose="02020400000000000000" pitchFamily="17" charset="-128"/>
                          <a:ea typeface="UD デジタル 教科書体 N-R" panose="02020400000000000000" pitchFamily="17" charset="-128"/>
                        </a:rPr>
                        <a:t>幼児期の終わりまでに育ってほしい姿</a:t>
                      </a:r>
                    </a:p>
                  </a:txBody>
                  <a:tcPr marL="34290" marR="34290" marT="34290" marB="34290" vert="eaVert">
                    <a:lnR w="9525" cap="flat" cmpd="sng" algn="ctr">
                      <a:solidFill>
                        <a:schemeClr val="bg2">
                          <a:lumMod val="90000"/>
                        </a:schemeClr>
                      </a:solidFill>
                      <a:prstDash val="solid"/>
                      <a:round/>
                      <a:headEnd type="none" w="med" len="med"/>
                      <a:tailEnd type="none" w="med" len="med"/>
                    </a:lnR>
                    <a:lnB w="12700" cap="flat" cmpd="sng" algn="ctr">
                      <a:solidFill>
                        <a:schemeClr val="bg2">
                          <a:lumMod val="90000"/>
                        </a:schemeClr>
                      </a:solidFill>
                      <a:prstDash val="solid"/>
                      <a:round/>
                      <a:headEnd type="none" w="med" len="med"/>
                      <a:tailEnd type="none" w="med" len="med"/>
                    </a:lnB>
                  </a:tcPr>
                </a:tc>
                <a:tc gridSpan="2">
                  <a:txBody>
                    <a:bodyPr/>
                    <a:lstStyle/>
                    <a:p>
                      <a:endParaRPr kumimoji="1" lang="ja-JP" altLang="en-US"/>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lnB w="12700" cap="flat" cmpd="sng" algn="ctr">
                      <a:solidFill>
                        <a:schemeClr val="bg2">
                          <a:lumMod val="90000"/>
                        </a:schemeClr>
                      </a:solidFill>
                      <a:prstDash val="sysDash"/>
                      <a:round/>
                      <a:headEnd type="none" w="med" len="med"/>
                      <a:tailEnd type="none" w="med" len="med"/>
                    </a:lnB>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lnB w="12700" cap="flat" cmpd="sng" algn="ctr">
                      <a:solidFill>
                        <a:schemeClr val="bg2">
                          <a:lumMod val="90000"/>
                        </a:schemeClr>
                      </a:solidFill>
                      <a:prstDash val="sysDash"/>
                      <a:round/>
                      <a:headEnd type="none" w="med" len="med"/>
                      <a:tailEnd type="none" w="med" len="med"/>
                    </a:lnB>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9525"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ysDash"/>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ysDash"/>
                      <a:round/>
                      <a:headEnd type="none" w="med" len="med"/>
                      <a:tailEnd type="none" w="med" len="med"/>
                    </a:lnB>
                  </a:tcPr>
                </a:tc>
                <a:extLst>
                  <a:ext uri="{0D108BD9-81ED-4DB2-BD59-A6C34878D82A}">
                    <a16:rowId xmlns:a16="http://schemas.microsoft.com/office/drawing/2014/main" val="10003"/>
                  </a:ext>
                </a:extLst>
              </a:tr>
              <a:tr h="337074">
                <a:tc v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R w="9525" cap="flat" cmpd="sng" algn="ctr">
                      <a:solidFill>
                        <a:schemeClr val="bg2">
                          <a:lumMod val="90000"/>
                        </a:schemeClr>
                      </a:solidFill>
                      <a:prstDash val="solid"/>
                      <a:round/>
                      <a:headEnd type="none" w="med" len="med"/>
                      <a:tailEnd type="none" w="med" len="med"/>
                    </a:lnR>
                  </a:tcPr>
                </a:tc>
                <a:tc gridSpan="2">
                  <a:txBody>
                    <a:bodyPr/>
                    <a:lstStyle/>
                    <a:p>
                      <a:endParaRPr kumimoji="1" lang="ja-JP" altLang="en-US"/>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ysDash"/>
                      <a:round/>
                      <a:headEnd type="none" w="med" len="med"/>
                      <a:tailEnd type="none" w="med" len="med"/>
                    </a:lnT>
                    <a:lnB w="12700" cap="flat" cmpd="sng" algn="ctr">
                      <a:solidFill>
                        <a:schemeClr val="bg2">
                          <a:lumMod val="90000"/>
                        </a:schemeClr>
                      </a:solidFill>
                      <a:prstDash val="solid"/>
                      <a:round/>
                      <a:headEnd type="none" w="med" len="med"/>
                      <a:tailEnd type="none" w="med" len="med"/>
                    </a:lnB>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ysDash"/>
                      <a:round/>
                      <a:headEnd type="none" w="med" len="med"/>
                      <a:tailEnd type="none" w="med" len="med"/>
                    </a:lnT>
                    <a:lnB w="12700" cap="flat" cmpd="sng" algn="ctr">
                      <a:solidFill>
                        <a:schemeClr val="bg2">
                          <a:lumMod val="90000"/>
                        </a:schemeClr>
                      </a:solidFill>
                      <a:prstDash val="solid"/>
                      <a:round/>
                      <a:headEnd type="none" w="med" len="med"/>
                      <a:tailEnd type="none" w="med" len="med"/>
                    </a:lnB>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9525"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ysDash"/>
                      <a:round/>
                      <a:headEnd type="none" w="med" len="med"/>
                      <a:tailEnd type="none" w="med" len="med"/>
                    </a:lnT>
                    <a:lnB w="12700" cap="flat" cmpd="sng" algn="ctr">
                      <a:solidFill>
                        <a:schemeClr val="bg2">
                          <a:lumMod val="9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T w="12700" cap="flat" cmpd="sng" algn="ctr">
                      <a:solidFill>
                        <a:schemeClr val="bg2">
                          <a:lumMod val="90000"/>
                        </a:schemeClr>
                      </a:solidFill>
                      <a:prstDash val="sysDash"/>
                      <a:round/>
                      <a:headEnd type="none" w="med" len="med"/>
                      <a:tailEnd type="none" w="med" len="med"/>
                    </a:lnT>
                    <a:lnB w="12700" cap="flat" cmpd="sng" algn="ctr">
                      <a:solidFill>
                        <a:schemeClr val="bg2">
                          <a:lumMod val="90000"/>
                        </a:schemeClr>
                      </a:solidFill>
                      <a:prstDash val="solid"/>
                      <a:round/>
                      <a:headEnd type="none" w="med" len="med"/>
                      <a:tailEnd type="none" w="med" len="med"/>
                    </a:lnB>
                  </a:tcPr>
                </a:tc>
                <a:extLst>
                  <a:ext uri="{0D108BD9-81ED-4DB2-BD59-A6C34878D82A}">
                    <a16:rowId xmlns:a16="http://schemas.microsoft.com/office/drawing/2014/main" val="10004"/>
                  </a:ext>
                </a:extLst>
              </a:tr>
              <a:tr h="3750341">
                <a:tc gridSpan="3">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幼児期の終わりまでに育ってほしい姿が見られた</a:t>
                      </a:r>
                      <a:endParaRPr kumimoji="1" lang="en-US" altLang="ja-JP" sz="1000" dirty="0">
                        <a:latin typeface="UD デジタル 教科書体 N-R" panose="02020400000000000000" pitchFamily="17" charset="-128"/>
                        <a:ea typeface="UD デジタル 教科書体 N-R" panose="02020400000000000000" pitchFamily="17" charset="-128"/>
                      </a:endParaRPr>
                    </a:p>
                    <a:p>
                      <a:pPr algn="ctr"/>
                      <a:r>
                        <a:rPr kumimoji="1" lang="ja-JP" altLang="en-US" sz="1000" dirty="0">
                          <a:latin typeface="UD デジタル 教科書体 N-R" panose="02020400000000000000" pitchFamily="17" charset="-128"/>
                          <a:ea typeface="UD デジタル 教科書体 N-R" panose="02020400000000000000" pitchFamily="17" charset="-128"/>
                        </a:rPr>
                        <a:t>子どもの学びの姿</a:t>
                      </a:r>
                    </a:p>
                  </a:txBody>
                  <a:tcPr marL="34290" marR="34290" marT="34290" marB="34290" vert="eaVert" anchor="ctr">
                    <a:lnR w="9525"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hMerge="1">
                  <a:txBody>
                    <a:bodyPr/>
                    <a:lstStyle/>
                    <a:p>
                      <a:endParaRPr kumimoji="1" lang="ja-JP" altLang="en-US" dirty="0"/>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hMerge="1">
                  <a:txBody>
                    <a:bodyPr/>
                    <a:lstStyle/>
                    <a:p>
                      <a:endParaRPr kumimoji="1" lang="ja-JP" altLang="en-US" sz="10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9525"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lnR w="12700" cap="flat" cmpd="sng" algn="ctr">
                      <a:solidFill>
                        <a:schemeClr val="bg2">
                          <a:lumMod val="90000"/>
                        </a:schemeClr>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tcPr>
                </a:tc>
                <a:extLst>
                  <a:ext uri="{0D108BD9-81ED-4DB2-BD59-A6C34878D82A}">
                    <a16:rowId xmlns:a16="http://schemas.microsoft.com/office/drawing/2014/main" val="10005"/>
                  </a:ext>
                </a:extLst>
              </a:tr>
              <a:tr h="861392">
                <a:tc gridSpan="3">
                  <a:txBody>
                    <a:bodyPr/>
                    <a:lstStyle/>
                    <a:p>
                      <a:pPr algn="ctr"/>
                      <a:r>
                        <a:rPr kumimoji="1" lang="ja-JP" altLang="en-US" sz="800" dirty="0">
                          <a:latin typeface="UD デジタル 教科書体 N-R" panose="02020400000000000000" pitchFamily="17" charset="-128"/>
                          <a:ea typeface="UD デジタル 教科書体 N-R" panose="02020400000000000000" pitchFamily="17" charset="-128"/>
                        </a:rPr>
                        <a:t>他園・小学校からのコメント</a:t>
                      </a:r>
                    </a:p>
                  </a:txBody>
                  <a:tcPr marL="34290" marR="34290" marT="34290" marB="34290" vert="eaVert" anchor="ctr">
                    <a:lnR w="12700" cap="flat" cmpd="sng" algn="ctr">
                      <a:solidFill>
                        <a:schemeClr val="bg2">
                          <a:lumMod val="90000"/>
                        </a:schemeClr>
                      </a:solidFill>
                      <a:prstDash val="solid"/>
                      <a:round/>
                      <a:headEnd type="none" w="med" len="med"/>
                      <a:tailEnd type="none" w="med" len="med"/>
                    </a:lnR>
                  </a:tcPr>
                </a:tc>
                <a:tc hMerge="1">
                  <a:txBody>
                    <a:bodyPr/>
                    <a:lstStyle/>
                    <a:p>
                      <a:endParaRPr kumimoji="1" lang="ja-JP" altLang="en-US" dirty="0"/>
                    </a:p>
                  </a:txBody>
                  <a:tcPr marL="34290" marR="34290" marT="34290" marB="34290" vert="eaVert">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ysDash"/>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lnR w="12700" cap="flat" cmpd="sng" algn="ctr">
                      <a:solidFill>
                        <a:schemeClr val="bg2">
                          <a:lumMod val="90000"/>
                        </a:schemeClr>
                      </a:solidFill>
                      <a:prstDash val="sysDash"/>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ysDash"/>
                      <a:round/>
                      <a:headEnd type="none" w="med" len="med"/>
                      <a:tailEnd type="none" w="med" len="med"/>
                    </a:lnR>
                  </a:tcPr>
                </a:tc>
                <a:extLst>
                  <a:ext uri="{0D108BD9-81ED-4DB2-BD59-A6C34878D82A}">
                    <a16:rowId xmlns:a16="http://schemas.microsoft.com/office/drawing/2014/main" val="10006"/>
                  </a:ext>
                </a:extLst>
              </a:tr>
            </a:tbl>
          </a:graphicData>
        </a:graphic>
      </p:graphicFrame>
      <p:sp>
        <p:nvSpPr>
          <p:cNvPr id="25" name="四角形吹き出し 24"/>
          <p:cNvSpPr/>
          <p:nvPr/>
        </p:nvSpPr>
        <p:spPr>
          <a:xfrm>
            <a:off x="1075775" y="906966"/>
            <a:ext cx="2443319" cy="657791"/>
          </a:xfrm>
          <a:prstGeom prst="wedgeRectCallout">
            <a:avLst>
              <a:gd name="adj1" fmla="val -59756"/>
              <a:gd name="adj2" fmla="val 10917"/>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1050" dirty="0">
                <a:latin typeface="BIZ UDPゴシック" panose="020B0400000000000000" pitchFamily="50" charset="-128"/>
                <a:ea typeface="BIZ UDPゴシック" panose="020B0400000000000000" pitchFamily="50" charset="-128"/>
              </a:rPr>
              <a:t>共通シートから転記</a:t>
            </a:r>
            <a:endParaRPr lang="en-US" altLang="ja-JP" sz="1050" dirty="0">
              <a:latin typeface="BIZ UDPゴシック" panose="020B0400000000000000" pitchFamily="50" charset="-128"/>
              <a:ea typeface="BIZ UDPゴシック" panose="020B0400000000000000" pitchFamily="50" charset="-128"/>
            </a:endParaRPr>
          </a:p>
        </p:txBody>
      </p:sp>
      <p:sp>
        <p:nvSpPr>
          <p:cNvPr id="26" name="四角形吹き出し 25"/>
          <p:cNvSpPr/>
          <p:nvPr/>
        </p:nvSpPr>
        <p:spPr>
          <a:xfrm>
            <a:off x="1075775" y="2357921"/>
            <a:ext cx="2547518" cy="784746"/>
          </a:xfrm>
          <a:prstGeom prst="wedgeRectCallout">
            <a:avLst>
              <a:gd name="adj1" fmla="val -59756"/>
              <a:gd name="adj2" fmla="val 10917"/>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1050" dirty="0">
                <a:latin typeface="BIZ UDPゴシック" panose="020B0400000000000000" pitchFamily="50" charset="-128"/>
                <a:ea typeface="BIZ UDPゴシック" panose="020B0400000000000000" pitchFamily="50" charset="-128"/>
              </a:rPr>
              <a:t>⑤共通シートに記載している主な教育</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　課程・予想される活動を通して、幼児</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　期の終わりまでに育ってほしい姿が</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　見られた子どもの学びの姿を描きだす</a:t>
            </a:r>
            <a:endParaRPr lang="en-US" altLang="ja-JP" sz="1050" dirty="0">
              <a:latin typeface="BIZ UDPゴシック" panose="020B0400000000000000" pitchFamily="50" charset="-128"/>
              <a:ea typeface="BIZ UDPゴシック" panose="020B0400000000000000" pitchFamily="50" charset="-128"/>
            </a:endParaRPr>
          </a:p>
        </p:txBody>
      </p:sp>
      <p:sp>
        <p:nvSpPr>
          <p:cNvPr id="27" name="四角形吹き出し 26"/>
          <p:cNvSpPr/>
          <p:nvPr/>
        </p:nvSpPr>
        <p:spPr>
          <a:xfrm>
            <a:off x="1075774" y="5618040"/>
            <a:ext cx="2443319" cy="621734"/>
          </a:xfrm>
          <a:prstGeom prst="wedgeRectCallout">
            <a:avLst>
              <a:gd name="adj1" fmla="val -59756"/>
              <a:gd name="adj2" fmla="val 10917"/>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1050" dirty="0">
                <a:latin typeface="BIZ UDPゴシック" panose="020B0400000000000000" pitchFamily="50" charset="-128"/>
                <a:ea typeface="BIZ UDPゴシック" panose="020B0400000000000000" pitchFamily="50" charset="-128"/>
              </a:rPr>
              <a:t>⑦共通シートおよび実践記録を共有、コメントを記載し、フィードバック</a:t>
            </a:r>
            <a:endParaRPr lang="en-US" altLang="ja-JP" sz="1050" dirty="0">
              <a:latin typeface="BIZ UDPゴシック" panose="020B0400000000000000" pitchFamily="50" charset="-128"/>
              <a:ea typeface="BIZ UDPゴシック" panose="020B0400000000000000" pitchFamily="50" charset="-128"/>
            </a:endParaRPr>
          </a:p>
        </p:txBody>
      </p:sp>
      <p:grpSp>
        <p:nvGrpSpPr>
          <p:cNvPr id="7" name="グループ化 6"/>
          <p:cNvGrpSpPr/>
          <p:nvPr/>
        </p:nvGrpSpPr>
        <p:grpSpPr>
          <a:xfrm>
            <a:off x="0" y="-37704"/>
            <a:ext cx="9247516" cy="331490"/>
            <a:chOff x="0" y="7164"/>
            <a:chExt cx="9247516" cy="331490"/>
          </a:xfrm>
        </p:grpSpPr>
        <p:sp>
          <p:nvSpPr>
            <p:cNvPr id="8" name="角丸四角形 7"/>
            <p:cNvSpPr/>
            <p:nvPr/>
          </p:nvSpPr>
          <p:spPr>
            <a:xfrm>
              <a:off x="0" y="7164"/>
              <a:ext cx="9144000" cy="331490"/>
            </a:xfrm>
            <a:prstGeom prst="roundRect">
              <a:avLst>
                <a:gd name="adj" fmla="val 2969"/>
              </a:avLst>
            </a:prstGeom>
            <a:solidFill>
              <a:schemeClr val="accent5">
                <a:lumMod val="20000"/>
                <a:lumOff val="80000"/>
              </a:schemeClr>
            </a:solidFill>
            <a:ln w="28575" cap="flat" cmpd="sng" algn="ctr">
              <a:noFill/>
              <a:prstDash val="solid"/>
            </a:ln>
            <a:effectLst/>
          </p:spPr>
          <p:txBody>
            <a:bodyPr lIns="65298" tIns="32649" rIns="65298" bIns="32649" rtlCol="0" anchor="ctr"/>
            <a:lstStyle/>
            <a:p>
              <a:pPr algn="ctr" defTabSz="914180">
                <a:defRPr/>
              </a:pPr>
              <a:endParaRPr kumimoji="0" lang="ja-JP" altLang="en-US" sz="1600" kern="0">
                <a:solidFill>
                  <a:prstClr val="white"/>
                </a:solidFill>
              </a:endParaRPr>
            </a:p>
          </p:txBody>
        </p:sp>
        <p:sp>
          <p:nvSpPr>
            <p:cNvPr id="9" name="テキスト ボックス 8"/>
            <p:cNvSpPr txBox="1"/>
            <p:nvPr/>
          </p:nvSpPr>
          <p:spPr>
            <a:xfrm>
              <a:off x="34227" y="9817"/>
              <a:ext cx="4830850" cy="300082"/>
            </a:xfrm>
            <a:prstGeom prst="rect">
              <a:avLst/>
            </a:prstGeom>
            <a:noFill/>
          </p:spPr>
          <p:txBody>
            <a:bodyPr wrap="square" rtlCol="0">
              <a:spAutoFit/>
            </a:bodyPr>
            <a:lstStyle/>
            <a:p>
              <a:r>
                <a:rPr lang="ja-JP" altLang="en-US" sz="1350" dirty="0">
                  <a:latin typeface="UD デジタル 教科書体 N-R" panose="02020400000000000000" pitchFamily="17" charset="-128"/>
                  <a:ea typeface="UD デジタル 教科書体 N-R" panose="02020400000000000000" pitchFamily="17" charset="-128"/>
                </a:rPr>
                <a:t>滋賀県版「架け橋期カリキュラム」実践記録（案）</a:t>
              </a:r>
            </a:p>
          </p:txBody>
        </p:sp>
        <p:sp>
          <p:nvSpPr>
            <p:cNvPr id="10" name="テキスト ボックス 9"/>
            <p:cNvSpPr txBox="1"/>
            <p:nvPr/>
          </p:nvSpPr>
          <p:spPr>
            <a:xfrm>
              <a:off x="4899303" y="9817"/>
              <a:ext cx="4348213" cy="300082"/>
            </a:xfrm>
            <a:prstGeom prst="rect">
              <a:avLst/>
            </a:prstGeom>
            <a:noFill/>
          </p:spPr>
          <p:txBody>
            <a:bodyPr wrap="square" rtlCol="0">
              <a:spAutoFit/>
            </a:bodyPr>
            <a:lstStyle/>
            <a:p>
              <a:r>
                <a:rPr lang="en-US" altLang="ja-JP" sz="1350" dirty="0">
                  <a:latin typeface="UD デジタル 教科書体 N-R" panose="02020400000000000000" pitchFamily="17" charset="-128"/>
                  <a:ea typeface="UD デジタル 教科書体 N-R" panose="02020400000000000000" pitchFamily="17" charset="-128"/>
                </a:rPr>
                <a:t>【</a:t>
              </a:r>
              <a:r>
                <a:rPr lang="ja-JP" altLang="en-US" sz="1350" dirty="0">
                  <a:latin typeface="UD デジタル 教科書体 N-R" panose="02020400000000000000" pitchFamily="17" charset="-128"/>
                  <a:ea typeface="UD デジタル 教科書体 N-R" panose="02020400000000000000" pitchFamily="17" charset="-128"/>
                </a:rPr>
                <a:t>　　　小学校区</a:t>
              </a:r>
              <a:r>
                <a:rPr lang="en-US" altLang="ja-JP" sz="1350" dirty="0">
                  <a:latin typeface="UD デジタル 教科書体 N-R" panose="02020400000000000000" pitchFamily="17" charset="-128"/>
                  <a:ea typeface="UD デジタル 教科書体 N-R" panose="02020400000000000000" pitchFamily="17" charset="-128"/>
                </a:rPr>
                <a:t>】</a:t>
              </a:r>
              <a:r>
                <a:rPr lang="ja-JP" altLang="en-US" sz="1350" dirty="0">
                  <a:latin typeface="UD デジタル 教科書体 N-R" panose="02020400000000000000" pitchFamily="17" charset="-128"/>
                  <a:ea typeface="UD デジタル 教科書体 N-R" panose="02020400000000000000" pitchFamily="17" charset="-128"/>
                </a:rPr>
                <a:t>　園名（　　　　　　　　　　）</a:t>
              </a:r>
            </a:p>
          </p:txBody>
        </p:sp>
      </p:grpSp>
    </p:spTree>
    <p:extLst>
      <p:ext uri="{BB962C8B-B14F-4D97-AF65-F5344CB8AC3E}">
        <p14:creationId xmlns:p14="http://schemas.microsoft.com/office/powerpoint/2010/main" val="4189097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379670527"/>
              </p:ext>
            </p:extLst>
          </p:nvPr>
        </p:nvGraphicFramePr>
        <p:xfrm>
          <a:off x="34227" y="338654"/>
          <a:ext cx="8846001" cy="6095402"/>
        </p:xfrm>
        <a:graphic>
          <a:graphicData uri="http://schemas.openxmlformats.org/drawingml/2006/table">
            <a:tbl>
              <a:tblPr firstRow="1" bandRow="1">
                <a:tableStyleId>{F2DE63D5-997A-4646-A377-4702673A728D}</a:tableStyleId>
              </a:tblPr>
              <a:tblGrid>
                <a:gridCol w="385592">
                  <a:extLst>
                    <a:ext uri="{9D8B030D-6E8A-4147-A177-3AD203B41FA5}">
                      <a16:colId xmlns:a16="http://schemas.microsoft.com/office/drawing/2014/main" val="20000"/>
                    </a:ext>
                  </a:extLst>
                </a:gridCol>
                <a:gridCol w="141467">
                  <a:extLst>
                    <a:ext uri="{9D8B030D-6E8A-4147-A177-3AD203B41FA5}">
                      <a16:colId xmlns:a16="http://schemas.microsoft.com/office/drawing/2014/main" val="20001"/>
                    </a:ext>
                  </a:extLst>
                </a:gridCol>
                <a:gridCol w="255348">
                  <a:extLst>
                    <a:ext uri="{9D8B030D-6E8A-4147-A177-3AD203B41FA5}">
                      <a16:colId xmlns:a16="http://schemas.microsoft.com/office/drawing/2014/main" val="20002"/>
                    </a:ext>
                  </a:extLst>
                </a:gridCol>
                <a:gridCol w="859766">
                  <a:extLst>
                    <a:ext uri="{9D8B030D-6E8A-4147-A177-3AD203B41FA5}">
                      <a16:colId xmlns:a16="http://schemas.microsoft.com/office/drawing/2014/main" val="20003"/>
                    </a:ext>
                  </a:extLst>
                </a:gridCol>
                <a:gridCol w="2401276">
                  <a:extLst>
                    <a:ext uri="{9D8B030D-6E8A-4147-A177-3AD203B41FA5}">
                      <a16:colId xmlns:a16="http://schemas.microsoft.com/office/drawing/2014/main" val="20004"/>
                    </a:ext>
                  </a:extLst>
                </a:gridCol>
                <a:gridCol w="2401276">
                  <a:extLst>
                    <a:ext uri="{9D8B030D-6E8A-4147-A177-3AD203B41FA5}">
                      <a16:colId xmlns:a16="http://schemas.microsoft.com/office/drawing/2014/main" val="20005"/>
                    </a:ext>
                  </a:extLst>
                </a:gridCol>
                <a:gridCol w="2401276">
                  <a:extLst>
                    <a:ext uri="{9D8B030D-6E8A-4147-A177-3AD203B41FA5}">
                      <a16:colId xmlns:a16="http://schemas.microsoft.com/office/drawing/2014/main" val="20006"/>
                    </a:ext>
                  </a:extLst>
                </a:gridCol>
              </a:tblGrid>
              <a:tr h="227803">
                <a:tc gridSpan="2">
                  <a:txBody>
                    <a:bodyPr/>
                    <a:lstStyle/>
                    <a:p>
                      <a:pPr algn="ctr"/>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noFill/>
                  </a:tcPr>
                </a:tc>
                <a:tc hMerge="1">
                  <a:txBody>
                    <a:bodyPr/>
                    <a:lstStyle/>
                    <a:p>
                      <a:endParaRPr kumimoji="1" lang="ja-JP" altLang="en-US"/>
                    </a:p>
                  </a:txBody>
                  <a:tcPr/>
                </a:tc>
                <a:tc>
                  <a:txBody>
                    <a:bodyPr/>
                    <a:lstStyle/>
                    <a:p>
                      <a:pPr algn="ctr"/>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noFill/>
                  </a:tcPr>
                </a:tc>
                <a:tc>
                  <a:txBody>
                    <a:bodyPr/>
                    <a:lstStyle/>
                    <a:p>
                      <a:pPr algn="ctr"/>
                      <a:r>
                        <a:rPr kumimoji="1" lang="ja-JP" altLang="en-US" sz="1000" dirty="0">
                          <a:solidFill>
                            <a:schemeClr val="tx1"/>
                          </a:solidFill>
                          <a:latin typeface="UD デジタル 教科書体 N-R" panose="02020400000000000000" pitchFamily="17" charset="-128"/>
                          <a:ea typeface="UD デジタル 教科書体 N-R" panose="02020400000000000000" pitchFamily="17" charset="-128"/>
                        </a:rPr>
                        <a:t>５歳児</a:t>
                      </a:r>
                    </a:p>
                  </a:txBody>
                  <a:tcPr marL="34290" marR="34290" marT="34290" marB="34290">
                    <a:solidFill>
                      <a:schemeClr val="accent2">
                        <a:lumMod val="20000"/>
                        <a:lumOff val="80000"/>
                      </a:schemeClr>
                    </a:solidFill>
                  </a:tcPr>
                </a:tc>
                <a:tc gridSpan="3">
                  <a:txBody>
                    <a:bodyPr/>
                    <a:lstStyle/>
                    <a:p>
                      <a:pPr algn="ctr"/>
                      <a:r>
                        <a:rPr kumimoji="1" lang="ja-JP" altLang="en-US" sz="1000" dirty="0">
                          <a:solidFill>
                            <a:schemeClr val="tx1"/>
                          </a:solidFill>
                          <a:latin typeface="UD デジタル 教科書体 N-R" panose="02020400000000000000" pitchFamily="17" charset="-128"/>
                          <a:ea typeface="UD デジタル 教科書体 N-R" panose="02020400000000000000" pitchFamily="17" charset="-128"/>
                        </a:rPr>
                        <a:t>第１学年</a:t>
                      </a:r>
                    </a:p>
                  </a:txBody>
                  <a:tcPr marL="34290" marR="34290" marT="34290" marB="34290">
                    <a:solidFill>
                      <a:schemeClr val="accent6">
                        <a:lumMod val="20000"/>
                        <a:lumOff val="80000"/>
                      </a:schemeClr>
                    </a:solidFill>
                  </a:tcPr>
                </a:tc>
                <a:tc hMerge="1">
                  <a:txBody>
                    <a:bodyPr/>
                    <a:lstStyle/>
                    <a:p>
                      <a:pPr algn="ctr"/>
                      <a:endParaRPr kumimoji="1" lang="ja-JP" altLang="en-US" sz="1000" dirty="0">
                        <a:latin typeface="UD デジタル 教科書体 N-R" panose="02020400000000000000" pitchFamily="17" charset="-128"/>
                        <a:ea typeface="UD デジタル 教科書体 N-R" panose="02020400000000000000" pitchFamily="17" charset="-128"/>
                      </a:endParaRPr>
                    </a:p>
                  </a:txBody>
                  <a:tcPr marL="34290" marR="34290" marT="34290" marB="34290"/>
                </a:tc>
                <a:tc hMerge="1">
                  <a:txBody>
                    <a:bodyPr/>
                    <a:lstStyle/>
                    <a:p>
                      <a:pPr algn="ctr"/>
                      <a:endParaRPr kumimoji="1" lang="ja-JP" altLang="en-US" sz="1000" dirty="0">
                        <a:latin typeface="UD デジタル 教科書体 N-R" panose="02020400000000000000" pitchFamily="17" charset="-128"/>
                        <a:ea typeface="UD デジタル 教科書体 N-R" panose="02020400000000000000" pitchFamily="17" charset="-128"/>
                      </a:endParaRPr>
                    </a:p>
                  </a:txBody>
                  <a:tcPr marL="34290" marR="34290" marT="34290" marB="34290"/>
                </a:tc>
                <a:extLst>
                  <a:ext uri="{0D108BD9-81ED-4DB2-BD59-A6C34878D82A}">
                    <a16:rowId xmlns:a16="http://schemas.microsoft.com/office/drawing/2014/main" val="10000"/>
                  </a:ext>
                </a:extLst>
              </a:tr>
              <a:tr h="227803">
                <a:tc gridSpan="2">
                  <a:txBody>
                    <a:bodyPr/>
                    <a:lstStyle/>
                    <a:p>
                      <a:pPr algn="l"/>
                      <a:r>
                        <a:rPr kumimoji="1" lang="ja-JP" altLang="en-US" sz="800" dirty="0">
                          <a:latin typeface="UD デジタル 教科書体 N-R" panose="02020400000000000000" pitchFamily="17" charset="-128"/>
                          <a:ea typeface="UD デジタル 教科書体 N-R" panose="02020400000000000000" pitchFamily="17" charset="-128"/>
                        </a:rPr>
                        <a:t>時期</a:t>
                      </a:r>
                    </a:p>
                  </a:txBody>
                  <a:tcPr marL="34290" marR="34290" marT="34290" marB="34290"/>
                </a:tc>
                <a:tc hMerge="1">
                  <a:txBody>
                    <a:bodyPr/>
                    <a:lstStyle/>
                    <a:p>
                      <a:endParaRPr kumimoji="1" lang="ja-JP" altLang="en-US"/>
                    </a:p>
                  </a:txBody>
                  <a:tcPr/>
                </a:tc>
                <a:tc>
                  <a:txBody>
                    <a:bodyPr/>
                    <a:lstStyle/>
                    <a:p>
                      <a:pPr algn="l"/>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R w="12700" cap="flat" cmpd="sng" algn="ctr">
                      <a:solidFill>
                        <a:schemeClr val="bg2">
                          <a:lumMod val="90000"/>
                        </a:schemeClr>
                      </a:solidFill>
                      <a:prstDash val="solid"/>
                      <a:round/>
                      <a:headEnd type="none" w="med" len="med"/>
                      <a:tailEnd type="none" w="med" len="med"/>
                    </a:lnR>
                  </a:tcPr>
                </a:tc>
                <a:tc>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１・２・３</a:t>
                      </a:r>
                    </a:p>
                  </a:txBody>
                  <a:tcPr marL="34290" marR="34290" marT="34290" marB="34290">
                    <a:lnL w="12700" cap="flat" cmpd="sng" algn="ctr">
                      <a:solidFill>
                        <a:schemeClr val="bg2">
                          <a:lumMod val="90000"/>
                        </a:schemeClr>
                      </a:solidFill>
                      <a:prstDash val="solid"/>
                      <a:round/>
                      <a:headEnd type="none" w="med" len="med"/>
                      <a:tailEnd type="none" w="med" len="med"/>
                    </a:lnL>
                  </a:tcPr>
                </a:tc>
                <a:tc>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４・５・６・７</a:t>
                      </a:r>
                    </a:p>
                  </a:txBody>
                  <a:tcPr marL="34290" marR="34290" marT="34290" marB="34290">
                    <a:lnR w="12700" cap="flat" cmpd="sng" algn="ctr">
                      <a:solidFill>
                        <a:schemeClr val="bg1">
                          <a:lumMod val="50000"/>
                        </a:schemeClr>
                      </a:solidFill>
                      <a:prstDash val="sysDot"/>
                      <a:round/>
                      <a:headEnd type="none" w="med" len="med"/>
                      <a:tailEnd type="none" w="med" len="med"/>
                    </a:lnR>
                  </a:tcPr>
                </a:tc>
                <a:tc>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８・９・</a:t>
                      </a:r>
                      <a:r>
                        <a:rPr kumimoji="1" lang="en-US" altLang="ja-JP" sz="1000" dirty="0">
                          <a:latin typeface="UD デジタル 教科書体 N-R" panose="02020400000000000000" pitchFamily="17" charset="-128"/>
                          <a:ea typeface="UD デジタル 教科書体 N-R" panose="02020400000000000000" pitchFamily="17" charset="-128"/>
                        </a:rPr>
                        <a:t>10</a:t>
                      </a:r>
                      <a:r>
                        <a:rPr kumimoji="1" lang="ja-JP" altLang="en-US" sz="1000" dirty="0">
                          <a:latin typeface="UD デジタル 教科書体 N-R" panose="02020400000000000000" pitchFamily="17" charset="-128"/>
                          <a:ea typeface="UD デジタル 教科書体 N-R" panose="02020400000000000000" pitchFamily="17" charset="-128"/>
                        </a:rPr>
                        <a:t>・</a:t>
                      </a:r>
                      <a:r>
                        <a:rPr kumimoji="1" lang="en-US" altLang="ja-JP" sz="1000" dirty="0">
                          <a:latin typeface="UD デジタル 教科書体 N-R" panose="02020400000000000000" pitchFamily="17" charset="-128"/>
                          <a:ea typeface="UD デジタル 教科書体 N-R" panose="02020400000000000000" pitchFamily="17" charset="-128"/>
                        </a:rPr>
                        <a:t>11</a:t>
                      </a:r>
                      <a:r>
                        <a:rPr kumimoji="1" lang="ja-JP" altLang="en-US" sz="1000" dirty="0">
                          <a:latin typeface="UD デジタル 教科書体 N-R" panose="02020400000000000000" pitchFamily="17" charset="-128"/>
                          <a:ea typeface="UD デジタル 教科書体 N-R" panose="02020400000000000000" pitchFamily="17" charset="-128"/>
                        </a:rPr>
                        <a:t>・</a:t>
                      </a:r>
                      <a:r>
                        <a:rPr kumimoji="1" lang="en-US" altLang="ja-JP" sz="1000" dirty="0">
                          <a:latin typeface="UD デジタル 教科書体 N-R" panose="02020400000000000000" pitchFamily="17" charset="-128"/>
                          <a:ea typeface="UD デジタル 教科書体 N-R" panose="02020400000000000000" pitchFamily="17" charset="-128"/>
                        </a:rPr>
                        <a:t>12</a:t>
                      </a:r>
                      <a:endParaRPr kumimoji="1" lang="ja-JP" altLang="en-US" sz="10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1">
                          <a:lumMod val="50000"/>
                        </a:schemeClr>
                      </a:solidFill>
                      <a:prstDash val="sysDot"/>
                      <a:round/>
                      <a:headEnd type="none" w="med" len="med"/>
                      <a:tailEnd type="none" w="med" len="med"/>
                    </a:lnL>
                    <a:lnR w="12700" cap="flat" cmpd="sng" algn="ctr">
                      <a:solidFill>
                        <a:schemeClr val="bg1">
                          <a:lumMod val="50000"/>
                        </a:schemeClr>
                      </a:solidFill>
                      <a:prstDash val="sysDot"/>
                      <a:round/>
                      <a:headEnd type="none" w="med" len="med"/>
                      <a:tailEnd type="none" w="med" len="med"/>
                    </a:lnR>
                  </a:tcPr>
                </a:tc>
                <a:tc>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１・２・３</a:t>
                      </a:r>
                    </a:p>
                  </a:txBody>
                  <a:tcPr marL="34290" marR="34290" marT="34290" marB="34290">
                    <a:lnL w="12700" cap="flat" cmpd="sng" algn="ctr">
                      <a:solidFill>
                        <a:schemeClr val="bg1">
                          <a:lumMod val="50000"/>
                        </a:schemeClr>
                      </a:solidFill>
                      <a:prstDash val="sysDot"/>
                      <a:round/>
                      <a:headEnd type="none" w="med" len="med"/>
                      <a:tailEnd type="none" w="med" len="med"/>
                    </a:lnL>
                  </a:tcPr>
                </a:tc>
                <a:extLst>
                  <a:ext uri="{0D108BD9-81ED-4DB2-BD59-A6C34878D82A}">
                    <a16:rowId xmlns:a16="http://schemas.microsoft.com/office/drawing/2014/main" val="10001"/>
                  </a:ext>
                </a:extLst>
              </a:tr>
              <a:tr h="333725">
                <a:tc gridSpan="3">
                  <a:txBody>
                    <a:bodyPr/>
                    <a:lstStyle/>
                    <a:p>
                      <a:r>
                        <a:rPr kumimoji="1" lang="ja-JP" altLang="en-US" sz="900" dirty="0">
                          <a:latin typeface="UD デジタル 教科書体 N-R" panose="02020400000000000000" pitchFamily="17" charset="-128"/>
                          <a:ea typeface="UD デジタル 教科書体 N-R" panose="02020400000000000000" pitchFamily="17" charset="-128"/>
                        </a:rPr>
                        <a:t>期待する</a:t>
                      </a:r>
                      <a:endParaRPr kumimoji="1" lang="en-US" altLang="ja-JP" sz="900" dirty="0">
                        <a:latin typeface="UD デジタル 教科書体 N-R" panose="02020400000000000000" pitchFamily="17" charset="-128"/>
                        <a:ea typeface="UD デジタル 教科書体 N-R" panose="02020400000000000000" pitchFamily="17" charset="-128"/>
                      </a:endParaRPr>
                    </a:p>
                    <a:p>
                      <a:r>
                        <a:rPr kumimoji="1" lang="ja-JP" altLang="en-US" sz="900" dirty="0">
                          <a:latin typeface="UD デジタル 教科書体 N-R" panose="02020400000000000000" pitchFamily="17" charset="-128"/>
                          <a:ea typeface="UD デジタル 教科書体 N-R" panose="02020400000000000000" pitchFamily="17" charset="-128"/>
                        </a:rPr>
                        <a:t>子ども像</a:t>
                      </a:r>
                    </a:p>
                  </a:txBody>
                  <a:tcPr marL="34290" marR="34290" marT="34290" marB="34290">
                    <a:lnR w="9525" cap="flat" cmpd="sng" algn="ctr">
                      <a:solidFill>
                        <a:schemeClr val="bg2">
                          <a:lumMod val="90000"/>
                        </a:schemeClr>
                      </a:solidFill>
                      <a:prstDash val="solid"/>
                      <a:round/>
                      <a:headEnd type="none" w="med" len="med"/>
                      <a:tailEnd type="none" w="med" len="med"/>
                    </a:lnR>
                  </a:tcPr>
                </a:tc>
                <a:tc hMerge="1">
                  <a:txBody>
                    <a:bodyPr/>
                    <a:lstStyle/>
                    <a:p>
                      <a:endParaRPr kumimoji="1" lang="ja-JP" altLang="en-US"/>
                    </a:p>
                  </a:txBody>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9525"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B w="12700" cap="flat" cmpd="sng" algn="ctr">
                      <a:solidFill>
                        <a:schemeClr val="bg2">
                          <a:lumMod val="90000"/>
                        </a:schemeClr>
                      </a:solidFill>
                      <a:prstDash val="solid"/>
                      <a:round/>
                      <a:headEnd type="none" w="med" len="med"/>
                      <a:tailEnd type="none" w="med" len="med"/>
                    </a:lnB>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B w="12700" cap="flat" cmpd="sng" algn="ctr">
                      <a:solidFill>
                        <a:schemeClr val="bg2">
                          <a:lumMod val="90000"/>
                        </a:schemeClr>
                      </a:solidFill>
                      <a:prstDash val="solid"/>
                      <a:round/>
                      <a:headEnd type="none" w="med" len="med"/>
                      <a:tailEnd type="none" w="med" len="med"/>
                    </a:lnB>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1">
                          <a:lumMod val="50000"/>
                        </a:schemeClr>
                      </a:solidFill>
                      <a:prstDash val="sysDot"/>
                      <a:round/>
                      <a:headEnd type="none" w="med" len="med"/>
                      <a:tailEnd type="none" w="med" len="med"/>
                    </a:lnL>
                    <a:lnB w="12700" cap="flat" cmpd="sng" algn="ctr">
                      <a:solidFill>
                        <a:schemeClr val="bg1">
                          <a:lumMod val="50000"/>
                        </a:schemeClr>
                      </a:solidFill>
                      <a:prstDash val="sysDot"/>
                      <a:round/>
                      <a:headEnd type="none" w="med" len="med"/>
                      <a:tailEnd type="none" w="med" len="med"/>
                    </a:lnB>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1">
                          <a:lumMod val="50000"/>
                        </a:schemeClr>
                      </a:solidFill>
                      <a:prstDash val="sysDot"/>
                      <a:round/>
                      <a:headEnd type="none" w="med" len="med"/>
                      <a:tailEnd type="none" w="med" len="med"/>
                    </a:lnL>
                  </a:tcPr>
                </a:tc>
                <a:extLst>
                  <a:ext uri="{0D108BD9-81ED-4DB2-BD59-A6C34878D82A}">
                    <a16:rowId xmlns:a16="http://schemas.microsoft.com/office/drawing/2014/main" val="10002"/>
                  </a:ext>
                </a:extLst>
              </a:tr>
              <a:tr h="354984">
                <a:tc rowSpan="2">
                  <a:txBody>
                    <a:bodyPr/>
                    <a:lstStyle/>
                    <a:p>
                      <a:r>
                        <a:rPr kumimoji="1" lang="ja-JP" altLang="en-US" sz="700" dirty="0">
                          <a:latin typeface="UD デジタル 教科書体 N-R" panose="02020400000000000000" pitchFamily="17" charset="-128"/>
                          <a:ea typeface="UD デジタル 教科書体 N-R" panose="02020400000000000000" pitchFamily="17" charset="-128"/>
                        </a:rPr>
                        <a:t>幼児期の終わりまでに育ってほしい姿</a:t>
                      </a:r>
                    </a:p>
                  </a:txBody>
                  <a:tcPr marL="34290" marR="34290" marT="34290" marB="34290" vert="eaVert">
                    <a:lnR w="9525" cap="flat" cmpd="sng" algn="ctr">
                      <a:solidFill>
                        <a:schemeClr val="bg2">
                          <a:lumMod val="90000"/>
                        </a:schemeClr>
                      </a:solidFill>
                      <a:prstDash val="solid"/>
                      <a:round/>
                      <a:headEnd type="none" w="med" len="med"/>
                      <a:tailEnd type="none" w="med" len="med"/>
                    </a:lnR>
                    <a:lnB w="12700" cap="flat" cmpd="sng" algn="ctr">
                      <a:solidFill>
                        <a:schemeClr val="bg2">
                          <a:lumMod val="90000"/>
                        </a:schemeClr>
                      </a:solidFill>
                      <a:prstDash val="solid"/>
                      <a:round/>
                      <a:headEnd type="none" w="med" len="med"/>
                      <a:tailEnd type="none" w="med" len="med"/>
                    </a:lnB>
                  </a:tcPr>
                </a:tc>
                <a:tc gridSpan="2">
                  <a:txBody>
                    <a:bodyPr/>
                    <a:lstStyle/>
                    <a:p>
                      <a:endParaRPr kumimoji="1" lang="ja-JP" altLang="en-US"/>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lnB w="12700" cap="flat" cmpd="sng" algn="ctr">
                      <a:solidFill>
                        <a:schemeClr val="bg2">
                          <a:lumMod val="90000"/>
                        </a:schemeClr>
                      </a:solidFill>
                      <a:prstDash val="sysDash"/>
                      <a:round/>
                      <a:headEnd type="none" w="med" len="med"/>
                      <a:tailEnd type="none" w="med" len="med"/>
                    </a:lnB>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lnB w="12700" cap="flat" cmpd="sng" algn="ctr">
                      <a:solidFill>
                        <a:schemeClr val="bg2">
                          <a:lumMod val="90000"/>
                        </a:schemeClr>
                      </a:solidFill>
                      <a:prstDash val="sysDash"/>
                      <a:round/>
                      <a:headEnd type="none" w="med" len="med"/>
                      <a:tailEnd type="none" w="med" len="med"/>
                    </a:lnB>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9525"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ysDash"/>
                      <a:round/>
                      <a:headEnd type="none" w="med" len="med"/>
                      <a:tailEnd type="none" w="med" len="med"/>
                    </a:lnB>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ysDash"/>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3"/>
                  </a:ext>
                </a:extLst>
              </a:tr>
              <a:tr h="337074">
                <a:tc v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R w="9525" cap="flat" cmpd="sng" algn="ctr">
                      <a:solidFill>
                        <a:schemeClr val="bg2">
                          <a:lumMod val="90000"/>
                        </a:schemeClr>
                      </a:solidFill>
                      <a:prstDash val="solid"/>
                      <a:round/>
                      <a:headEnd type="none" w="med" len="med"/>
                      <a:tailEnd type="none" w="med" len="med"/>
                    </a:lnR>
                  </a:tcPr>
                </a:tc>
                <a:tc gridSpan="2">
                  <a:txBody>
                    <a:bodyPr/>
                    <a:lstStyle/>
                    <a:p>
                      <a:endParaRPr kumimoji="1" lang="ja-JP" altLang="en-US"/>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ysDash"/>
                      <a:round/>
                      <a:headEnd type="none" w="med" len="med"/>
                      <a:tailEnd type="none" w="med" len="med"/>
                    </a:lnT>
                    <a:lnB w="12700" cap="flat" cmpd="sng" algn="ctr">
                      <a:solidFill>
                        <a:schemeClr val="bg2">
                          <a:lumMod val="90000"/>
                        </a:schemeClr>
                      </a:solidFill>
                      <a:prstDash val="solid"/>
                      <a:round/>
                      <a:headEnd type="none" w="med" len="med"/>
                      <a:tailEnd type="none" w="med" len="med"/>
                    </a:lnB>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ysDash"/>
                      <a:round/>
                      <a:headEnd type="none" w="med" len="med"/>
                      <a:tailEnd type="none" w="med" len="med"/>
                    </a:lnT>
                    <a:lnB w="12700" cap="flat" cmpd="sng" algn="ctr">
                      <a:solidFill>
                        <a:schemeClr val="bg2">
                          <a:lumMod val="90000"/>
                        </a:schemeClr>
                      </a:solidFill>
                      <a:prstDash val="solid"/>
                      <a:round/>
                      <a:headEnd type="none" w="med" len="med"/>
                      <a:tailEnd type="none" w="med" len="med"/>
                    </a:lnB>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9525"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ysDash"/>
                      <a:round/>
                      <a:headEnd type="none" w="med" len="med"/>
                      <a:tailEnd type="none" w="med" len="med"/>
                    </a:lnT>
                    <a:lnB w="12700" cap="flat" cmpd="sng" algn="ctr">
                      <a:solidFill>
                        <a:schemeClr val="bg2">
                          <a:lumMod val="90000"/>
                        </a:schemeClr>
                      </a:solidFill>
                      <a:prstDash val="solid"/>
                      <a:round/>
                      <a:headEnd type="none" w="med" len="med"/>
                      <a:tailEnd type="none" w="med" len="med"/>
                    </a:lnB>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T w="12700" cap="flat" cmpd="sng" algn="ctr">
                      <a:solidFill>
                        <a:schemeClr val="bg2">
                          <a:lumMod val="90000"/>
                        </a:schemeClr>
                      </a:solidFill>
                      <a:prstDash val="sysDash"/>
                      <a:round/>
                      <a:headEnd type="none" w="med" len="med"/>
                      <a:tailEnd type="none" w="med" len="med"/>
                    </a:lnT>
                    <a:lnB w="12700" cap="flat" cmpd="sng" algn="ctr">
                      <a:solidFill>
                        <a:schemeClr val="bg2">
                          <a:lumMod val="9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4"/>
                  </a:ext>
                </a:extLst>
              </a:tr>
              <a:tr h="3743446">
                <a:tc gridSpan="3">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幼児期の終わりまでに育ってほしい姿が見られた</a:t>
                      </a:r>
                      <a:endParaRPr kumimoji="1" lang="en-US" altLang="ja-JP" sz="1000" dirty="0">
                        <a:latin typeface="UD デジタル 教科書体 N-R" panose="02020400000000000000" pitchFamily="17" charset="-128"/>
                        <a:ea typeface="UD デジタル 教科書体 N-R" panose="02020400000000000000" pitchFamily="17" charset="-128"/>
                      </a:endParaRPr>
                    </a:p>
                    <a:p>
                      <a:pPr algn="ctr"/>
                      <a:r>
                        <a:rPr kumimoji="1" lang="ja-JP" altLang="en-US" sz="1000" dirty="0">
                          <a:latin typeface="UD デジタル 教科書体 N-R" panose="02020400000000000000" pitchFamily="17" charset="-128"/>
                          <a:ea typeface="UD デジタル 教科書体 N-R" panose="02020400000000000000" pitchFamily="17" charset="-128"/>
                        </a:rPr>
                        <a:t>子どもの学びの姿</a:t>
                      </a:r>
                    </a:p>
                  </a:txBody>
                  <a:tcPr marL="34290" marR="34290" marT="34290" marB="34290" vert="eaVert" anchor="ctr">
                    <a:lnR w="9525"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hMerge="1">
                  <a:txBody>
                    <a:bodyPr/>
                    <a:lstStyle/>
                    <a:p>
                      <a:endParaRPr kumimoji="1" lang="ja-JP" altLang="en-US" dirty="0"/>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hMerge="1">
                  <a:txBody>
                    <a:bodyPr/>
                    <a:lstStyle/>
                    <a:p>
                      <a:endParaRPr kumimoji="1" lang="ja-JP" altLang="en-US" sz="10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9525"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lnR w="12700" cap="flat" cmpd="sng" algn="ctr">
                      <a:solidFill>
                        <a:schemeClr val="bg2">
                          <a:lumMod val="90000"/>
                        </a:schemeClr>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lnT w="12700" cap="flat" cmpd="sng" algn="ctr">
                      <a:solidFill>
                        <a:schemeClr val="bg2">
                          <a:lumMod val="90000"/>
                        </a:schemeClr>
                      </a:solidFill>
                      <a:prstDash val="solid"/>
                      <a:round/>
                      <a:headEnd type="none" w="med" len="med"/>
                      <a:tailEnd type="none" w="med" len="med"/>
                    </a:lnT>
                  </a:tcPr>
                </a:tc>
                <a:extLst>
                  <a:ext uri="{0D108BD9-81ED-4DB2-BD59-A6C34878D82A}">
                    <a16:rowId xmlns:a16="http://schemas.microsoft.com/office/drawing/2014/main" val="10005"/>
                  </a:ext>
                </a:extLst>
              </a:tr>
              <a:tr h="861392">
                <a:tc gridSpan="3">
                  <a:txBody>
                    <a:bodyPr/>
                    <a:lstStyle/>
                    <a:p>
                      <a:pPr algn="ctr"/>
                      <a:r>
                        <a:rPr kumimoji="1" lang="ja-JP" altLang="en-US" sz="800" dirty="0">
                          <a:latin typeface="UD デジタル 教科書体 N-R" panose="02020400000000000000" pitchFamily="17" charset="-128"/>
                          <a:ea typeface="UD デジタル 教科書体 N-R" panose="02020400000000000000" pitchFamily="17" charset="-128"/>
                        </a:rPr>
                        <a:t>他園・小学校からのコメント</a:t>
                      </a:r>
                    </a:p>
                  </a:txBody>
                  <a:tcPr marL="34290" marR="34290" marT="34290" marB="34290" vert="eaVert" anchor="ctr">
                    <a:lnR w="12700" cap="flat" cmpd="sng" algn="ctr">
                      <a:solidFill>
                        <a:schemeClr val="bg2">
                          <a:lumMod val="90000"/>
                        </a:schemeClr>
                      </a:solidFill>
                      <a:prstDash val="solid"/>
                      <a:round/>
                      <a:headEnd type="none" w="med" len="med"/>
                      <a:tailEnd type="none" w="med" len="med"/>
                    </a:lnR>
                  </a:tcPr>
                </a:tc>
                <a:tc hMerge="1">
                  <a:txBody>
                    <a:bodyPr/>
                    <a:lstStyle/>
                    <a:p>
                      <a:endParaRPr kumimoji="1" lang="ja-JP" altLang="en-US" dirty="0"/>
                    </a:p>
                  </a:txBody>
                  <a:tcPr marL="34290" marR="34290" marT="34290" marB="34290" vert="eaVert">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ysDash"/>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lnR w="12700" cap="flat" cmpd="sng" algn="ctr">
                      <a:solidFill>
                        <a:schemeClr val="bg2">
                          <a:lumMod val="90000"/>
                        </a:schemeClr>
                      </a:solidFill>
                      <a:prstDash val="sysDash"/>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tcPr>
                </a:tc>
                <a:extLst>
                  <a:ext uri="{0D108BD9-81ED-4DB2-BD59-A6C34878D82A}">
                    <a16:rowId xmlns:a16="http://schemas.microsoft.com/office/drawing/2014/main" val="10006"/>
                  </a:ext>
                </a:extLst>
              </a:tr>
            </a:tbl>
          </a:graphicData>
        </a:graphic>
      </p:graphicFrame>
      <p:sp>
        <p:nvSpPr>
          <p:cNvPr id="25" name="四角形吹き出し 24"/>
          <p:cNvSpPr/>
          <p:nvPr/>
        </p:nvSpPr>
        <p:spPr>
          <a:xfrm>
            <a:off x="1047020" y="929268"/>
            <a:ext cx="2443319" cy="641240"/>
          </a:xfrm>
          <a:prstGeom prst="wedgeRectCallout">
            <a:avLst>
              <a:gd name="adj1" fmla="val -59756"/>
              <a:gd name="adj2" fmla="val 10917"/>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1050" dirty="0">
                <a:latin typeface="BIZ UDPゴシック" panose="020B0400000000000000" pitchFamily="50" charset="-128"/>
                <a:ea typeface="BIZ UDPゴシック" panose="020B0400000000000000" pitchFamily="50" charset="-128"/>
              </a:rPr>
              <a:t>共通シートから転記</a:t>
            </a:r>
            <a:endParaRPr lang="en-US" altLang="ja-JP" sz="1050" dirty="0">
              <a:latin typeface="BIZ UDPゴシック" panose="020B0400000000000000" pitchFamily="50" charset="-128"/>
              <a:ea typeface="BIZ UDPゴシック" panose="020B0400000000000000" pitchFamily="50" charset="-128"/>
            </a:endParaRPr>
          </a:p>
        </p:txBody>
      </p:sp>
      <p:sp>
        <p:nvSpPr>
          <p:cNvPr id="26" name="四角形吹き出し 25"/>
          <p:cNvSpPr/>
          <p:nvPr/>
        </p:nvSpPr>
        <p:spPr>
          <a:xfrm>
            <a:off x="1047020" y="2338937"/>
            <a:ext cx="2443319" cy="784746"/>
          </a:xfrm>
          <a:prstGeom prst="wedgeRectCallout">
            <a:avLst>
              <a:gd name="adj1" fmla="val -59756"/>
              <a:gd name="adj2" fmla="val 10917"/>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1050" dirty="0">
                <a:latin typeface="BIZ UDPゴシック" panose="020B0400000000000000" pitchFamily="50" charset="-128"/>
                <a:ea typeface="BIZ UDPゴシック" panose="020B0400000000000000" pitchFamily="50" charset="-128"/>
              </a:rPr>
              <a:t>⑤共通シートに記載している主な教育課程・予想される活動を通して、幼児期の終わりまでに育ってほしい姿が見られた子どもの学びの姿を描く</a:t>
            </a:r>
            <a:endParaRPr lang="en-US" altLang="ja-JP" sz="1050" dirty="0">
              <a:latin typeface="BIZ UDPゴシック" panose="020B0400000000000000" pitchFamily="50" charset="-128"/>
              <a:ea typeface="BIZ UDPゴシック" panose="020B0400000000000000" pitchFamily="50" charset="-128"/>
            </a:endParaRPr>
          </a:p>
        </p:txBody>
      </p:sp>
      <p:sp>
        <p:nvSpPr>
          <p:cNvPr id="27" name="四角形吹き出し 26"/>
          <p:cNvSpPr/>
          <p:nvPr/>
        </p:nvSpPr>
        <p:spPr>
          <a:xfrm>
            <a:off x="1047019" y="5526024"/>
            <a:ext cx="2443319" cy="784746"/>
          </a:xfrm>
          <a:prstGeom prst="wedgeRectCallout">
            <a:avLst>
              <a:gd name="adj1" fmla="val -59756"/>
              <a:gd name="adj2" fmla="val 10917"/>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1050" dirty="0">
                <a:latin typeface="BIZ UDPゴシック" panose="020B0400000000000000" pitchFamily="50" charset="-128"/>
                <a:ea typeface="BIZ UDPゴシック" panose="020B0400000000000000" pitchFamily="50" charset="-128"/>
              </a:rPr>
              <a:t>⑦共通シートおよび実践記録を共有、コメントを記載し、フィードバック</a:t>
            </a:r>
            <a:endParaRPr lang="en-US" altLang="ja-JP" sz="1050" dirty="0">
              <a:latin typeface="BIZ UDPゴシック" panose="020B0400000000000000" pitchFamily="50" charset="-128"/>
              <a:ea typeface="BIZ UDPゴシック" panose="020B0400000000000000" pitchFamily="50" charset="-128"/>
            </a:endParaRPr>
          </a:p>
        </p:txBody>
      </p:sp>
      <p:grpSp>
        <p:nvGrpSpPr>
          <p:cNvPr id="7" name="グループ化 6"/>
          <p:cNvGrpSpPr/>
          <p:nvPr/>
        </p:nvGrpSpPr>
        <p:grpSpPr>
          <a:xfrm>
            <a:off x="0" y="-3199"/>
            <a:ext cx="9247516" cy="331490"/>
            <a:chOff x="0" y="7164"/>
            <a:chExt cx="9247516" cy="331490"/>
          </a:xfrm>
        </p:grpSpPr>
        <p:sp>
          <p:nvSpPr>
            <p:cNvPr id="8" name="角丸四角形 7"/>
            <p:cNvSpPr/>
            <p:nvPr/>
          </p:nvSpPr>
          <p:spPr>
            <a:xfrm>
              <a:off x="0" y="7164"/>
              <a:ext cx="9144000" cy="331490"/>
            </a:xfrm>
            <a:prstGeom prst="roundRect">
              <a:avLst>
                <a:gd name="adj" fmla="val 2969"/>
              </a:avLst>
            </a:prstGeom>
            <a:solidFill>
              <a:schemeClr val="accent5">
                <a:lumMod val="20000"/>
                <a:lumOff val="80000"/>
              </a:schemeClr>
            </a:solidFill>
            <a:ln w="28575" cap="flat" cmpd="sng" algn="ctr">
              <a:noFill/>
              <a:prstDash val="solid"/>
            </a:ln>
            <a:effectLst/>
          </p:spPr>
          <p:txBody>
            <a:bodyPr lIns="65298" tIns="32649" rIns="65298" bIns="32649" rtlCol="0" anchor="ctr"/>
            <a:lstStyle/>
            <a:p>
              <a:pPr algn="ctr" defTabSz="914180">
                <a:defRPr/>
              </a:pPr>
              <a:endParaRPr kumimoji="0" lang="ja-JP" altLang="en-US" sz="1600" kern="0">
                <a:solidFill>
                  <a:prstClr val="white"/>
                </a:solidFill>
              </a:endParaRPr>
            </a:p>
          </p:txBody>
        </p:sp>
        <p:sp>
          <p:nvSpPr>
            <p:cNvPr id="9" name="テキスト ボックス 8"/>
            <p:cNvSpPr txBox="1"/>
            <p:nvPr/>
          </p:nvSpPr>
          <p:spPr>
            <a:xfrm>
              <a:off x="34227" y="9817"/>
              <a:ext cx="4830850" cy="300082"/>
            </a:xfrm>
            <a:prstGeom prst="rect">
              <a:avLst/>
            </a:prstGeom>
            <a:noFill/>
          </p:spPr>
          <p:txBody>
            <a:bodyPr wrap="square" rtlCol="0">
              <a:spAutoFit/>
            </a:bodyPr>
            <a:lstStyle/>
            <a:p>
              <a:r>
                <a:rPr lang="ja-JP" altLang="en-US" sz="1350" dirty="0">
                  <a:latin typeface="UD デジタル 教科書体 N-R" panose="02020400000000000000" pitchFamily="17" charset="-128"/>
                  <a:ea typeface="UD デジタル 教科書体 N-R" panose="02020400000000000000" pitchFamily="17" charset="-128"/>
                </a:rPr>
                <a:t>滋賀県版「架け橋期カリキュラム」実践記録（案）</a:t>
              </a:r>
            </a:p>
          </p:txBody>
        </p:sp>
        <p:sp>
          <p:nvSpPr>
            <p:cNvPr id="10" name="テキスト ボックス 9"/>
            <p:cNvSpPr txBox="1"/>
            <p:nvPr/>
          </p:nvSpPr>
          <p:spPr>
            <a:xfrm>
              <a:off x="4899303" y="9817"/>
              <a:ext cx="4348213" cy="300082"/>
            </a:xfrm>
            <a:prstGeom prst="rect">
              <a:avLst/>
            </a:prstGeom>
            <a:noFill/>
          </p:spPr>
          <p:txBody>
            <a:bodyPr wrap="square" rtlCol="0">
              <a:spAutoFit/>
            </a:bodyPr>
            <a:lstStyle/>
            <a:p>
              <a:r>
                <a:rPr lang="en-US" altLang="ja-JP" sz="1350" dirty="0">
                  <a:latin typeface="UD デジタル 教科書体 N-R" panose="02020400000000000000" pitchFamily="17" charset="-128"/>
                  <a:ea typeface="UD デジタル 教科書体 N-R" panose="02020400000000000000" pitchFamily="17" charset="-128"/>
                </a:rPr>
                <a:t>【</a:t>
              </a:r>
              <a:r>
                <a:rPr lang="ja-JP" altLang="en-US" sz="1350" dirty="0">
                  <a:latin typeface="UD デジタル 教科書体 N-R" panose="02020400000000000000" pitchFamily="17" charset="-128"/>
                  <a:ea typeface="UD デジタル 教科書体 N-R" panose="02020400000000000000" pitchFamily="17" charset="-128"/>
                </a:rPr>
                <a:t>　　　小学校区</a:t>
              </a:r>
              <a:r>
                <a:rPr lang="en-US" altLang="ja-JP" sz="1350" dirty="0">
                  <a:latin typeface="UD デジタル 教科書体 N-R" panose="02020400000000000000" pitchFamily="17" charset="-128"/>
                  <a:ea typeface="UD デジタル 教科書体 N-R" panose="02020400000000000000" pitchFamily="17" charset="-128"/>
                </a:rPr>
                <a:t>】</a:t>
              </a:r>
              <a:r>
                <a:rPr lang="ja-JP" altLang="en-US" sz="1350" dirty="0">
                  <a:latin typeface="UD デジタル 教科書体 N-R" panose="02020400000000000000" pitchFamily="17" charset="-128"/>
                  <a:ea typeface="UD デジタル 教科書体 N-R" panose="02020400000000000000" pitchFamily="17" charset="-128"/>
                </a:rPr>
                <a:t>　校名（　　　　　　　　　　）</a:t>
              </a:r>
            </a:p>
          </p:txBody>
        </p:sp>
      </p:grpSp>
    </p:spTree>
    <p:extLst>
      <p:ext uri="{BB962C8B-B14F-4D97-AF65-F5344CB8AC3E}">
        <p14:creationId xmlns:p14="http://schemas.microsoft.com/office/powerpoint/2010/main" val="3594756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nvGraphicFramePr>
        <p:xfrm>
          <a:off x="34227" y="338654"/>
          <a:ext cx="9029620" cy="5873776"/>
        </p:xfrm>
        <a:graphic>
          <a:graphicData uri="http://schemas.openxmlformats.org/drawingml/2006/table">
            <a:tbl>
              <a:tblPr firstRow="1" bandRow="1">
                <a:tableStyleId>{F2DE63D5-997A-4646-A377-4702673A728D}</a:tableStyleId>
              </a:tblPr>
              <a:tblGrid>
                <a:gridCol w="373502">
                  <a:extLst>
                    <a:ext uri="{9D8B030D-6E8A-4147-A177-3AD203B41FA5}">
                      <a16:colId xmlns:a16="http://schemas.microsoft.com/office/drawing/2014/main" val="20000"/>
                    </a:ext>
                  </a:extLst>
                </a:gridCol>
                <a:gridCol w="373502">
                  <a:extLst>
                    <a:ext uri="{9D8B030D-6E8A-4147-A177-3AD203B41FA5}">
                      <a16:colId xmlns:a16="http://schemas.microsoft.com/office/drawing/2014/main" val="20001"/>
                    </a:ext>
                  </a:extLst>
                </a:gridCol>
                <a:gridCol w="1380436">
                  <a:extLst>
                    <a:ext uri="{9D8B030D-6E8A-4147-A177-3AD203B41FA5}">
                      <a16:colId xmlns:a16="http://schemas.microsoft.com/office/drawing/2014/main" val="20002"/>
                    </a:ext>
                  </a:extLst>
                </a:gridCol>
                <a:gridCol w="1380436">
                  <a:extLst>
                    <a:ext uri="{9D8B030D-6E8A-4147-A177-3AD203B41FA5}">
                      <a16:colId xmlns:a16="http://schemas.microsoft.com/office/drawing/2014/main" val="20003"/>
                    </a:ext>
                  </a:extLst>
                </a:gridCol>
                <a:gridCol w="1380436">
                  <a:extLst>
                    <a:ext uri="{9D8B030D-6E8A-4147-A177-3AD203B41FA5}">
                      <a16:colId xmlns:a16="http://schemas.microsoft.com/office/drawing/2014/main" val="20004"/>
                    </a:ext>
                  </a:extLst>
                </a:gridCol>
                <a:gridCol w="1380436">
                  <a:extLst>
                    <a:ext uri="{9D8B030D-6E8A-4147-A177-3AD203B41FA5}">
                      <a16:colId xmlns:a16="http://schemas.microsoft.com/office/drawing/2014/main" val="20005"/>
                    </a:ext>
                  </a:extLst>
                </a:gridCol>
                <a:gridCol w="1380436">
                  <a:extLst>
                    <a:ext uri="{9D8B030D-6E8A-4147-A177-3AD203B41FA5}">
                      <a16:colId xmlns:a16="http://schemas.microsoft.com/office/drawing/2014/main" val="20006"/>
                    </a:ext>
                  </a:extLst>
                </a:gridCol>
                <a:gridCol w="1380436">
                  <a:extLst>
                    <a:ext uri="{9D8B030D-6E8A-4147-A177-3AD203B41FA5}">
                      <a16:colId xmlns:a16="http://schemas.microsoft.com/office/drawing/2014/main" val="20007"/>
                    </a:ext>
                  </a:extLst>
                </a:gridCol>
              </a:tblGrid>
              <a:tr h="227803">
                <a:tc>
                  <a:txBody>
                    <a:bodyPr/>
                    <a:lstStyle/>
                    <a:p>
                      <a:pPr algn="ctr"/>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noFill/>
                  </a:tcPr>
                </a:tc>
                <a:tc>
                  <a:txBody>
                    <a:bodyPr/>
                    <a:lstStyle/>
                    <a:p>
                      <a:pPr algn="ctr"/>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noFill/>
                  </a:tcPr>
                </a:tc>
                <a:tc gridSpan="3">
                  <a:txBody>
                    <a:bodyPr/>
                    <a:lstStyle/>
                    <a:p>
                      <a:pPr algn="ctr"/>
                      <a:r>
                        <a:rPr kumimoji="1" lang="ja-JP" altLang="en-US" sz="1000" dirty="0">
                          <a:solidFill>
                            <a:schemeClr val="tx1"/>
                          </a:solidFill>
                          <a:latin typeface="UD デジタル 教科書体 N-R" panose="02020400000000000000" pitchFamily="17" charset="-128"/>
                          <a:ea typeface="UD デジタル 教科書体 N-R" panose="02020400000000000000" pitchFamily="17" charset="-128"/>
                        </a:rPr>
                        <a:t>５歳児</a:t>
                      </a:r>
                    </a:p>
                  </a:txBody>
                  <a:tcPr marL="34290" marR="34290" marT="34290" marB="34290">
                    <a:solidFill>
                      <a:schemeClr val="accent2">
                        <a:lumMod val="20000"/>
                        <a:lumOff val="80000"/>
                      </a:schemeClr>
                    </a:solidFill>
                  </a:tcPr>
                </a:tc>
                <a:tc hMerge="1">
                  <a:txBody>
                    <a:bodyPr/>
                    <a:lstStyle/>
                    <a:p>
                      <a:pPr algn="ctr"/>
                      <a:endParaRPr kumimoji="1" lang="ja-JP" altLang="en-US" sz="1000" dirty="0">
                        <a:latin typeface="UD デジタル 教科書体 N-R" panose="02020400000000000000" pitchFamily="17" charset="-128"/>
                        <a:ea typeface="UD デジタル 教科書体 N-R" panose="02020400000000000000" pitchFamily="17" charset="-128"/>
                      </a:endParaRPr>
                    </a:p>
                  </a:txBody>
                  <a:tcPr marL="34290" marR="34290" marT="34290" marB="34290"/>
                </a:tc>
                <a:tc hMerge="1">
                  <a:txBody>
                    <a:bodyPr/>
                    <a:lstStyle/>
                    <a:p>
                      <a:pPr algn="ctr"/>
                      <a:endParaRPr kumimoji="1" lang="ja-JP" altLang="en-US" sz="1000" dirty="0">
                        <a:latin typeface="UD デジタル 教科書体 N-R" panose="02020400000000000000" pitchFamily="17" charset="-128"/>
                        <a:ea typeface="UD デジタル 教科書体 N-R" panose="02020400000000000000" pitchFamily="17" charset="-128"/>
                      </a:endParaRPr>
                    </a:p>
                  </a:txBody>
                  <a:tcPr marL="34290" marR="34290" marT="34290" marB="34290"/>
                </a:tc>
                <a:tc gridSpan="3">
                  <a:txBody>
                    <a:bodyPr/>
                    <a:lstStyle/>
                    <a:p>
                      <a:pPr algn="ctr"/>
                      <a:r>
                        <a:rPr kumimoji="1" lang="ja-JP" altLang="en-US" sz="1000" dirty="0">
                          <a:solidFill>
                            <a:schemeClr val="tx1"/>
                          </a:solidFill>
                          <a:latin typeface="UD デジタル 教科書体 N-R" panose="02020400000000000000" pitchFamily="17" charset="-128"/>
                          <a:ea typeface="UD デジタル 教科書体 N-R" panose="02020400000000000000" pitchFamily="17" charset="-128"/>
                        </a:rPr>
                        <a:t>第１学年</a:t>
                      </a:r>
                    </a:p>
                  </a:txBody>
                  <a:tcPr marL="34290" marR="34290" marT="34290" marB="34290">
                    <a:solidFill>
                      <a:schemeClr val="accent6">
                        <a:lumMod val="20000"/>
                        <a:lumOff val="80000"/>
                      </a:schemeClr>
                    </a:solidFill>
                  </a:tcPr>
                </a:tc>
                <a:tc hMerge="1">
                  <a:txBody>
                    <a:bodyPr/>
                    <a:lstStyle/>
                    <a:p>
                      <a:pPr algn="ctr"/>
                      <a:endParaRPr kumimoji="1" lang="ja-JP" altLang="en-US" sz="1000" dirty="0">
                        <a:latin typeface="UD デジタル 教科書体 N-R" panose="02020400000000000000" pitchFamily="17" charset="-128"/>
                        <a:ea typeface="UD デジタル 教科書体 N-R" panose="02020400000000000000" pitchFamily="17" charset="-128"/>
                      </a:endParaRPr>
                    </a:p>
                  </a:txBody>
                  <a:tcPr marL="34290" marR="34290" marT="34290" marB="34290"/>
                </a:tc>
                <a:tc hMerge="1">
                  <a:txBody>
                    <a:bodyPr/>
                    <a:lstStyle/>
                    <a:p>
                      <a:pPr algn="ctr"/>
                      <a:endParaRPr kumimoji="1" lang="ja-JP" altLang="en-US" sz="1000" dirty="0">
                        <a:latin typeface="UD デジタル 教科書体 N-R" panose="02020400000000000000" pitchFamily="17" charset="-128"/>
                        <a:ea typeface="UD デジタル 教科書体 N-R" panose="02020400000000000000" pitchFamily="17" charset="-128"/>
                      </a:endParaRPr>
                    </a:p>
                  </a:txBody>
                  <a:tcPr marL="34290" marR="34290" marT="34290" marB="34290"/>
                </a:tc>
                <a:extLst>
                  <a:ext uri="{0D108BD9-81ED-4DB2-BD59-A6C34878D82A}">
                    <a16:rowId xmlns:a16="http://schemas.microsoft.com/office/drawing/2014/main" val="10000"/>
                  </a:ext>
                </a:extLst>
              </a:tr>
              <a:tr h="227803">
                <a:tc>
                  <a:txBody>
                    <a:bodyPr/>
                    <a:lstStyle/>
                    <a:p>
                      <a:pPr algn="l"/>
                      <a:r>
                        <a:rPr kumimoji="1" lang="ja-JP" altLang="en-US" sz="800" dirty="0">
                          <a:latin typeface="UD デジタル 教科書体 N-R" panose="02020400000000000000" pitchFamily="17" charset="-128"/>
                          <a:ea typeface="UD デジタル 教科書体 N-R" panose="02020400000000000000" pitchFamily="17" charset="-128"/>
                        </a:rPr>
                        <a:t>時期</a:t>
                      </a:r>
                    </a:p>
                  </a:txBody>
                  <a:tcPr marL="34290" marR="34290" marT="34290" marB="34290"/>
                </a:tc>
                <a:tc>
                  <a:txBody>
                    <a:bodyPr/>
                    <a:lstStyle/>
                    <a:p>
                      <a:pPr algn="l"/>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R w="12700" cap="flat" cmpd="sng" algn="ctr">
                      <a:solidFill>
                        <a:schemeClr val="bg2">
                          <a:lumMod val="90000"/>
                        </a:schemeClr>
                      </a:solidFill>
                      <a:prstDash val="solid"/>
                      <a:round/>
                      <a:headEnd type="none" w="med" len="med"/>
                      <a:tailEnd type="none" w="med" len="med"/>
                    </a:lnR>
                  </a:tcPr>
                </a:tc>
                <a:tc>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４・５・６・７</a:t>
                      </a:r>
                    </a:p>
                  </a:txBody>
                  <a:tcPr marL="34290" marR="34290" marT="34290" marB="34290">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ysDash"/>
                      <a:round/>
                      <a:headEnd type="none" w="med" len="med"/>
                      <a:tailEnd type="none" w="med" len="med"/>
                    </a:lnR>
                  </a:tcPr>
                </a:tc>
                <a:tc>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８・９・</a:t>
                      </a:r>
                      <a:r>
                        <a:rPr kumimoji="1" lang="en-US" altLang="ja-JP" sz="1000" dirty="0">
                          <a:latin typeface="UD デジタル 教科書体 N-R" panose="02020400000000000000" pitchFamily="17" charset="-128"/>
                          <a:ea typeface="UD デジタル 教科書体 N-R" panose="02020400000000000000" pitchFamily="17" charset="-128"/>
                        </a:rPr>
                        <a:t>10</a:t>
                      </a:r>
                      <a:r>
                        <a:rPr kumimoji="1" lang="ja-JP" altLang="en-US" sz="1000" dirty="0">
                          <a:latin typeface="UD デジタル 教科書体 N-R" panose="02020400000000000000" pitchFamily="17" charset="-128"/>
                          <a:ea typeface="UD デジタル 教科書体 N-R" panose="02020400000000000000" pitchFamily="17" charset="-128"/>
                        </a:rPr>
                        <a:t>・</a:t>
                      </a:r>
                      <a:r>
                        <a:rPr kumimoji="1" lang="en-US" altLang="ja-JP" sz="1000" dirty="0">
                          <a:latin typeface="UD デジタル 教科書体 N-R" panose="02020400000000000000" pitchFamily="17" charset="-128"/>
                          <a:ea typeface="UD デジタル 教科書体 N-R" panose="02020400000000000000" pitchFamily="17" charset="-128"/>
                        </a:rPr>
                        <a:t>11</a:t>
                      </a:r>
                      <a:r>
                        <a:rPr kumimoji="1" lang="ja-JP" altLang="en-US" sz="1000" dirty="0">
                          <a:latin typeface="UD デジタル 教科書体 N-R" panose="02020400000000000000" pitchFamily="17" charset="-128"/>
                          <a:ea typeface="UD デジタル 教科書体 N-R" panose="02020400000000000000" pitchFamily="17" charset="-128"/>
                        </a:rPr>
                        <a:t>・</a:t>
                      </a:r>
                      <a:r>
                        <a:rPr kumimoji="1" lang="en-US" altLang="ja-JP" sz="1000" dirty="0">
                          <a:latin typeface="UD デジタル 教科書体 N-R" panose="02020400000000000000" pitchFamily="17" charset="-128"/>
                          <a:ea typeface="UD デジタル 教科書体 N-R" panose="02020400000000000000" pitchFamily="17" charset="-128"/>
                        </a:rPr>
                        <a:t>12</a:t>
                      </a:r>
                      <a:endParaRPr kumimoji="1" lang="ja-JP" altLang="en-US" sz="10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lnR w="12700" cap="flat" cmpd="sng" algn="ctr">
                      <a:solidFill>
                        <a:schemeClr val="bg2">
                          <a:lumMod val="90000"/>
                        </a:schemeClr>
                      </a:solidFill>
                      <a:prstDash val="sysDash"/>
                      <a:round/>
                      <a:headEnd type="none" w="med" len="med"/>
                      <a:tailEnd type="none" w="med" len="med"/>
                    </a:lnR>
                  </a:tcPr>
                </a:tc>
                <a:tc>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１・２・３</a:t>
                      </a:r>
                    </a:p>
                  </a:txBody>
                  <a:tcPr marL="34290" marR="34290" marT="34290" marB="34290">
                    <a:lnL w="12700" cap="flat" cmpd="sng" algn="ctr">
                      <a:solidFill>
                        <a:schemeClr val="bg2">
                          <a:lumMod val="90000"/>
                        </a:schemeClr>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tcPr>
                </a:tc>
                <a:tc>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４・５・６・７</a:t>
                      </a:r>
                    </a:p>
                  </a:txBody>
                  <a:tcPr marL="34290" marR="34290" marT="34290" marB="34290">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ysDash"/>
                      <a:round/>
                      <a:headEnd type="none" w="med" len="med"/>
                      <a:tailEnd type="none" w="med" len="med"/>
                    </a:lnR>
                  </a:tcPr>
                </a:tc>
                <a:tc>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８・９・</a:t>
                      </a:r>
                      <a:r>
                        <a:rPr kumimoji="1" lang="en-US" altLang="ja-JP" sz="1000" dirty="0">
                          <a:latin typeface="UD デジタル 教科書体 N-R" panose="02020400000000000000" pitchFamily="17" charset="-128"/>
                          <a:ea typeface="UD デジタル 教科書体 N-R" panose="02020400000000000000" pitchFamily="17" charset="-128"/>
                        </a:rPr>
                        <a:t>10</a:t>
                      </a:r>
                      <a:r>
                        <a:rPr kumimoji="1" lang="ja-JP" altLang="en-US" sz="1000" dirty="0">
                          <a:latin typeface="UD デジタル 教科書体 N-R" panose="02020400000000000000" pitchFamily="17" charset="-128"/>
                          <a:ea typeface="UD デジタル 教科書体 N-R" panose="02020400000000000000" pitchFamily="17" charset="-128"/>
                        </a:rPr>
                        <a:t>・</a:t>
                      </a:r>
                      <a:r>
                        <a:rPr kumimoji="1" lang="en-US" altLang="ja-JP" sz="1000" dirty="0">
                          <a:latin typeface="UD デジタル 教科書体 N-R" panose="02020400000000000000" pitchFamily="17" charset="-128"/>
                          <a:ea typeface="UD デジタル 教科書体 N-R" panose="02020400000000000000" pitchFamily="17" charset="-128"/>
                        </a:rPr>
                        <a:t>11</a:t>
                      </a:r>
                      <a:r>
                        <a:rPr kumimoji="1" lang="ja-JP" altLang="en-US" sz="1000" dirty="0">
                          <a:latin typeface="UD デジタル 教科書体 N-R" panose="02020400000000000000" pitchFamily="17" charset="-128"/>
                          <a:ea typeface="UD デジタル 教科書体 N-R" panose="02020400000000000000" pitchFamily="17" charset="-128"/>
                        </a:rPr>
                        <a:t>・</a:t>
                      </a:r>
                      <a:r>
                        <a:rPr kumimoji="1" lang="en-US" altLang="ja-JP" sz="1000" dirty="0">
                          <a:latin typeface="UD デジタル 教科書体 N-R" panose="02020400000000000000" pitchFamily="17" charset="-128"/>
                          <a:ea typeface="UD デジタル 教科書体 N-R" panose="02020400000000000000" pitchFamily="17" charset="-128"/>
                        </a:rPr>
                        <a:t>12</a:t>
                      </a:r>
                      <a:endParaRPr kumimoji="1" lang="ja-JP" altLang="en-US" sz="10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lnR w="12700" cap="flat" cmpd="sng" algn="ctr">
                      <a:solidFill>
                        <a:schemeClr val="bg2">
                          <a:lumMod val="90000"/>
                        </a:schemeClr>
                      </a:solidFill>
                      <a:prstDash val="sysDash"/>
                      <a:round/>
                      <a:headEnd type="none" w="med" len="med"/>
                      <a:tailEnd type="none" w="med" len="med"/>
                    </a:lnR>
                  </a:tcPr>
                </a:tc>
                <a:tc>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１・２・３</a:t>
                      </a:r>
                    </a:p>
                  </a:txBody>
                  <a:tcPr marL="34290" marR="34290" marT="34290" marB="34290">
                    <a:lnL w="12700" cap="flat" cmpd="sng" algn="ctr">
                      <a:solidFill>
                        <a:schemeClr val="bg2">
                          <a:lumMod val="90000"/>
                        </a:schemeClr>
                      </a:solidFill>
                      <a:prstDash val="sysDash"/>
                      <a:round/>
                      <a:headEnd type="none" w="med" len="med"/>
                      <a:tailEnd type="none" w="med" len="med"/>
                    </a:lnL>
                  </a:tcPr>
                </a:tc>
                <a:extLst>
                  <a:ext uri="{0D108BD9-81ED-4DB2-BD59-A6C34878D82A}">
                    <a16:rowId xmlns:a16="http://schemas.microsoft.com/office/drawing/2014/main" val="10001"/>
                  </a:ext>
                </a:extLst>
              </a:tr>
              <a:tr h="333725">
                <a:tc gridSpan="2">
                  <a:txBody>
                    <a:bodyPr/>
                    <a:lstStyle/>
                    <a:p>
                      <a:r>
                        <a:rPr kumimoji="1" lang="ja-JP" altLang="en-US" sz="900" dirty="0">
                          <a:latin typeface="UD デジタル 教科書体 N-R" panose="02020400000000000000" pitchFamily="17" charset="-128"/>
                          <a:ea typeface="UD デジタル 教科書体 N-R" panose="02020400000000000000" pitchFamily="17" charset="-128"/>
                        </a:rPr>
                        <a:t>期待する</a:t>
                      </a:r>
                      <a:endParaRPr kumimoji="1" lang="en-US" altLang="ja-JP" sz="900" dirty="0">
                        <a:latin typeface="UD デジタル 教科書体 N-R" panose="02020400000000000000" pitchFamily="17" charset="-128"/>
                        <a:ea typeface="UD デジタル 教科書体 N-R" panose="02020400000000000000" pitchFamily="17" charset="-128"/>
                      </a:endParaRPr>
                    </a:p>
                    <a:p>
                      <a:r>
                        <a:rPr kumimoji="1" lang="ja-JP" altLang="en-US" sz="900" dirty="0">
                          <a:latin typeface="UD デジタル 教科書体 N-R" panose="02020400000000000000" pitchFamily="17" charset="-128"/>
                          <a:ea typeface="UD デジタル 教科書体 N-R" panose="02020400000000000000" pitchFamily="17" charset="-128"/>
                        </a:rPr>
                        <a:t>子ども像</a:t>
                      </a:r>
                    </a:p>
                  </a:txBody>
                  <a:tcPr marL="34290" marR="34290" marT="34290" marB="34290">
                    <a:lnR w="9525" cap="flat" cmpd="sng" algn="ctr">
                      <a:solidFill>
                        <a:schemeClr val="bg2">
                          <a:lumMod val="90000"/>
                        </a:schemeClr>
                      </a:solidFill>
                      <a:prstDash val="solid"/>
                      <a:round/>
                      <a:headEnd type="none" w="med" len="med"/>
                      <a:tailEnd type="none" w="med" len="med"/>
                    </a:lnR>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9525"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B w="12700" cap="flat" cmpd="sng" algn="ctr">
                      <a:solidFill>
                        <a:schemeClr val="bg2">
                          <a:lumMod val="90000"/>
                        </a:schemeClr>
                      </a:solidFill>
                      <a:prstDash val="solid"/>
                      <a:round/>
                      <a:headEnd type="none" w="med" len="med"/>
                      <a:tailEnd type="none" w="med" len="med"/>
                    </a:lnB>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1">
                          <a:lumMod val="50000"/>
                        </a:schemeClr>
                      </a:solidFill>
                      <a:prstDash val="sysDot"/>
                      <a:round/>
                      <a:headEnd type="none" w="med" len="med"/>
                      <a:tailEnd type="none" w="med" len="med"/>
                    </a:lnL>
                    <a:lnR w="12700" cap="flat" cmpd="sng" algn="ctr">
                      <a:solidFill>
                        <a:schemeClr val="bg1">
                          <a:lumMod val="50000"/>
                        </a:schemeClr>
                      </a:solidFill>
                      <a:prstDash val="sysDot"/>
                      <a:round/>
                      <a:headEnd type="none" w="med" len="med"/>
                      <a:tailEnd type="none" w="med" len="med"/>
                    </a:lnR>
                    <a:lnB w="12700" cap="flat" cmpd="sng" algn="ctr">
                      <a:solidFill>
                        <a:schemeClr val="bg1">
                          <a:lumMod val="50000"/>
                        </a:schemeClr>
                      </a:solidFill>
                      <a:prstDash val="sysDot"/>
                      <a:round/>
                      <a:headEnd type="none" w="med" len="med"/>
                      <a:tailEnd type="none" w="med" len="med"/>
                    </a:lnB>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1">
                          <a:lumMod val="50000"/>
                        </a:schemeClr>
                      </a:solidFill>
                      <a:prstDash val="sysDot"/>
                      <a:round/>
                      <a:headEnd type="none" w="med" len="med"/>
                      <a:tailEnd type="none" w="med" len="med"/>
                    </a:lnL>
                    <a:lnR w="12700" cap="flat" cmpd="sng" algn="ctr">
                      <a:solidFill>
                        <a:schemeClr val="bg1">
                          <a:lumMod val="50000"/>
                        </a:schemeClr>
                      </a:solidFill>
                      <a:prstDash val="sysDot"/>
                      <a:round/>
                      <a:headEnd type="none" w="med" len="med"/>
                      <a:tailEnd type="none" w="med" len="med"/>
                    </a:lnR>
                    <a:lnB w="12700" cap="flat" cmpd="sng" algn="ctr">
                      <a:solidFill>
                        <a:schemeClr val="bg1">
                          <a:lumMod val="50000"/>
                        </a:schemeClr>
                      </a:solidFill>
                      <a:prstDash val="sysDot"/>
                      <a:round/>
                      <a:headEnd type="none" w="med" len="med"/>
                      <a:tailEnd type="none" w="med" len="med"/>
                    </a:lnB>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B w="12700" cap="flat" cmpd="sng" algn="ctr">
                      <a:solidFill>
                        <a:schemeClr val="bg2">
                          <a:lumMod val="90000"/>
                        </a:schemeClr>
                      </a:solidFill>
                      <a:prstDash val="solid"/>
                      <a:round/>
                      <a:headEnd type="none" w="med" len="med"/>
                      <a:tailEnd type="none" w="med" len="med"/>
                    </a:lnB>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1">
                          <a:lumMod val="50000"/>
                        </a:schemeClr>
                      </a:solidFill>
                      <a:prstDash val="sysDot"/>
                      <a:round/>
                      <a:headEnd type="none" w="med" len="med"/>
                      <a:tailEnd type="none" w="med" len="med"/>
                    </a:lnL>
                    <a:lnB w="12700" cap="flat" cmpd="sng" algn="ctr">
                      <a:solidFill>
                        <a:schemeClr val="bg1">
                          <a:lumMod val="50000"/>
                        </a:schemeClr>
                      </a:solidFill>
                      <a:prstDash val="sysDot"/>
                      <a:round/>
                      <a:headEnd type="none" w="med" len="med"/>
                      <a:tailEnd type="none" w="med" len="med"/>
                    </a:lnB>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1">
                          <a:lumMod val="50000"/>
                        </a:schemeClr>
                      </a:solidFill>
                      <a:prstDash val="sysDot"/>
                      <a:round/>
                      <a:headEnd type="none" w="med" len="med"/>
                      <a:tailEnd type="none" w="med" len="med"/>
                    </a:lnL>
                  </a:tcPr>
                </a:tc>
                <a:extLst>
                  <a:ext uri="{0D108BD9-81ED-4DB2-BD59-A6C34878D82A}">
                    <a16:rowId xmlns:a16="http://schemas.microsoft.com/office/drawing/2014/main" val="10002"/>
                  </a:ext>
                </a:extLst>
              </a:tr>
              <a:tr h="311315">
                <a:tc rowSpan="2">
                  <a:txBody>
                    <a:bodyPr/>
                    <a:lstStyle/>
                    <a:p>
                      <a:r>
                        <a:rPr kumimoji="1" lang="ja-JP" altLang="en-US" sz="700">
                          <a:latin typeface="UD デジタル 教科書体 N-R" panose="02020400000000000000" pitchFamily="17" charset="-128"/>
                          <a:ea typeface="UD デジタル 教科書体 N-R" panose="02020400000000000000" pitchFamily="17" charset="-128"/>
                        </a:rPr>
                        <a:t>幼児期の終わりまでに育ってほしい姿</a:t>
                      </a:r>
                      <a:endParaRPr kumimoji="1" lang="ja-JP" altLang="en-US" sz="7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R w="9525" cap="flat" cmpd="sng" algn="ctr">
                      <a:solidFill>
                        <a:schemeClr val="bg2">
                          <a:lumMod val="90000"/>
                        </a:schemeClr>
                      </a:solidFill>
                      <a:prstDash val="solid"/>
                      <a:round/>
                      <a:headEnd type="none" w="med" len="med"/>
                      <a:tailEnd type="none" w="med" len="med"/>
                    </a:lnR>
                    <a:lnB w="12700" cap="flat" cmpd="sng" algn="ctr">
                      <a:solidFill>
                        <a:schemeClr val="bg2">
                          <a:lumMod val="90000"/>
                        </a:schemeClr>
                      </a:solidFill>
                      <a:prstDash val="solid"/>
                      <a:round/>
                      <a:headEnd type="none" w="med" len="med"/>
                      <a:tailEnd type="none" w="med" len="med"/>
                    </a:lnB>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lnB w="12700" cap="flat" cmpd="sng" algn="ctr">
                      <a:solidFill>
                        <a:schemeClr val="bg2">
                          <a:lumMod val="90000"/>
                        </a:schemeClr>
                      </a:solidFill>
                      <a:prstDash val="sysDash"/>
                      <a:round/>
                      <a:headEnd type="none" w="med" len="med"/>
                      <a:tailEnd type="none" w="med" len="med"/>
                    </a:lnB>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9525"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ysDash"/>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ysDash"/>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3"/>
                  </a:ext>
                </a:extLst>
              </a:tr>
              <a:tr h="311315">
                <a:tc v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R w="9525" cap="flat" cmpd="sng" algn="ctr">
                      <a:solidFill>
                        <a:schemeClr val="bg2">
                          <a:lumMod val="90000"/>
                        </a:schemeClr>
                      </a:solidFill>
                      <a:prstDash val="solid"/>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ysDash"/>
                      <a:round/>
                      <a:headEnd type="none" w="med" len="med"/>
                      <a:tailEnd type="none" w="med" len="med"/>
                    </a:lnT>
                    <a:lnB w="12700" cap="flat" cmpd="sng" algn="ctr">
                      <a:solidFill>
                        <a:schemeClr val="bg2">
                          <a:lumMod val="90000"/>
                        </a:schemeClr>
                      </a:solidFill>
                      <a:prstDash val="solid"/>
                      <a:round/>
                      <a:headEnd type="none" w="med" len="med"/>
                      <a:tailEnd type="none" w="med" len="med"/>
                    </a:lnB>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9525"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ysDash"/>
                      <a:round/>
                      <a:headEnd type="none" w="med" len="med"/>
                      <a:tailEnd type="none" w="med" len="med"/>
                    </a:lnT>
                    <a:lnB w="12700" cap="flat" cmpd="sng" algn="ctr">
                      <a:solidFill>
                        <a:schemeClr val="bg2">
                          <a:lumMod val="9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T w="12700" cap="flat" cmpd="sng" algn="ctr">
                      <a:solidFill>
                        <a:schemeClr val="bg2">
                          <a:lumMod val="90000"/>
                        </a:schemeClr>
                      </a:solidFill>
                      <a:prstDash val="sysDash"/>
                      <a:round/>
                      <a:headEnd type="none" w="med" len="med"/>
                      <a:tailEnd type="none" w="med" len="med"/>
                    </a:lnT>
                    <a:lnB w="12700" cap="flat" cmpd="sng" algn="ctr">
                      <a:solidFill>
                        <a:schemeClr val="bg2">
                          <a:lumMod val="9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4"/>
                  </a:ext>
                </a:extLst>
              </a:tr>
              <a:tr h="279610">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latin typeface="UD デジタル 教科書体 N-R" panose="02020400000000000000" pitchFamily="17" charset="-128"/>
                          <a:ea typeface="UD デジタル 教科書体 N-R" panose="02020400000000000000" pitchFamily="17" charset="-128"/>
                        </a:rPr>
                        <a:t>大切にしたいこと</a:t>
                      </a:r>
                    </a:p>
                  </a:txBody>
                  <a:tcPr marL="34290" marR="34290" marT="34290" marB="34290" vert="eaVert">
                    <a:lnR w="9525"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a:txBody>
                    <a:bodyPr/>
                    <a:lstStyle/>
                    <a:p>
                      <a:r>
                        <a:rPr kumimoji="1" lang="ja-JP" altLang="en-US" sz="800" dirty="0">
                          <a:latin typeface="UD デジタル 教科書体 N-R" panose="02020400000000000000" pitchFamily="17" charset="-128"/>
                          <a:ea typeface="UD デジタル 教科書体 N-R" panose="02020400000000000000" pitchFamily="17" charset="-128"/>
                        </a:rPr>
                        <a:t>環境単元</a:t>
                      </a:r>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9525"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ysDash"/>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ysDash"/>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5"/>
                  </a:ext>
                </a:extLst>
              </a:tr>
              <a:tr h="279610">
                <a:tc v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R w="9525" cap="flat" cmpd="sng" algn="ctr">
                      <a:solidFill>
                        <a:schemeClr val="bg2">
                          <a:lumMod val="90000"/>
                        </a:schemeClr>
                      </a:solidFill>
                      <a:prstDash val="solid"/>
                      <a:round/>
                      <a:headEnd type="none" w="med" len="med"/>
                      <a:tailEnd type="none" w="med" len="med"/>
                    </a:lnR>
                  </a:tcPr>
                </a:tc>
                <a:tc>
                  <a:txBody>
                    <a:bodyPr/>
                    <a:lstStyle/>
                    <a:p>
                      <a:r>
                        <a:rPr kumimoji="1" lang="ja-JP" altLang="en-US" sz="800" dirty="0">
                          <a:latin typeface="UD デジタル 教科書体 N-R" panose="02020400000000000000" pitchFamily="17" charset="-128"/>
                          <a:ea typeface="UD デジタル 教科書体 N-R" panose="02020400000000000000" pitchFamily="17" charset="-128"/>
                        </a:rPr>
                        <a:t>先生の関わり</a:t>
                      </a:r>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9525"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ysDash"/>
                      <a:round/>
                      <a:headEnd type="none" w="med" len="med"/>
                      <a:tailEnd type="none" w="med" len="med"/>
                    </a:lnT>
                    <a:lnB w="12700" cap="flat" cmpd="sng" algn="ctr">
                      <a:solidFill>
                        <a:schemeClr val="bg2">
                          <a:lumMod val="90000"/>
                        </a:schemeClr>
                      </a:solidFill>
                      <a:prstDash val="sysDash"/>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T w="12700" cap="flat" cmpd="sng" algn="ctr">
                      <a:solidFill>
                        <a:schemeClr val="bg2">
                          <a:lumMod val="90000"/>
                        </a:schemeClr>
                      </a:solidFill>
                      <a:prstDash val="sysDash"/>
                      <a:round/>
                      <a:headEnd type="none" w="med" len="med"/>
                      <a:tailEnd type="none" w="med" len="med"/>
                    </a:lnT>
                    <a:lnB w="12700" cap="flat" cmpd="sng" algn="ctr">
                      <a:solidFill>
                        <a:schemeClr val="bg2">
                          <a:lumMod val="90000"/>
                        </a:schemeClr>
                      </a:solidFill>
                      <a:prstDash val="sysDash"/>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6"/>
                  </a:ext>
                </a:extLst>
              </a:tr>
              <a:tr h="286167">
                <a:tc v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R w="9525" cap="flat" cmpd="sng" algn="ctr">
                      <a:solidFill>
                        <a:schemeClr val="bg2">
                          <a:lumMod val="90000"/>
                        </a:schemeClr>
                      </a:solidFill>
                      <a:prstDash val="solid"/>
                      <a:round/>
                      <a:headEnd type="none" w="med" len="med"/>
                      <a:tailEnd type="none" w="med" len="med"/>
                    </a:lnR>
                  </a:tcPr>
                </a:tc>
                <a:tc>
                  <a:txBody>
                    <a:bodyPr/>
                    <a:lstStyle/>
                    <a:p>
                      <a:r>
                        <a:rPr kumimoji="1" lang="ja-JP" altLang="en-US" sz="800" dirty="0">
                          <a:latin typeface="UD デジタル 教科書体 N-R" panose="02020400000000000000" pitchFamily="17" charset="-128"/>
                          <a:ea typeface="UD デジタル 教科書体 N-R" panose="02020400000000000000" pitchFamily="17" charset="-128"/>
                        </a:rPr>
                        <a:t>キーワード</a:t>
                      </a:r>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9525"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ysDash"/>
                      <a:round/>
                      <a:headEnd type="none" w="med" len="med"/>
                      <a:tailEnd type="none" w="med" len="med"/>
                    </a:lnT>
                    <a:lnB w="12700" cap="flat" cmpd="sng" algn="ctr">
                      <a:solidFill>
                        <a:schemeClr val="bg2">
                          <a:lumMod val="9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T w="12700" cap="flat" cmpd="sng" algn="ctr">
                      <a:solidFill>
                        <a:schemeClr val="bg2">
                          <a:lumMod val="90000"/>
                        </a:schemeClr>
                      </a:solidFill>
                      <a:prstDash val="sysDash"/>
                      <a:round/>
                      <a:headEnd type="none" w="med" len="med"/>
                      <a:tailEnd type="none" w="med" len="med"/>
                    </a:lnT>
                    <a:lnB w="12700" cap="flat" cmpd="sng" algn="ctr">
                      <a:solidFill>
                        <a:schemeClr val="bg2">
                          <a:lumMod val="9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7"/>
                  </a:ext>
                </a:extLst>
              </a:tr>
              <a:tr h="2745861">
                <a:tc gridSpan="2">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主な教育課程・予想される活動</a:t>
                      </a:r>
                    </a:p>
                  </a:txBody>
                  <a:tcPr marL="34290" marR="34290" marT="34290" marB="34290" vert="eaVert" anchor="ctr">
                    <a:lnR w="9525" cap="flat" cmpd="sng" algn="ctr">
                      <a:solidFill>
                        <a:schemeClr val="bg2">
                          <a:lumMod val="90000"/>
                        </a:schemeClr>
                      </a:solidFill>
                      <a:prstDash val="solid"/>
                      <a:round/>
                      <a:headEnd type="none" w="med" len="med"/>
                      <a:tailEnd type="none" w="med" len="med"/>
                    </a:lnR>
                  </a:tcPr>
                </a:tc>
                <a:tc hMerge="1">
                  <a:txBody>
                    <a:bodyPr/>
                    <a:lstStyle/>
                    <a:p>
                      <a:endParaRPr kumimoji="1" lang="ja-JP" altLang="en-US" sz="10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9525"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lnR w="12700" cap="flat" cmpd="sng" algn="ctr">
                      <a:solidFill>
                        <a:schemeClr val="bg2">
                          <a:lumMod val="90000"/>
                        </a:schemeClr>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lnR w="12700" cap="flat" cmpd="sng" algn="ctr">
                      <a:solidFill>
                        <a:schemeClr val="bg2">
                          <a:lumMod val="90000"/>
                        </a:schemeClr>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lnT w="12700" cap="flat" cmpd="sng" algn="ctr">
                      <a:solidFill>
                        <a:schemeClr val="bg2">
                          <a:lumMod val="90000"/>
                        </a:schemeClr>
                      </a:solidFill>
                      <a:prstDash val="solid"/>
                      <a:round/>
                      <a:headEnd type="none" w="med" len="med"/>
                      <a:tailEnd type="none" w="med" len="med"/>
                    </a:lnT>
                  </a:tcPr>
                </a:tc>
                <a:extLst>
                  <a:ext uri="{0D108BD9-81ED-4DB2-BD59-A6C34878D82A}">
                    <a16:rowId xmlns:a16="http://schemas.microsoft.com/office/drawing/2014/main" val="10008"/>
                  </a:ext>
                </a:extLst>
              </a:tr>
              <a:tr h="861392">
                <a:tc gridSpan="2">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振り返り</a:t>
                      </a:r>
                    </a:p>
                  </a:txBody>
                  <a:tcPr marL="34290" marR="34290" marT="34290" marB="34290" vert="eaVert" anchor="ctr">
                    <a:lnR w="12700" cap="flat" cmpd="sng" algn="ctr">
                      <a:solidFill>
                        <a:schemeClr val="bg2">
                          <a:lumMod val="90000"/>
                        </a:schemeClr>
                      </a:solidFill>
                      <a:prstDash val="solid"/>
                      <a:round/>
                      <a:headEnd type="none" w="med" len="med"/>
                      <a:tailEnd type="none" w="med" len="med"/>
                    </a:lnR>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ysDash"/>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lnR w="12700" cap="flat" cmpd="sng" algn="ctr">
                      <a:solidFill>
                        <a:schemeClr val="bg2">
                          <a:lumMod val="90000"/>
                        </a:schemeClr>
                      </a:solidFill>
                      <a:prstDash val="sysDash"/>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ysDash"/>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lnR w="12700" cap="flat" cmpd="sng" algn="ctr">
                      <a:solidFill>
                        <a:schemeClr val="bg2">
                          <a:lumMod val="90000"/>
                        </a:schemeClr>
                      </a:solidFill>
                      <a:prstDash val="sysDash"/>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tcPr>
                </a:tc>
                <a:extLst>
                  <a:ext uri="{0D108BD9-81ED-4DB2-BD59-A6C34878D82A}">
                    <a16:rowId xmlns:a16="http://schemas.microsoft.com/office/drawing/2014/main" val="10009"/>
                  </a:ext>
                </a:extLst>
              </a:tr>
            </a:tbl>
          </a:graphicData>
        </a:graphic>
      </p:graphicFrame>
      <p:grpSp>
        <p:nvGrpSpPr>
          <p:cNvPr id="2" name="グループ化 1"/>
          <p:cNvGrpSpPr/>
          <p:nvPr/>
        </p:nvGrpSpPr>
        <p:grpSpPr>
          <a:xfrm>
            <a:off x="0" y="0"/>
            <a:ext cx="9247516" cy="331490"/>
            <a:chOff x="0" y="7164"/>
            <a:chExt cx="9247516" cy="331490"/>
          </a:xfrm>
        </p:grpSpPr>
        <p:sp>
          <p:nvSpPr>
            <p:cNvPr id="11" name="角丸四角形 10"/>
            <p:cNvSpPr/>
            <p:nvPr/>
          </p:nvSpPr>
          <p:spPr>
            <a:xfrm>
              <a:off x="0" y="7164"/>
              <a:ext cx="9144000" cy="331490"/>
            </a:xfrm>
            <a:prstGeom prst="roundRect">
              <a:avLst>
                <a:gd name="adj" fmla="val 2969"/>
              </a:avLst>
            </a:prstGeom>
            <a:solidFill>
              <a:srgbClr val="F7E9F7"/>
            </a:solidFill>
            <a:ln w="28575" cap="flat" cmpd="sng" algn="ctr">
              <a:noFill/>
              <a:prstDash val="solid"/>
            </a:ln>
            <a:effectLst/>
          </p:spPr>
          <p:txBody>
            <a:bodyPr lIns="65298" tIns="32649" rIns="65298" bIns="32649" rtlCol="0" anchor="ctr"/>
            <a:lstStyle/>
            <a:p>
              <a:pPr algn="ctr" defTabSz="914180">
                <a:defRPr/>
              </a:pPr>
              <a:endParaRPr kumimoji="0" lang="ja-JP" altLang="en-US" sz="1600" kern="0">
                <a:solidFill>
                  <a:prstClr val="white"/>
                </a:solidFill>
              </a:endParaRPr>
            </a:p>
          </p:txBody>
        </p:sp>
        <p:sp>
          <p:nvSpPr>
            <p:cNvPr id="4" name="テキスト ボックス 3"/>
            <p:cNvSpPr txBox="1"/>
            <p:nvPr/>
          </p:nvSpPr>
          <p:spPr>
            <a:xfrm>
              <a:off x="34227" y="9817"/>
              <a:ext cx="4830850" cy="300082"/>
            </a:xfrm>
            <a:prstGeom prst="rect">
              <a:avLst/>
            </a:prstGeom>
            <a:noFill/>
          </p:spPr>
          <p:txBody>
            <a:bodyPr wrap="square" rtlCol="0">
              <a:spAutoFit/>
            </a:bodyPr>
            <a:lstStyle/>
            <a:p>
              <a:r>
                <a:rPr lang="ja-JP" altLang="en-US" sz="1350" dirty="0">
                  <a:latin typeface="UD デジタル 教科書体 N-R" panose="02020400000000000000" pitchFamily="17" charset="-128"/>
                  <a:ea typeface="UD デジタル 教科書体 N-R" panose="02020400000000000000" pitchFamily="17" charset="-128"/>
                </a:rPr>
                <a:t>滋賀県版「架け橋期カリキュラム」共通シート（案）</a:t>
              </a:r>
            </a:p>
          </p:txBody>
        </p:sp>
        <p:sp>
          <p:nvSpPr>
            <p:cNvPr id="12" name="テキスト ボックス 11"/>
            <p:cNvSpPr txBox="1"/>
            <p:nvPr/>
          </p:nvSpPr>
          <p:spPr>
            <a:xfrm>
              <a:off x="4899303" y="9817"/>
              <a:ext cx="4348213" cy="300082"/>
            </a:xfrm>
            <a:prstGeom prst="rect">
              <a:avLst/>
            </a:prstGeom>
            <a:noFill/>
          </p:spPr>
          <p:txBody>
            <a:bodyPr wrap="square" rtlCol="0">
              <a:spAutoFit/>
            </a:bodyPr>
            <a:lstStyle/>
            <a:p>
              <a:r>
                <a:rPr lang="en-US" altLang="ja-JP" sz="1350" dirty="0">
                  <a:latin typeface="UD デジタル 教科書体 N-R" panose="02020400000000000000" pitchFamily="17" charset="-128"/>
                  <a:ea typeface="UD デジタル 教科書体 N-R" panose="02020400000000000000" pitchFamily="17" charset="-128"/>
                </a:rPr>
                <a:t>【</a:t>
              </a:r>
              <a:r>
                <a:rPr lang="ja-JP" altLang="en-US" sz="1350" dirty="0">
                  <a:latin typeface="UD デジタル 教科書体 N-R" panose="02020400000000000000" pitchFamily="17" charset="-128"/>
                  <a:ea typeface="UD デジタル 教科書体 N-R" panose="02020400000000000000" pitchFamily="17" charset="-128"/>
                </a:rPr>
                <a:t>　　　小学校区</a:t>
              </a:r>
              <a:r>
                <a:rPr lang="en-US" altLang="ja-JP" sz="1350" dirty="0">
                  <a:latin typeface="UD デジタル 教科書体 N-R" panose="02020400000000000000" pitchFamily="17" charset="-128"/>
                  <a:ea typeface="UD デジタル 教科書体 N-R" panose="02020400000000000000" pitchFamily="17" charset="-128"/>
                </a:rPr>
                <a:t>】</a:t>
              </a:r>
              <a:r>
                <a:rPr lang="ja-JP" altLang="en-US" sz="1350" dirty="0">
                  <a:latin typeface="UD デジタル 教科書体 N-R" panose="02020400000000000000" pitchFamily="17" charset="-128"/>
                  <a:ea typeface="UD デジタル 教科書体 N-R" panose="02020400000000000000" pitchFamily="17" charset="-128"/>
                </a:rPr>
                <a:t>校園名（　　　　　　　　　　）</a:t>
              </a:r>
            </a:p>
          </p:txBody>
        </p:sp>
      </p:grpSp>
      <p:sp>
        <p:nvSpPr>
          <p:cNvPr id="15" name="テキスト ボックス 14">
            <a:extLst>
              <a:ext uri="{FF2B5EF4-FFF2-40B4-BE49-F238E27FC236}">
                <a16:creationId xmlns:a16="http://schemas.microsoft.com/office/drawing/2014/main" id="{B146F631-670F-4442-ACBF-31762BB8F43A}"/>
              </a:ext>
            </a:extLst>
          </p:cNvPr>
          <p:cNvSpPr txBox="1"/>
          <p:nvPr/>
        </p:nvSpPr>
        <p:spPr>
          <a:xfrm>
            <a:off x="-46287" y="6245739"/>
            <a:ext cx="9253546" cy="577081"/>
          </a:xfrm>
          <a:prstGeom prst="rect">
            <a:avLst/>
          </a:prstGeom>
          <a:noFill/>
        </p:spPr>
        <p:txBody>
          <a:bodyPr wrap="square" rtlCol="0">
            <a:spAutoFit/>
          </a:bodyPr>
          <a:lstStyle/>
          <a:p>
            <a:r>
              <a:rPr lang="en-US" altLang="ja-JP" sz="1050" dirty="0">
                <a:latin typeface="UD デジタル 教科書体 N-R" panose="02020400000000000000" pitchFamily="17" charset="-128"/>
                <a:ea typeface="UD デジタル 教科書体 N-R" panose="02020400000000000000" pitchFamily="17" charset="-128"/>
              </a:rPr>
              <a:t>※</a:t>
            </a:r>
            <a:r>
              <a:rPr lang="ja-JP" altLang="en-US" sz="1050" dirty="0">
                <a:latin typeface="UD デジタル 教科書体 N-R" panose="02020400000000000000" pitchFamily="17" charset="-128"/>
                <a:ea typeface="UD デジタル 教科書体 N-R" panose="02020400000000000000" pitchFamily="17" charset="-128"/>
              </a:rPr>
              <a:t>「架け橋期のカリキュラム」は、幼保小の先生方が協働し、「幼児期の終わりまでに育ってほしい姿」を手掛かりに策定できるよう工夫しましょう。</a:t>
            </a:r>
            <a:endParaRPr lang="en-US" altLang="ja-JP" sz="1050" dirty="0">
              <a:latin typeface="UD デジタル 教科書体 N-R" panose="02020400000000000000" pitchFamily="17" charset="-128"/>
              <a:ea typeface="UD デジタル 教科書体 N-R" panose="02020400000000000000" pitchFamily="17" charset="-128"/>
            </a:endParaRPr>
          </a:p>
          <a:p>
            <a:r>
              <a:rPr lang="ja-JP" altLang="en-US" sz="1050" dirty="0">
                <a:latin typeface="UD デジタル 教科書体 N-R" panose="02020400000000000000" pitchFamily="17" charset="-128"/>
                <a:ea typeface="UD デジタル 教科書体 N-R" panose="02020400000000000000" pitchFamily="17" charset="-128"/>
              </a:rPr>
              <a:t>　また、大切にしたい共通の視点を協議することで「期待する子ども像」に迫りましょう。</a:t>
            </a:r>
            <a:endParaRPr lang="en-US" altLang="ja-JP" sz="1050" dirty="0">
              <a:latin typeface="UD デジタル 教科書体 N-R" panose="02020400000000000000" pitchFamily="17" charset="-128"/>
              <a:ea typeface="UD デジタル 教科書体 N-R" panose="02020400000000000000" pitchFamily="17" charset="-128"/>
            </a:endParaRPr>
          </a:p>
          <a:p>
            <a:r>
              <a:rPr lang="en-US" altLang="ja-JP" sz="1050" dirty="0">
                <a:latin typeface="UD デジタル 教科書体 N-R" panose="02020400000000000000" pitchFamily="17" charset="-128"/>
                <a:ea typeface="UD デジタル 教科書体 N-R" panose="02020400000000000000" pitchFamily="17" charset="-128"/>
              </a:rPr>
              <a:t>※</a:t>
            </a:r>
            <a:r>
              <a:rPr lang="ja-JP" altLang="en-US" sz="1050" dirty="0">
                <a:latin typeface="UD デジタル 教科書体 N-R" panose="02020400000000000000" pitchFamily="17" charset="-128"/>
                <a:ea typeface="UD デジタル 教科書体 N-R" panose="02020400000000000000" pitchFamily="17" charset="-128"/>
              </a:rPr>
              <a:t>共通シートと実践記録を使い、幼保小の先生が一緒に振り返り、ＡＡＲサイクルで検証・改善を図りましょう。</a:t>
            </a:r>
            <a:endParaRPr kumimoji="1" lang="ja-JP" altLang="en-US" sz="1400" dirty="0">
              <a:latin typeface="UD デジタル 教科書体 N-R" panose="02020400000000000000" pitchFamily="17" charset="-128"/>
              <a:ea typeface="UD デジタル 教科書体 N-R" panose="02020400000000000000" pitchFamily="17" charset="-128"/>
            </a:endParaRPr>
          </a:p>
        </p:txBody>
      </p:sp>
    </p:spTree>
    <p:extLst>
      <p:ext uri="{BB962C8B-B14F-4D97-AF65-F5344CB8AC3E}">
        <p14:creationId xmlns:p14="http://schemas.microsoft.com/office/powerpoint/2010/main" val="770756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nvGraphicFramePr>
        <p:xfrm>
          <a:off x="62982" y="328778"/>
          <a:ext cx="8960247" cy="6102297"/>
        </p:xfrm>
        <a:graphic>
          <a:graphicData uri="http://schemas.openxmlformats.org/drawingml/2006/table">
            <a:tbl>
              <a:tblPr firstRow="1" bandRow="1">
                <a:tableStyleId>{F2DE63D5-997A-4646-A377-4702673A728D}</a:tableStyleId>
              </a:tblPr>
              <a:tblGrid>
                <a:gridCol w="391343">
                  <a:extLst>
                    <a:ext uri="{9D8B030D-6E8A-4147-A177-3AD203B41FA5}">
                      <a16:colId xmlns:a16="http://schemas.microsoft.com/office/drawing/2014/main" val="20000"/>
                    </a:ext>
                  </a:extLst>
                </a:gridCol>
                <a:gridCol w="142521">
                  <a:extLst>
                    <a:ext uri="{9D8B030D-6E8A-4147-A177-3AD203B41FA5}">
                      <a16:colId xmlns:a16="http://schemas.microsoft.com/office/drawing/2014/main" val="20001"/>
                    </a:ext>
                  </a:extLst>
                </a:gridCol>
                <a:gridCol w="219788">
                  <a:extLst>
                    <a:ext uri="{9D8B030D-6E8A-4147-A177-3AD203B41FA5}">
                      <a16:colId xmlns:a16="http://schemas.microsoft.com/office/drawing/2014/main" val="20002"/>
                    </a:ext>
                  </a:extLst>
                </a:gridCol>
                <a:gridCol w="2701092">
                  <a:extLst>
                    <a:ext uri="{9D8B030D-6E8A-4147-A177-3AD203B41FA5}">
                      <a16:colId xmlns:a16="http://schemas.microsoft.com/office/drawing/2014/main" val="20003"/>
                    </a:ext>
                  </a:extLst>
                </a:gridCol>
                <a:gridCol w="2386998">
                  <a:extLst>
                    <a:ext uri="{9D8B030D-6E8A-4147-A177-3AD203B41FA5}">
                      <a16:colId xmlns:a16="http://schemas.microsoft.com/office/drawing/2014/main" val="20004"/>
                    </a:ext>
                  </a:extLst>
                </a:gridCol>
                <a:gridCol w="2386998">
                  <a:extLst>
                    <a:ext uri="{9D8B030D-6E8A-4147-A177-3AD203B41FA5}">
                      <a16:colId xmlns:a16="http://schemas.microsoft.com/office/drawing/2014/main" val="20005"/>
                    </a:ext>
                  </a:extLst>
                </a:gridCol>
                <a:gridCol w="731507">
                  <a:extLst>
                    <a:ext uri="{9D8B030D-6E8A-4147-A177-3AD203B41FA5}">
                      <a16:colId xmlns:a16="http://schemas.microsoft.com/office/drawing/2014/main" val="20006"/>
                    </a:ext>
                  </a:extLst>
                </a:gridCol>
              </a:tblGrid>
              <a:tr h="227803">
                <a:tc gridSpan="2">
                  <a:txBody>
                    <a:bodyPr/>
                    <a:lstStyle/>
                    <a:p>
                      <a:pPr algn="ctr"/>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noFill/>
                  </a:tcPr>
                </a:tc>
                <a:tc hMerge="1">
                  <a:txBody>
                    <a:bodyPr/>
                    <a:lstStyle/>
                    <a:p>
                      <a:endParaRPr kumimoji="1" lang="ja-JP" altLang="en-US"/>
                    </a:p>
                  </a:txBody>
                  <a:tcPr/>
                </a:tc>
                <a:tc>
                  <a:txBody>
                    <a:bodyPr/>
                    <a:lstStyle/>
                    <a:p>
                      <a:pPr algn="ctr"/>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noFill/>
                  </a:tcPr>
                </a:tc>
                <a:tc gridSpan="3">
                  <a:txBody>
                    <a:bodyPr/>
                    <a:lstStyle/>
                    <a:p>
                      <a:pPr algn="ctr"/>
                      <a:r>
                        <a:rPr kumimoji="1" lang="ja-JP" altLang="en-US" sz="1000" dirty="0">
                          <a:solidFill>
                            <a:schemeClr val="tx1"/>
                          </a:solidFill>
                          <a:latin typeface="UD デジタル 教科書体 N-R" panose="02020400000000000000" pitchFamily="17" charset="-128"/>
                          <a:ea typeface="UD デジタル 教科書体 N-R" panose="02020400000000000000" pitchFamily="17" charset="-128"/>
                        </a:rPr>
                        <a:t>５歳児</a:t>
                      </a:r>
                    </a:p>
                  </a:txBody>
                  <a:tcPr marL="34290" marR="34290" marT="34290" marB="34290">
                    <a:solidFill>
                      <a:schemeClr val="accent2">
                        <a:lumMod val="20000"/>
                        <a:lumOff val="80000"/>
                      </a:schemeClr>
                    </a:solidFill>
                  </a:tcPr>
                </a:tc>
                <a:tc hMerge="1">
                  <a:txBody>
                    <a:bodyPr/>
                    <a:lstStyle/>
                    <a:p>
                      <a:pPr algn="ctr"/>
                      <a:endParaRPr kumimoji="1" lang="ja-JP" altLang="en-US" sz="1000" dirty="0">
                        <a:latin typeface="UD デジタル 教科書体 N-R" panose="02020400000000000000" pitchFamily="17" charset="-128"/>
                        <a:ea typeface="UD デジタル 教科書体 N-R" panose="02020400000000000000" pitchFamily="17" charset="-128"/>
                      </a:endParaRPr>
                    </a:p>
                  </a:txBody>
                  <a:tcPr marL="34290" marR="34290" marT="34290" marB="34290"/>
                </a:tc>
                <a:tc hMerge="1">
                  <a:txBody>
                    <a:bodyPr/>
                    <a:lstStyle/>
                    <a:p>
                      <a:pPr algn="ctr"/>
                      <a:endParaRPr kumimoji="1" lang="ja-JP" altLang="en-US" sz="1000" dirty="0">
                        <a:latin typeface="UD デジタル 教科書体 N-R" panose="02020400000000000000" pitchFamily="17" charset="-128"/>
                        <a:ea typeface="UD デジタル 教科書体 N-R" panose="02020400000000000000" pitchFamily="17" charset="-128"/>
                      </a:endParaRPr>
                    </a:p>
                  </a:txBody>
                  <a:tcPr marL="34290" marR="34290" marT="34290" marB="34290"/>
                </a:tc>
                <a:tc>
                  <a:txBody>
                    <a:bodyPr/>
                    <a:lstStyle/>
                    <a:p>
                      <a:pPr algn="ctr"/>
                      <a:r>
                        <a:rPr kumimoji="1" lang="ja-JP" altLang="en-US" sz="1000" dirty="0">
                          <a:solidFill>
                            <a:schemeClr val="tx1"/>
                          </a:solidFill>
                          <a:latin typeface="UD デジタル 教科書体 N-R" panose="02020400000000000000" pitchFamily="17" charset="-128"/>
                          <a:ea typeface="UD デジタル 教科書体 N-R" panose="02020400000000000000" pitchFamily="17" charset="-128"/>
                        </a:rPr>
                        <a:t>第１学年</a:t>
                      </a:r>
                    </a:p>
                  </a:txBody>
                  <a:tcPr marL="34290" marR="34290" marT="34290" marB="34290">
                    <a:solidFill>
                      <a:schemeClr val="accent6">
                        <a:lumMod val="20000"/>
                        <a:lumOff val="80000"/>
                      </a:schemeClr>
                    </a:solidFill>
                  </a:tcPr>
                </a:tc>
                <a:extLst>
                  <a:ext uri="{0D108BD9-81ED-4DB2-BD59-A6C34878D82A}">
                    <a16:rowId xmlns:a16="http://schemas.microsoft.com/office/drawing/2014/main" val="10000"/>
                  </a:ext>
                </a:extLst>
              </a:tr>
              <a:tr h="227803">
                <a:tc gridSpan="2">
                  <a:txBody>
                    <a:bodyPr/>
                    <a:lstStyle/>
                    <a:p>
                      <a:pPr algn="l"/>
                      <a:r>
                        <a:rPr kumimoji="1" lang="ja-JP" altLang="en-US" sz="800" dirty="0">
                          <a:latin typeface="UD デジタル 教科書体 N-R" panose="02020400000000000000" pitchFamily="17" charset="-128"/>
                          <a:ea typeface="UD デジタル 教科書体 N-R" panose="02020400000000000000" pitchFamily="17" charset="-128"/>
                        </a:rPr>
                        <a:t>時期</a:t>
                      </a:r>
                    </a:p>
                  </a:txBody>
                  <a:tcPr marL="34290" marR="34290" marT="34290" marB="34290"/>
                </a:tc>
                <a:tc hMerge="1">
                  <a:txBody>
                    <a:bodyPr/>
                    <a:lstStyle/>
                    <a:p>
                      <a:endParaRPr kumimoji="1" lang="ja-JP" altLang="en-US"/>
                    </a:p>
                  </a:txBody>
                  <a:tcPr/>
                </a:tc>
                <a:tc>
                  <a:txBody>
                    <a:bodyPr/>
                    <a:lstStyle/>
                    <a:p>
                      <a:pPr algn="l"/>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R w="12700" cap="flat" cmpd="sng" algn="ctr">
                      <a:solidFill>
                        <a:schemeClr val="bg2">
                          <a:lumMod val="90000"/>
                        </a:schemeClr>
                      </a:solidFill>
                      <a:prstDash val="solid"/>
                      <a:round/>
                      <a:headEnd type="none" w="med" len="med"/>
                      <a:tailEnd type="none" w="med" len="med"/>
                    </a:lnR>
                  </a:tcPr>
                </a:tc>
                <a:tc>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４・５・６・７</a:t>
                      </a:r>
                    </a:p>
                  </a:txBody>
                  <a:tcPr marL="34290" marR="34290" marT="34290" marB="34290">
                    <a:lnL w="12700" cap="flat" cmpd="sng" algn="ctr">
                      <a:solidFill>
                        <a:schemeClr val="bg2">
                          <a:lumMod val="90000"/>
                        </a:schemeClr>
                      </a:solidFill>
                      <a:prstDash val="solid"/>
                      <a:round/>
                      <a:headEnd type="none" w="med" len="med"/>
                      <a:tailEnd type="none" w="med" len="med"/>
                    </a:lnL>
                    <a:lnR w="12700" cap="flat" cmpd="sng" algn="ctr">
                      <a:solidFill>
                        <a:schemeClr val="bg1">
                          <a:lumMod val="50000"/>
                        </a:schemeClr>
                      </a:solidFill>
                      <a:prstDash val="sysDot"/>
                      <a:round/>
                      <a:headEnd type="none" w="med" len="med"/>
                      <a:tailEnd type="none" w="med" len="med"/>
                    </a:lnR>
                  </a:tcPr>
                </a:tc>
                <a:tc>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８・９・</a:t>
                      </a:r>
                      <a:r>
                        <a:rPr kumimoji="1" lang="en-US" altLang="ja-JP" sz="1000" dirty="0">
                          <a:latin typeface="UD デジタル 教科書体 N-R" panose="02020400000000000000" pitchFamily="17" charset="-128"/>
                          <a:ea typeface="UD デジタル 教科書体 N-R" panose="02020400000000000000" pitchFamily="17" charset="-128"/>
                        </a:rPr>
                        <a:t>10</a:t>
                      </a:r>
                      <a:r>
                        <a:rPr kumimoji="1" lang="ja-JP" altLang="en-US" sz="1000" dirty="0">
                          <a:latin typeface="UD デジタル 教科書体 N-R" panose="02020400000000000000" pitchFamily="17" charset="-128"/>
                          <a:ea typeface="UD デジタル 教科書体 N-R" panose="02020400000000000000" pitchFamily="17" charset="-128"/>
                        </a:rPr>
                        <a:t>・</a:t>
                      </a:r>
                      <a:r>
                        <a:rPr kumimoji="1" lang="en-US" altLang="ja-JP" sz="1000" dirty="0">
                          <a:latin typeface="UD デジタル 教科書体 N-R" panose="02020400000000000000" pitchFamily="17" charset="-128"/>
                          <a:ea typeface="UD デジタル 教科書体 N-R" panose="02020400000000000000" pitchFamily="17" charset="-128"/>
                        </a:rPr>
                        <a:t>11</a:t>
                      </a:r>
                      <a:r>
                        <a:rPr kumimoji="1" lang="ja-JP" altLang="en-US" sz="1000" dirty="0">
                          <a:latin typeface="UD デジタル 教科書体 N-R" panose="02020400000000000000" pitchFamily="17" charset="-128"/>
                          <a:ea typeface="UD デジタル 教科書体 N-R" panose="02020400000000000000" pitchFamily="17" charset="-128"/>
                        </a:rPr>
                        <a:t>・</a:t>
                      </a:r>
                      <a:r>
                        <a:rPr kumimoji="1" lang="en-US" altLang="ja-JP" sz="1000" dirty="0">
                          <a:latin typeface="UD デジタル 教科書体 N-R" panose="02020400000000000000" pitchFamily="17" charset="-128"/>
                          <a:ea typeface="UD デジタル 教科書体 N-R" panose="02020400000000000000" pitchFamily="17" charset="-128"/>
                        </a:rPr>
                        <a:t>12</a:t>
                      </a:r>
                      <a:endParaRPr kumimoji="1" lang="ja-JP" altLang="en-US" sz="10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1">
                          <a:lumMod val="50000"/>
                        </a:schemeClr>
                      </a:solidFill>
                      <a:prstDash val="sysDot"/>
                      <a:round/>
                      <a:headEnd type="none" w="med" len="med"/>
                      <a:tailEnd type="none" w="med" len="med"/>
                    </a:lnL>
                    <a:lnR w="12700" cap="flat" cmpd="sng" algn="ctr">
                      <a:solidFill>
                        <a:schemeClr val="bg1">
                          <a:lumMod val="50000"/>
                        </a:schemeClr>
                      </a:solidFill>
                      <a:prstDash val="sysDot"/>
                      <a:round/>
                      <a:headEnd type="none" w="med" len="med"/>
                      <a:tailEnd type="none" w="med" len="med"/>
                    </a:lnR>
                  </a:tcPr>
                </a:tc>
                <a:tc>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１・２・３</a:t>
                      </a:r>
                    </a:p>
                  </a:txBody>
                  <a:tcPr marL="34290" marR="34290" marT="34290" marB="34290">
                    <a:lnL w="12700" cap="flat" cmpd="sng" algn="ctr">
                      <a:solidFill>
                        <a:schemeClr val="bg1">
                          <a:lumMod val="50000"/>
                        </a:schemeClr>
                      </a:solidFill>
                      <a:prstDash val="sysDot"/>
                      <a:round/>
                      <a:headEnd type="none" w="med" len="med"/>
                      <a:tailEnd type="none" w="med" len="med"/>
                    </a:lnL>
                  </a:tcPr>
                </a:tc>
                <a:tc>
                  <a:txBody>
                    <a:bodyPr/>
                    <a:lstStyle/>
                    <a:p>
                      <a:pPr algn="ctr"/>
                      <a:r>
                        <a:rPr kumimoji="1" lang="ja-JP" altLang="en-US" sz="700" dirty="0">
                          <a:latin typeface="UD デジタル 教科書体 N-R" panose="02020400000000000000" pitchFamily="17" charset="-128"/>
                          <a:ea typeface="UD デジタル 教科書体 N-R" panose="02020400000000000000" pitchFamily="17" charset="-128"/>
                        </a:rPr>
                        <a:t>４・５・６・７</a:t>
                      </a:r>
                    </a:p>
                  </a:txBody>
                  <a:tcPr marL="34290" marR="34290" marT="34290" marB="34290">
                    <a:lnR w="12700" cap="flat" cmpd="sng" algn="ctr">
                      <a:solidFill>
                        <a:schemeClr val="bg1">
                          <a:lumMod val="50000"/>
                        </a:schemeClr>
                      </a:solidFill>
                      <a:prstDash val="sysDot"/>
                      <a:round/>
                      <a:headEnd type="none" w="med" len="med"/>
                      <a:tailEnd type="none" w="med" len="med"/>
                    </a:lnR>
                  </a:tcPr>
                </a:tc>
                <a:extLst>
                  <a:ext uri="{0D108BD9-81ED-4DB2-BD59-A6C34878D82A}">
                    <a16:rowId xmlns:a16="http://schemas.microsoft.com/office/drawing/2014/main" val="10001"/>
                  </a:ext>
                </a:extLst>
              </a:tr>
              <a:tr h="333725">
                <a:tc gridSpan="3">
                  <a:txBody>
                    <a:bodyPr/>
                    <a:lstStyle/>
                    <a:p>
                      <a:r>
                        <a:rPr kumimoji="1" lang="ja-JP" altLang="en-US" sz="900" dirty="0">
                          <a:latin typeface="UD デジタル 教科書体 N-R" panose="02020400000000000000" pitchFamily="17" charset="-128"/>
                          <a:ea typeface="UD デジタル 教科書体 N-R" panose="02020400000000000000" pitchFamily="17" charset="-128"/>
                        </a:rPr>
                        <a:t>期待する</a:t>
                      </a:r>
                      <a:endParaRPr kumimoji="1" lang="en-US" altLang="ja-JP" sz="900" dirty="0">
                        <a:latin typeface="UD デジタル 教科書体 N-R" panose="02020400000000000000" pitchFamily="17" charset="-128"/>
                        <a:ea typeface="UD デジタル 教科書体 N-R" panose="02020400000000000000" pitchFamily="17" charset="-128"/>
                      </a:endParaRPr>
                    </a:p>
                    <a:p>
                      <a:r>
                        <a:rPr kumimoji="1" lang="ja-JP" altLang="en-US" sz="900" dirty="0">
                          <a:latin typeface="UD デジタル 教科書体 N-R" panose="02020400000000000000" pitchFamily="17" charset="-128"/>
                          <a:ea typeface="UD デジタル 教科書体 N-R" panose="02020400000000000000" pitchFamily="17" charset="-128"/>
                        </a:rPr>
                        <a:t>子ども像</a:t>
                      </a:r>
                    </a:p>
                  </a:txBody>
                  <a:tcPr marL="34290" marR="34290" marT="34290" marB="34290">
                    <a:lnR w="9525" cap="flat" cmpd="sng" algn="ctr">
                      <a:solidFill>
                        <a:schemeClr val="bg2">
                          <a:lumMod val="90000"/>
                        </a:schemeClr>
                      </a:solidFill>
                      <a:prstDash val="solid"/>
                      <a:round/>
                      <a:headEnd type="none" w="med" len="med"/>
                      <a:tailEnd type="none" w="med" len="med"/>
                    </a:lnR>
                  </a:tcPr>
                </a:tc>
                <a:tc hMerge="1">
                  <a:txBody>
                    <a:bodyPr/>
                    <a:lstStyle/>
                    <a:p>
                      <a:endParaRPr kumimoji="1" lang="ja-JP" altLang="en-US"/>
                    </a:p>
                  </a:txBody>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9525"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B w="12700" cap="flat" cmpd="sng" algn="ctr">
                      <a:solidFill>
                        <a:schemeClr val="bg2">
                          <a:lumMod val="90000"/>
                        </a:schemeClr>
                      </a:solidFill>
                      <a:prstDash val="solid"/>
                      <a:round/>
                      <a:headEnd type="none" w="med" len="med"/>
                      <a:tailEnd type="none" w="med" len="med"/>
                    </a:lnB>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1">
                          <a:lumMod val="50000"/>
                        </a:schemeClr>
                      </a:solidFill>
                      <a:prstDash val="sysDot"/>
                      <a:round/>
                      <a:headEnd type="none" w="med" len="med"/>
                      <a:tailEnd type="none" w="med" len="med"/>
                    </a:lnL>
                    <a:lnR w="12700" cap="flat" cmpd="sng" algn="ctr">
                      <a:solidFill>
                        <a:schemeClr val="bg1">
                          <a:lumMod val="50000"/>
                        </a:schemeClr>
                      </a:solidFill>
                      <a:prstDash val="sysDot"/>
                      <a:round/>
                      <a:headEnd type="none" w="med" len="med"/>
                      <a:tailEnd type="none" w="med" len="med"/>
                    </a:lnR>
                    <a:lnB w="12700" cap="flat" cmpd="sng" algn="ctr">
                      <a:solidFill>
                        <a:schemeClr val="bg1">
                          <a:lumMod val="50000"/>
                        </a:schemeClr>
                      </a:solidFill>
                      <a:prstDash val="sysDot"/>
                      <a:round/>
                      <a:headEnd type="none" w="med" len="med"/>
                      <a:tailEnd type="none" w="med" len="med"/>
                    </a:lnB>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1">
                          <a:lumMod val="50000"/>
                        </a:schemeClr>
                      </a:solidFill>
                      <a:prstDash val="sysDot"/>
                      <a:round/>
                      <a:headEnd type="none" w="med" len="med"/>
                      <a:tailEnd type="none" w="med" len="med"/>
                    </a:lnL>
                    <a:lnR w="12700" cap="flat" cmpd="sng" algn="ctr">
                      <a:solidFill>
                        <a:schemeClr val="bg1">
                          <a:lumMod val="50000"/>
                        </a:schemeClr>
                      </a:solidFill>
                      <a:prstDash val="sysDot"/>
                      <a:round/>
                      <a:headEnd type="none" w="med" len="med"/>
                      <a:tailEnd type="none" w="med" len="med"/>
                    </a:lnR>
                    <a:lnB w="12700" cap="flat" cmpd="sng" algn="ctr">
                      <a:solidFill>
                        <a:schemeClr val="bg1">
                          <a:lumMod val="50000"/>
                        </a:schemeClr>
                      </a:solidFill>
                      <a:prstDash val="sysDot"/>
                      <a:round/>
                      <a:headEnd type="none" w="med" len="med"/>
                      <a:tailEnd type="none" w="med" len="med"/>
                    </a:lnB>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B w="12700" cap="flat" cmpd="sng" algn="ctr">
                      <a:solidFill>
                        <a:schemeClr val="bg2">
                          <a:lumMod val="90000"/>
                        </a:schemeClr>
                      </a:solidFill>
                      <a:prstDash val="solid"/>
                      <a:round/>
                      <a:headEnd type="none" w="med" len="med"/>
                      <a:tailEnd type="none" w="med" len="med"/>
                    </a:lnB>
                  </a:tcPr>
                </a:tc>
                <a:extLst>
                  <a:ext uri="{0D108BD9-81ED-4DB2-BD59-A6C34878D82A}">
                    <a16:rowId xmlns:a16="http://schemas.microsoft.com/office/drawing/2014/main" val="10002"/>
                  </a:ext>
                </a:extLst>
              </a:tr>
              <a:tr h="354984">
                <a:tc rowSpan="2">
                  <a:txBody>
                    <a:bodyPr/>
                    <a:lstStyle/>
                    <a:p>
                      <a:r>
                        <a:rPr kumimoji="1" lang="ja-JP" altLang="en-US" sz="700" dirty="0">
                          <a:latin typeface="UD デジタル 教科書体 N-R" panose="02020400000000000000" pitchFamily="17" charset="-128"/>
                          <a:ea typeface="UD デジタル 教科書体 N-R" panose="02020400000000000000" pitchFamily="17" charset="-128"/>
                        </a:rPr>
                        <a:t>幼児期の終わりまでに育ってほしい姿</a:t>
                      </a:r>
                    </a:p>
                  </a:txBody>
                  <a:tcPr marL="34290" marR="34290" marT="34290" marB="34290" vert="eaVert">
                    <a:lnR w="9525" cap="flat" cmpd="sng" algn="ctr">
                      <a:solidFill>
                        <a:schemeClr val="bg2">
                          <a:lumMod val="90000"/>
                        </a:schemeClr>
                      </a:solidFill>
                      <a:prstDash val="solid"/>
                      <a:round/>
                      <a:headEnd type="none" w="med" len="med"/>
                      <a:tailEnd type="none" w="med" len="med"/>
                    </a:lnR>
                    <a:lnB w="12700" cap="flat" cmpd="sng" algn="ctr">
                      <a:solidFill>
                        <a:schemeClr val="bg2">
                          <a:lumMod val="90000"/>
                        </a:schemeClr>
                      </a:solidFill>
                      <a:prstDash val="solid"/>
                      <a:round/>
                      <a:headEnd type="none" w="med" len="med"/>
                      <a:tailEnd type="none" w="med" len="med"/>
                    </a:lnB>
                  </a:tcPr>
                </a:tc>
                <a:tc gridSpan="2">
                  <a:txBody>
                    <a:bodyPr/>
                    <a:lstStyle/>
                    <a:p>
                      <a:endParaRPr kumimoji="1" lang="ja-JP" altLang="en-US"/>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lnB w="12700" cap="flat" cmpd="sng" algn="ctr">
                      <a:solidFill>
                        <a:schemeClr val="bg2">
                          <a:lumMod val="90000"/>
                        </a:schemeClr>
                      </a:solidFill>
                      <a:prstDash val="sysDash"/>
                      <a:round/>
                      <a:headEnd type="none" w="med" len="med"/>
                      <a:tailEnd type="none" w="med" len="med"/>
                    </a:lnB>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lnB w="12700" cap="flat" cmpd="sng" algn="ctr">
                      <a:solidFill>
                        <a:schemeClr val="bg2">
                          <a:lumMod val="90000"/>
                        </a:schemeClr>
                      </a:solidFill>
                      <a:prstDash val="sysDash"/>
                      <a:round/>
                      <a:headEnd type="none" w="med" len="med"/>
                      <a:tailEnd type="none" w="med" len="med"/>
                    </a:lnB>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9525"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ysDash"/>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ysDash"/>
                      <a:round/>
                      <a:headEnd type="none" w="med" len="med"/>
                      <a:tailEnd type="none" w="med" len="med"/>
                    </a:lnB>
                  </a:tcPr>
                </a:tc>
                <a:extLst>
                  <a:ext uri="{0D108BD9-81ED-4DB2-BD59-A6C34878D82A}">
                    <a16:rowId xmlns:a16="http://schemas.microsoft.com/office/drawing/2014/main" val="10003"/>
                  </a:ext>
                </a:extLst>
              </a:tr>
              <a:tr h="337074">
                <a:tc v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R w="9525" cap="flat" cmpd="sng" algn="ctr">
                      <a:solidFill>
                        <a:schemeClr val="bg2">
                          <a:lumMod val="90000"/>
                        </a:schemeClr>
                      </a:solidFill>
                      <a:prstDash val="solid"/>
                      <a:round/>
                      <a:headEnd type="none" w="med" len="med"/>
                      <a:tailEnd type="none" w="med" len="med"/>
                    </a:lnR>
                  </a:tcPr>
                </a:tc>
                <a:tc gridSpan="2">
                  <a:txBody>
                    <a:bodyPr/>
                    <a:lstStyle/>
                    <a:p>
                      <a:endParaRPr kumimoji="1" lang="ja-JP" altLang="en-US"/>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ysDash"/>
                      <a:round/>
                      <a:headEnd type="none" w="med" len="med"/>
                      <a:tailEnd type="none" w="med" len="med"/>
                    </a:lnT>
                    <a:lnB w="12700" cap="flat" cmpd="sng" algn="ctr">
                      <a:solidFill>
                        <a:schemeClr val="bg2">
                          <a:lumMod val="90000"/>
                        </a:schemeClr>
                      </a:solidFill>
                      <a:prstDash val="solid"/>
                      <a:round/>
                      <a:headEnd type="none" w="med" len="med"/>
                      <a:tailEnd type="none" w="med" len="med"/>
                    </a:lnB>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ysDash"/>
                      <a:round/>
                      <a:headEnd type="none" w="med" len="med"/>
                      <a:tailEnd type="none" w="med" len="med"/>
                    </a:lnT>
                    <a:lnB w="12700" cap="flat" cmpd="sng" algn="ctr">
                      <a:solidFill>
                        <a:schemeClr val="bg2">
                          <a:lumMod val="90000"/>
                        </a:schemeClr>
                      </a:solidFill>
                      <a:prstDash val="solid"/>
                      <a:round/>
                      <a:headEnd type="none" w="med" len="med"/>
                      <a:tailEnd type="none" w="med" len="med"/>
                    </a:lnB>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9525"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ysDash"/>
                      <a:round/>
                      <a:headEnd type="none" w="med" len="med"/>
                      <a:tailEnd type="none" w="med" len="med"/>
                    </a:lnT>
                    <a:lnB w="12700" cap="flat" cmpd="sng" algn="ctr">
                      <a:solidFill>
                        <a:schemeClr val="bg2">
                          <a:lumMod val="9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T w="12700" cap="flat" cmpd="sng" algn="ctr">
                      <a:solidFill>
                        <a:schemeClr val="bg2">
                          <a:lumMod val="90000"/>
                        </a:schemeClr>
                      </a:solidFill>
                      <a:prstDash val="sysDash"/>
                      <a:round/>
                      <a:headEnd type="none" w="med" len="med"/>
                      <a:tailEnd type="none" w="med" len="med"/>
                    </a:lnT>
                    <a:lnB w="12700" cap="flat" cmpd="sng" algn="ctr">
                      <a:solidFill>
                        <a:schemeClr val="bg2">
                          <a:lumMod val="90000"/>
                        </a:schemeClr>
                      </a:solidFill>
                      <a:prstDash val="solid"/>
                      <a:round/>
                      <a:headEnd type="none" w="med" len="med"/>
                      <a:tailEnd type="none" w="med" len="med"/>
                    </a:lnB>
                  </a:tcPr>
                </a:tc>
                <a:extLst>
                  <a:ext uri="{0D108BD9-81ED-4DB2-BD59-A6C34878D82A}">
                    <a16:rowId xmlns:a16="http://schemas.microsoft.com/office/drawing/2014/main" val="10004"/>
                  </a:ext>
                </a:extLst>
              </a:tr>
              <a:tr h="3750341">
                <a:tc gridSpan="3">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幼児期の終わりまでに育ってほしい姿が見られた</a:t>
                      </a:r>
                      <a:endParaRPr kumimoji="1" lang="en-US" altLang="ja-JP" sz="1000" dirty="0">
                        <a:latin typeface="UD デジタル 教科書体 N-R" panose="02020400000000000000" pitchFamily="17" charset="-128"/>
                        <a:ea typeface="UD デジタル 教科書体 N-R" panose="02020400000000000000" pitchFamily="17" charset="-128"/>
                      </a:endParaRPr>
                    </a:p>
                    <a:p>
                      <a:pPr algn="ctr"/>
                      <a:r>
                        <a:rPr kumimoji="1" lang="ja-JP" altLang="en-US" sz="1000" dirty="0">
                          <a:latin typeface="UD デジタル 教科書体 N-R" panose="02020400000000000000" pitchFamily="17" charset="-128"/>
                          <a:ea typeface="UD デジタル 教科書体 N-R" panose="02020400000000000000" pitchFamily="17" charset="-128"/>
                        </a:rPr>
                        <a:t>子どもの学びの姿</a:t>
                      </a:r>
                    </a:p>
                  </a:txBody>
                  <a:tcPr marL="34290" marR="34290" marT="34290" marB="34290" vert="eaVert" anchor="ctr">
                    <a:lnR w="9525"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hMerge="1">
                  <a:txBody>
                    <a:bodyPr/>
                    <a:lstStyle/>
                    <a:p>
                      <a:endParaRPr kumimoji="1" lang="ja-JP" altLang="en-US" dirty="0"/>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hMerge="1">
                  <a:txBody>
                    <a:bodyPr/>
                    <a:lstStyle/>
                    <a:p>
                      <a:endParaRPr kumimoji="1" lang="ja-JP" altLang="en-US" sz="10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9525"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lnR w="12700" cap="flat" cmpd="sng" algn="ctr">
                      <a:solidFill>
                        <a:schemeClr val="bg2">
                          <a:lumMod val="90000"/>
                        </a:schemeClr>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tcPr>
                </a:tc>
                <a:extLst>
                  <a:ext uri="{0D108BD9-81ED-4DB2-BD59-A6C34878D82A}">
                    <a16:rowId xmlns:a16="http://schemas.microsoft.com/office/drawing/2014/main" val="10005"/>
                  </a:ext>
                </a:extLst>
              </a:tr>
              <a:tr h="861392">
                <a:tc gridSpan="3">
                  <a:txBody>
                    <a:bodyPr/>
                    <a:lstStyle/>
                    <a:p>
                      <a:pPr algn="ctr"/>
                      <a:r>
                        <a:rPr kumimoji="1" lang="ja-JP" altLang="en-US" sz="800" dirty="0">
                          <a:latin typeface="UD デジタル 教科書体 N-R" panose="02020400000000000000" pitchFamily="17" charset="-128"/>
                          <a:ea typeface="UD デジタル 教科書体 N-R" panose="02020400000000000000" pitchFamily="17" charset="-128"/>
                        </a:rPr>
                        <a:t>他園・小学校からのコメント</a:t>
                      </a:r>
                    </a:p>
                  </a:txBody>
                  <a:tcPr marL="34290" marR="34290" marT="34290" marB="34290" vert="eaVert" anchor="ctr">
                    <a:lnR w="12700" cap="flat" cmpd="sng" algn="ctr">
                      <a:solidFill>
                        <a:schemeClr val="bg2">
                          <a:lumMod val="90000"/>
                        </a:schemeClr>
                      </a:solidFill>
                      <a:prstDash val="solid"/>
                      <a:round/>
                      <a:headEnd type="none" w="med" len="med"/>
                      <a:tailEnd type="none" w="med" len="med"/>
                    </a:lnR>
                  </a:tcPr>
                </a:tc>
                <a:tc hMerge="1">
                  <a:txBody>
                    <a:bodyPr/>
                    <a:lstStyle/>
                    <a:p>
                      <a:endParaRPr kumimoji="1" lang="ja-JP" altLang="en-US" dirty="0"/>
                    </a:p>
                  </a:txBody>
                  <a:tcPr marL="34290" marR="34290" marT="34290" marB="34290" vert="eaVert">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ysDash"/>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lnR w="12700" cap="flat" cmpd="sng" algn="ctr">
                      <a:solidFill>
                        <a:schemeClr val="bg2">
                          <a:lumMod val="90000"/>
                        </a:schemeClr>
                      </a:solidFill>
                      <a:prstDash val="sysDash"/>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lnR w="12700" cap="flat" cmpd="sng" algn="ctr">
                      <a:solidFill>
                        <a:schemeClr val="bg2">
                          <a:lumMod val="90000"/>
                        </a:schemeClr>
                      </a:solidFill>
                      <a:prstDash val="solid"/>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ysDash"/>
                      <a:round/>
                      <a:headEnd type="none" w="med" len="med"/>
                      <a:tailEnd type="none" w="med" len="med"/>
                    </a:lnR>
                  </a:tcPr>
                </a:tc>
                <a:extLst>
                  <a:ext uri="{0D108BD9-81ED-4DB2-BD59-A6C34878D82A}">
                    <a16:rowId xmlns:a16="http://schemas.microsoft.com/office/drawing/2014/main" val="10006"/>
                  </a:ext>
                </a:extLst>
              </a:tr>
            </a:tbl>
          </a:graphicData>
        </a:graphic>
      </p:graphicFrame>
      <p:sp>
        <p:nvSpPr>
          <p:cNvPr id="25" name="四角形吹き出し 24"/>
          <p:cNvSpPr/>
          <p:nvPr/>
        </p:nvSpPr>
        <p:spPr>
          <a:xfrm>
            <a:off x="1261628" y="-2572215"/>
            <a:ext cx="2443319" cy="657791"/>
          </a:xfrm>
          <a:prstGeom prst="wedgeRectCallout">
            <a:avLst>
              <a:gd name="adj1" fmla="val -59756"/>
              <a:gd name="adj2" fmla="val 10917"/>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1050" dirty="0">
                <a:latin typeface="BIZ UDPゴシック" panose="020B0400000000000000" pitchFamily="50" charset="-128"/>
                <a:ea typeface="BIZ UDPゴシック" panose="020B0400000000000000" pitchFamily="50" charset="-128"/>
              </a:rPr>
              <a:t>共通シートから転記</a:t>
            </a:r>
            <a:endParaRPr lang="en-US" altLang="ja-JP" sz="1050" dirty="0">
              <a:latin typeface="BIZ UDPゴシック" panose="020B0400000000000000" pitchFamily="50" charset="-128"/>
              <a:ea typeface="BIZ UDPゴシック" panose="020B0400000000000000" pitchFamily="50" charset="-128"/>
            </a:endParaRPr>
          </a:p>
        </p:txBody>
      </p:sp>
      <p:sp>
        <p:nvSpPr>
          <p:cNvPr id="26" name="四角形吹き出し 25"/>
          <p:cNvSpPr/>
          <p:nvPr/>
        </p:nvSpPr>
        <p:spPr>
          <a:xfrm>
            <a:off x="1261628" y="-1121260"/>
            <a:ext cx="2547518" cy="784746"/>
          </a:xfrm>
          <a:prstGeom prst="wedgeRectCallout">
            <a:avLst>
              <a:gd name="adj1" fmla="val -59756"/>
              <a:gd name="adj2" fmla="val 10917"/>
            </a:avLst>
          </a:prstGeom>
        </p:spPr>
        <p:style>
          <a:lnRef idx="1">
            <a:schemeClr val="accent4"/>
          </a:lnRef>
          <a:fillRef idx="2">
            <a:schemeClr val="accent4"/>
          </a:fillRef>
          <a:effectRef idx="1">
            <a:schemeClr val="accent4"/>
          </a:effectRef>
          <a:fontRef idx="minor">
            <a:schemeClr val="dk1"/>
          </a:fontRef>
        </p:style>
        <p:txBody>
          <a:bodyPr rtlCol="0" anchor="ctr"/>
          <a:lstStyle/>
          <a:p>
            <a:r>
              <a:rPr lang="ja-JP" altLang="en-US" sz="1050" dirty="0">
                <a:latin typeface="BIZ UDPゴシック" panose="020B0400000000000000" pitchFamily="50" charset="-128"/>
                <a:ea typeface="BIZ UDPゴシック" panose="020B0400000000000000" pitchFamily="50" charset="-128"/>
              </a:rPr>
              <a:t>⑤共通シートに記載している主な教育</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　課程・予想される活動を通して、幼児</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　期の終わりまでに育ってほしい姿が</a:t>
            </a:r>
            <a:endParaRPr lang="en-US" altLang="ja-JP" sz="1050" dirty="0">
              <a:latin typeface="BIZ UDPゴシック" panose="020B0400000000000000" pitchFamily="50" charset="-128"/>
              <a:ea typeface="BIZ UDPゴシック" panose="020B0400000000000000" pitchFamily="50" charset="-128"/>
            </a:endParaRPr>
          </a:p>
          <a:p>
            <a:r>
              <a:rPr lang="ja-JP" altLang="en-US" sz="1050" dirty="0">
                <a:latin typeface="BIZ UDPゴシック" panose="020B0400000000000000" pitchFamily="50" charset="-128"/>
                <a:ea typeface="BIZ UDPゴシック" panose="020B0400000000000000" pitchFamily="50" charset="-128"/>
              </a:rPr>
              <a:t>　見られた子どもの学びの姿を描きだす</a:t>
            </a:r>
            <a:endParaRPr lang="en-US" altLang="ja-JP" sz="1050" dirty="0">
              <a:latin typeface="BIZ UDPゴシック" panose="020B0400000000000000" pitchFamily="50" charset="-128"/>
              <a:ea typeface="BIZ UDPゴシック" panose="020B0400000000000000" pitchFamily="50" charset="-128"/>
            </a:endParaRPr>
          </a:p>
        </p:txBody>
      </p:sp>
      <p:grpSp>
        <p:nvGrpSpPr>
          <p:cNvPr id="7" name="グループ化 6"/>
          <p:cNvGrpSpPr/>
          <p:nvPr/>
        </p:nvGrpSpPr>
        <p:grpSpPr>
          <a:xfrm>
            <a:off x="0" y="-37704"/>
            <a:ext cx="9247516" cy="331490"/>
            <a:chOff x="0" y="7164"/>
            <a:chExt cx="9247516" cy="331490"/>
          </a:xfrm>
        </p:grpSpPr>
        <p:sp>
          <p:nvSpPr>
            <p:cNvPr id="8" name="角丸四角形 7"/>
            <p:cNvSpPr/>
            <p:nvPr/>
          </p:nvSpPr>
          <p:spPr>
            <a:xfrm>
              <a:off x="0" y="7164"/>
              <a:ext cx="9144000" cy="331490"/>
            </a:xfrm>
            <a:prstGeom prst="roundRect">
              <a:avLst>
                <a:gd name="adj" fmla="val 2969"/>
              </a:avLst>
            </a:prstGeom>
            <a:solidFill>
              <a:schemeClr val="accent5">
                <a:lumMod val="20000"/>
                <a:lumOff val="80000"/>
              </a:schemeClr>
            </a:solidFill>
            <a:ln w="28575" cap="flat" cmpd="sng" algn="ctr">
              <a:noFill/>
              <a:prstDash val="solid"/>
            </a:ln>
            <a:effectLst/>
          </p:spPr>
          <p:txBody>
            <a:bodyPr lIns="65298" tIns="32649" rIns="65298" bIns="32649" rtlCol="0" anchor="ctr"/>
            <a:lstStyle/>
            <a:p>
              <a:pPr algn="ctr" defTabSz="914180">
                <a:defRPr/>
              </a:pPr>
              <a:endParaRPr kumimoji="0" lang="ja-JP" altLang="en-US" sz="1600" kern="0">
                <a:solidFill>
                  <a:prstClr val="white"/>
                </a:solidFill>
              </a:endParaRPr>
            </a:p>
          </p:txBody>
        </p:sp>
        <p:sp>
          <p:nvSpPr>
            <p:cNvPr id="9" name="テキスト ボックス 8"/>
            <p:cNvSpPr txBox="1"/>
            <p:nvPr/>
          </p:nvSpPr>
          <p:spPr>
            <a:xfrm>
              <a:off x="34227" y="9817"/>
              <a:ext cx="4830850" cy="300082"/>
            </a:xfrm>
            <a:prstGeom prst="rect">
              <a:avLst/>
            </a:prstGeom>
            <a:noFill/>
          </p:spPr>
          <p:txBody>
            <a:bodyPr wrap="square" rtlCol="0">
              <a:spAutoFit/>
            </a:bodyPr>
            <a:lstStyle/>
            <a:p>
              <a:r>
                <a:rPr lang="ja-JP" altLang="en-US" sz="1350" dirty="0">
                  <a:latin typeface="UD デジタル 教科書体 N-R" panose="02020400000000000000" pitchFamily="17" charset="-128"/>
                  <a:ea typeface="UD デジタル 教科書体 N-R" panose="02020400000000000000" pitchFamily="17" charset="-128"/>
                </a:rPr>
                <a:t>滋賀県版「架け橋期カリキュラム」実践記録（案）</a:t>
              </a:r>
            </a:p>
          </p:txBody>
        </p:sp>
        <p:sp>
          <p:nvSpPr>
            <p:cNvPr id="10" name="テキスト ボックス 9"/>
            <p:cNvSpPr txBox="1"/>
            <p:nvPr/>
          </p:nvSpPr>
          <p:spPr>
            <a:xfrm>
              <a:off x="4899303" y="9817"/>
              <a:ext cx="4348213" cy="300082"/>
            </a:xfrm>
            <a:prstGeom prst="rect">
              <a:avLst/>
            </a:prstGeom>
            <a:noFill/>
          </p:spPr>
          <p:txBody>
            <a:bodyPr wrap="square" rtlCol="0">
              <a:spAutoFit/>
            </a:bodyPr>
            <a:lstStyle/>
            <a:p>
              <a:r>
                <a:rPr lang="en-US" altLang="ja-JP" sz="1350" dirty="0">
                  <a:latin typeface="UD デジタル 教科書体 N-R" panose="02020400000000000000" pitchFamily="17" charset="-128"/>
                  <a:ea typeface="UD デジタル 教科書体 N-R" panose="02020400000000000000" pitchFamily="17" charset="-128"/>
                </a:rPr>
                <a:t>【</a:t>
              </a:r>
              <a:r>
                <a:rPr lang="ja-JP" altLang="en-US" sz="1350" dirty="0">
                  <a:latin typeface="UD デジタル 教科書体 N-R" panose="02020400000000000000" pitchFamily="17" charset="-128"/>
                  <a:ea typeface="UD デジタル 教科書体 N-R" panose="02020400000000000000" pitchFamily="17" charset="-128"/>
                </a:rPr>
                <a:t>　　　小学校区</a:t>
              </a:r>
              <a:r>
                <a:rPr lang="en-US" altLang="ja-JP" sz="1350" dirty="0">
                  <a:latin typeface="UD デジタル 教科書体 N-R" panose="02020400000000000000" pitchFamily="17" charset="-128"/>
                  <a:ea typeface="UD デジタル 教科書体 N-R" panose="02020400000000000000" pitchFamily="17" charset="-128"/>
                </a:rPr>
                <a:t>】</a:t>
              </a:r>
              <a:r>
                <a:rPr lang="ja-JP" altLang="en-US" sz="1350" dirty="0">
                  <a:latin typeface="UD デジタル 教科書体 N-R" panose="02020400000000000000" pitchFamily="17" charset="-128"/>
                  <a:ea typeface="UD デジタル 教科書体 N-R" panose="02020400000000000000" pitchFamily="17" charset="-128"/>
                </a:rPr>
                <a:t>　園名（　　　　　　　　　　）</a:t>
              </a:r>
            </a:p>
          </p:txBody>
        </p:sp>
      </p:grpSp>
    </p:spTree>
    <p:extLst>
      <p:ext uri="{BB962C8B-B14F-4D97-AF65-F5344CB8AC3E}">
        <p14:creationId xmlns:p14="http://schemas.microsoft.com/office/powerpoint/2010/main" val="31789951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nvGraphicFramePr>
        <p:xfrm>
          <a:off x="34227" y="338654"/>
          <a:ext cx="8846001" cy="6095402"/>
        </p:xfrm>
        <a:graphic>
          <a:graphicData uri="http://schemas.openxmlformats.org/drawingml/2006/table">
            <a:tbl>
              <a:tblPr firstRow="1" bandRow="1">
                <a:tableStyleId>{F2DE63D5-997A-4646-A377-4702673A728D}</a:tableStyleId>
              </a:tblPr>
              <a:tblGrid>
                <a:gridCol w="385592">
                  <a:extLst>
                    <a:ext uri="{9D8B030D-6E8A-4147-A177-3AD203B41FA5}">
                      <a16:colId xmlns:a16="http://schemas.microsoft.com/office/drawing/2014/main" val="20000"/>
                    </a:ext>
                  </a:extLst>
                </a:gridCol>
                <a:gridCol w="141467">
                  <a:extLst>
                    <a:ext uri="{9D8B030D-6E8A-4147-A177-3AD203B41FA5}">
                      <a16:colId xmlns:a16="http://schemas.microsoft.com/office/drawing/2014/main" val="20001"/>
                    </a:ext>
                  </a:extLst>
                </a:gridCol>
                <a:gridCol w="255348">
                  <a:extLst>
                    <a:ext uri="{9D8B030D-6E8A-4147-A177-3AD203B41FA5}">
                      <a16:colId xmlns:a16="http://schemas.microsoft.com/office/drawing/2014/main" val="20002"/>
                    </a:ext>
                  </a:extLst>
                </a:gridCol>
                <a:gridCol w="859766">
                  <a:extLst>
                    <a:ext uri="{9D8B030D-6E8A-4147-A177-3AD203B41FA5}">
                      <a16:colId xmlns:a16="http://schemas.microsoft.com/office/drawing/2014/main" val="20003"/>
                    </a:ext>
                  </a:extLst>
                </a:gridCol>
                <a:gridCol w="2401276">
                  <a:extLst>
                    <a:ext uri="{9D8B030D-6E8A-4147-A177-3AD203B41FA5}">
                      <a16:colId xmlns:a16="http://schemas.microsoft.com/office/drawing/2014/main" val="20004"/>
                    </a:ext>
                  </a:extLst>
                </a:gridCol>
                <a:gridCol w="2401276">
                  <a:extLst>
                    <a:ext uri="{9D8B030D-6E8A-4147-A177-3AD203B41FA5}">
                      <a16:colId xmlns:a16="http://schemas.microsoft.com/office/drawing/2014/main" val="20005"/>
                    </a:ext>
                  </a:extLst>
                </a:gridCol>
                <a:gridCol w="2401276">
                  <a:extLst>
                    <a:ext uri="{9D8B030D-6E8A-4147-A177-3AD203B41FA5}">
                      <a16:colId xmlns:a16="http://schemas.microsoft.com/office/drawing/2014/main" val="20006"/>
                    </a:ext>
                  </a:extLst>
                </a:gridCol>
              </a:tblGrid>
              <a:tr h="227803">
                <a:tc gridSpan="2">
                  <a:txBody>
                    <a:bodyPr/>
                    <a:lstStyle/>
                    <a:p>
                      <a:pPr algn="ctr"/>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noFill/>
                  </a:tcPr>
                </a:tc>
                <a:tc hMerge="1">
                  <a:txBody>
                    <a:bodyPr/>
                    <a:lstStyle/>
                    <a:p>
                      <a:endParaRPr kumimoji="1" lang="ja-JP" altLang="en-US"/>
                    </a:p>
                  </a:txBody>
                  <a:tcPr/>
                </a:tc>
                <a:tc>
                  <a:txBody>
                    <a:bodyPr/>
                    <a:lstStyle/>
                    <a:p>
                      <a:pPr algn="ctr"/>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noFill/>
                  </a:tcPr>
                </a:tc>
                <a:tc>
                  <a:txBody>
                    <a:bodyPr/>
                    <a:lstStyle/>
                    <a:p>
                      <a:pPr algn="ctr"/>
                      <a:r>
                        <a:rPr kumimoji="1" lang="ja-JP" altLang="en-US" sz="1000" dirty="0">
                          <a:solidFill>
                            <a:schemeClr val="tx1"/>
                          </a:solidFill>
                          <a:latin typeface="UD デジタル 教科書体 N-R" panose="02020400000000000000" pitchFamily="17" charset="-128"/>
                          <a:ea typeface="UD デジタル 教科書体 N-R" panose="02020400000000000000" pitchFamily="17" charset="-128"/>
                        </a:rPr>
                        <a:t>５歳児</a:t>
                      </a:r>
                    </a:p>
                  </a:txBody>
                  <a:tcPr marL="34290" marR="34290" marT="34290" marB="34290">
                    <a:solidFill>
                      <a:schemeClr val="accent2">
                        <a:lumMod val="20000"/>
                        <a:lumOff val="80000"/>
                      </a:schemeClr>
                    </a:solidFill>
                  </a:tcPr>
                </a:tc>
                <a:tc gridSpan="3">
                  <a:txBody>
                    <a:bodyPr/>
                    <a:lstStyle/>
                    <a:p>
                      <a:pPr algn="ctr"/>
                      <a:r>
                        <a:rPr kumimoji="1" lang="ja-JP" altLang="en-US" sz="1000" dirty="0">
                          <a:solidFill>
                            <a:schemeClr val="tx1"/>
                          </a:solidFill>
                          <a:latin typeface="UD デジタル 教科書体 N-R" panose="02020400000000000000" pitchFamily="17" charset="-128"/>
                          <a:ea typeface="UD デジタル 教科書体 N-R" panose="02020400000000000000" pitchFamily="17" charset="-128"/>
                        </a:rPr>
                        <a:t>第１学年</a:t>
                      </a:r>
                    </a:p>
                  </a:txBody>
                  <a:tcPr marL="34290" marR="34290" marT="34290" marB="34290">
                    <a:solidFill>
                      <a:schemeClr val="accent6">
                        <a:lumMod val="20000"/>
                        <a:lumOff val="80000"/>
                      </a:schemeClr>
                    </a:solidFill>
                  </a:tcPr>
                </a:tc>
                <a:tc hMerge="1">
                  <a:txBody>
                    <a:bodyPr/>
                    <a:lstStyle/>
                    <a:p>
                      <a:pPr algn="ctr"/>
                      <a:endParaRPr kumimoji="1" lang="ja-JP" altLang="en-US" sz="1000" dirty="0">
                        <a:latin typeface="UD デジタル 教科書体 N-R" panose="02020400000000000000" pitchFamily="17" charset="-128"/>
                        <a:ea typeface="UD デジタル 教科書体 N-R" panose="02020400000000000000" pitchFamily="17" charset="-128"/>
                      </a:endParaRPr>
                    </a:p>
                  </a:txBody>
                  <a:tcPr marL="34290" marR="34290" marT="34290" marB="34290"/>
                </a:tc>
                <a:tc hMerge="1">
                  <a:txBody>
                    <a:bodyPr/>
                    <a:lstStyle/>
                    <a:p>
                      <a:pPr algn="ctr"/>
                      <a:endParaRPr kumimoji="1" lang="ja-JP" altLang="en-US" sz="1000" dirty="0">
                        <a:latin typeface="UD デジタル 教科書体 N-R" panose="02020400000000000000" pitchFamily="17" charset="-128"/>
                        <a:ea typeface="UD デジタル 教科書体 N-R" panose="02020400000000000000" pitchFamily="17" charset="-128"/>
                      </a:endParaRPr>
                    </a:p>
                  </a:txBody>
                  <a:tcPr marL="34290" marR="34290" marT="34290" marB="34290"/>
                </a:tc>
                <a:extLst>
                  <a:ext uri="{0D108BD9-81ED-4DB2-BD59-A6C34878D82A}">
                    <a16:rowId xmlns:a16="http://schemas.microsoft.com/office/drawing/2014/main" val="10000"/>
                  </a:ext>
                </a:extLst>
              </a:tr>
              <a:tr h="227803">
                <a:tc gridSpan="2">
                  <a:txBody>
                    <a:bodyPr/>
                    <a:lstStyle/>
                    <a:p>
                      <a:pPr algn="l"/>
                      <a:r>
                        <a:rPr kumimoji="1" lang="ja-JP" altLang="en-US" sz="800" dirty="0">
                          <a:latin typeface="UD デジタル 教科書体 N-R" panose="02020400000000000000" pitchFamily="17" charset="-128"/>
                          <a:ea typeface="UD デジタル 教科書体 N-R" panose="02020400000000000000" pitchFamily="17" charset="-128"/>
                        </a:rPr>
                        <a:t>時期</a:t>
                      </a:r>
                    </a:p>
                  </a:txBody>
                  <a:tcPr marL="34290" marR="34290" marT="34290" marB="34290"/>
                </a:tc>
                <a:tc hMerge="1">
                  <a:txBody>
                    <a:bodyPr/>
                    <a:lstStyle/>
                    <a:p>
                      <a:endParaRPr kumimoji="1" lang="ja-JP" altLang="en-US"/>
                    </a:p>
                  </a:txBody>
                  <a:tcPr/>
                </a:tc>
                <a:tc>
                  <a:txBody>
                    <a:bodyPr/>
                    <a:lstStyle/>
                    <a:p>
                      <a:pPr algn="l"/>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R w="12700" cap="flat" cmpd="sng" algn="ctr">
                      <a:solidFill>
                        <a:schemeClr val="bg2">
                          <a:lumMod val="90000"/>
                        </a:schemeClr>
                      </a:solidFill>
                      <a:prstDash val="solid"/>
                      <a:round/>
                      <a:headEnd type="none" w="med" len="med"/>
                      <a:tailEnd type="none" w="med" len="med"/>
                    </a:lnR>
                  </a:tcPr>
                </a:tc>
                <a:tc>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１・２・３</a:t>
                      </a:r>
                    </a:p>
                  </a:txBody>
                  <a:tcPr marL="34290" marR="34290" marT="34290" marB="34290">
                    <a:lnL w="12700" cap="flat" cmpd="sng" algn="ctr">
                      <a:solidFill>
                        <a:schemeClr val="bg2">
                          <a:lumMod val="90000"/>
                        </a:schemeClr>
                      </a:solidFill>
                      <a:prstDash val="solid"/>
                      <a:round/>
                      <a:headEnd type="none" w="med" len="med"/>
                      <a:tailEnd type="none" w="med" len="med"/>
                    </a:lnL>
                  </a:tcPr>
                </a:tc>
                <a:tc>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４・５・６・７</a:t>
                      </a:r>
                    </a:p>
                  </a:txBody>
                  <a:tcPr marL="34290" marR="34290" marT="34290" marB="34290">
                    <a:lnR w="12700" cap="flat" cmpd="sng" algn="ctr">
                      <a:solidFill>
                        <a:schemeClr val="bg1">
                          <a:lumMod val="50000"/>
                        </a:schemeClr>
                      </a:solidFill>
                      <a:prstDash val="sysDot"/>
                      <a:round/>
                      <a:headEnd type="none" w="med" len="med"/>
                      <a:tailEnd type="none" w="med" len="med"/>
                    </a:lnR>
                  </a:tcPr>
                </a:tc>
                <a:tc>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８・９・</a:t>
                      </a:r>
                      <a:r>
                        <a:rPr kumimoji="1" lang="en-US" altLang="ja-JP" sz="1000" dirty="0">
                          <a:latin typeface="UD デジタル 教科書体 N-R" panose="02020400000000000000" pitchFamily="17" charset="-128"/>
                          <a:ea typeface="UD デジタル 教科書体 N-R" panose="02020400000000000000" pitchFamily="17" charset="-128"/>
                        </a:rPr>
                        <a:t>10</a:t>
                      </a:r>
                      <a:r>
                        <a:rPr kumimoji="1" lang="ja-JP" altLang="en-US" sz="1000" dirty="0">
                          <a:latin typeface="UD デジタル 教科書体 N-R" panose="02020400000000000000" pitchFamily="17" charset="-128"/>
                          <a:ea typeface="UD デジタル 教科書体 N-R" panose="02020400000000000000" pitchFamily="17" charset="-128"/>
                        </a:rPr>
                        <a:t>・</a:t>
                      </a:r>
                      <a:r>
                        <a:rPr kumimoji="1" lang="en-US" altLang="ja-JP" sz="1000" dirty="0">
                          <a:latin typeface="UD デジタル 教科書体 N-R" panose="02020400000000000000" pitchFamily="17" charset="-128"/>
                          <a:ea typeface="UD デジタル 教科書体 N-R" panose="02020400000000000000" pitchFamily="17" charset="-128"/>
                        </a:rPr>
                        <a:t>11</a:t>
                      </a:r>
                      <a:r>
                        <a:rPr kumimoji="1" lang="ja-JP" altLang="en-US" sz="1000" dirty="0">
                          <a:latin typeface="UD デジタル 教科書体 N-R" panose="02020400000000000000" pitchFamily="17" charset="-128"/>
                          <a:ea typeface="UD デジタル 教科書体 N-R" panose="02020400000000000000" pitchFamily="17" charset="-128"/>
                        </a:rPr>
                        <a:t>・</a:t>
                      </a:r>
                      <a:r>
                        <a:rPr kumimoji="1" lang="en-US" altLang="ja-JP" sz="1000" dirty="0">
                          <a:latin typeface="UD デジタル 教科書体 N-R" panose="02020400000000000000" pitchFamily="17" charset="-128"/>
                          <a:ea typeface="UD デジタル 教科書体 N-R" panose="02020400000000000000" pitchFamily="17" charset="-128"/>
                        </a:rPr>
                        <a:t>12</a:t>
                      </a:r>
                      <a:endParaRPr kumimoji="1" lang="ja-JP" altLang="en-US" sz="10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1">
                          <a:lumMod val="50000"/>
                        </a:schemeClr>
                      </a:solidFill>
                      <a:prstDash val="sysDot"/>
                      <a:round/>
                      <a:headEnd type="none" w="med" len="med"/>
                      <a:tailEnd type="none" w="med" len="med"/>
                    </a:lnL>
                    <a:lnR w="12700" cap="flat" cmpd="sng" algn="ctr">
                      <a:solidFill>
                        <a:schemeClr val="bg1">
                          <a:lumMod val="50000"/>
                        </a:schemeClr>
                      </a:solidFill>
                      <a:prstDash val="sysDot"/>
                      <a:round/>
                      <a:headEnd type="none" w="med" len="med"/>
                      <a:tailEnd type="none" w="med" len="med"/>
                    </a:lnR>
                  </a:tcPr>
                </a:tc>
                <a:tc>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１・２・３</a:t>
                      </a:r>
                    </a:p>
                  </a:txBody>
                  <a:tcPr marL="34290" marR="34290" marT="34290" marB="34290">
                    <a:lnL w="12700" cap="flat" cmpd="sng" algn="ctr">
                      <a:solidFill>
                        <a:schemeClr val="bg1">
                          <a:lumMod val="50000"/>
                        </a:schemeClr>
                      </a:solidFill>
                      <a:prstDash val="sysDot"/>
                      <a:round/>
                      <a:headEnd type="none" w="med" len="med"/>
                      <a:tailEnd type="none" w="med" len="med"/>
                    </a:lnL>
                  </a:tcPr>
                </a:tc>
                <a:extLst>
                  <a:ext uri="{0D108BD9-81ED-4DB2-BD59-A6C34878D82A}">
                    <a16:rowId xmlns:a16="http://schemas.microsoft.com/office/drawing/2014/main" val="10001"/>
                  </a:ext>
                </a:extLst>
              </a:tr>
              <a:tr h="333725">
                <a:tc gridSpan="3">
                  <a:txBody>
                    <a:bodyPr/>
                    <a:lstStyle/>
                    <a:p>
                      <a:r>
                        <a:rPr kumimoji="1" lang="ja-JP" altLang="en-US" sz="900" dirty="0">
                          <a:latin typeface="UD デジタル 教科書体 N-R" panose="02020400000000000000" pitchFamily="17" charset="-128"/>
                          <a:ea typeface="UD デジタル 教科書体 N-R" panose="02020400000000000000" pitchFamily="17" charset="-128"/>
                        </a:rPr>
                        <a:t>期待する</a:t>
                      </a:r>
                      <a:endParaRPr kumimoji="1" lang="en-US" altLang="ja-JP" sz="900" dirty="0">
                        <a:latin typeface="UD デジタル 教科書体 N-R" panose="02020400000000000000" pitchFamily="17" charset="-128"/>
                        <a:ea typeface="UD デジタル 教科書体 N-R" panose="02020400000000000000" pitchFamily="17" charset="-128"/>
                      </a:endParaRPr>
                    </a:p>
                    <a:p>
                      <a:r>
                        <a:rPr kumimoji="1" lang="ja-JP" altLang="en-US" sz="900" dirty="0">
                          <a:latin typeface="UD デジタル 教科書体 N-R" panose="02020400000000000000" pitchFamily="17" charset="-128"/>
                          <a:ea typeface="UD デジタル 教科書体 N-R" panose="02020400000000000000" pitchFamily="17" charset="-128"/>
                        </a:rPr>
                        <a:t>子ども像</a:t>
                      </a:r>
                    </a:p>
                  </a:txBody>
                  <a:tcPr marL="34290" marR="34290" marT="34290" marB="34290">
                    <a:lnR w="9525" cap="flat" cmpd="sng" algn="ctr">
                      <a:solidFill>
                        <a:schemeClr val="bg2">
                          <a:lumMod val="90000"/>
                        </a:schemeClr>
                      </a:solidFill>
                      <a:prstDash val="solid"/>
                      <a:round/>
                      <a:headEnd type="none" w="med" len="med"/>
                      <a:tailEnd type="none" w="med" len="med"/>
                    </a:lnR>
                  </a:tcPr>
                </a:tc>
                <a:tc hMerge="1">
                  <a:txBody>
                    <a:bodyPr/>
                    <a:lstStyle/>
                    <a:p>
                      <a:endParaRPr kumimoji="1" lang="ja-JP" altLang="en-US"/>
                    </a:p>
                  </a:txBody>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9525"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B w="12700" cap="flat" cmpd="sng" algn="ctr">
                      <a:solidFill>
                        <a:schemeClr val="bg2">
                          <a:lumMod val="90000"/>
                        </a:schemeClr>
                      </a:solidFill>
                      <a:prstDash val="solid"/>
                      <a:round/>
                      <a:headEnd type="none" w="med" len="med"/>
                      <a:tailEnd type="none" w="med" len="med"/>
                    </a:lnB>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B w="12700" cap="flat" cmpd="sng" algn="ctr">
                      <a:solidFill>
                        <a:schemeClr val="bg2">
                          <a:lumMod val="90000"/>
                        </a:schemeClr>
                      </a:solidFill>
                      <a:prstDash val="solid"/>
                      <a:round/>
                      <a:headEnd type="none" w="med" len="med"/>
                      <a:tailEnd type="none" w="med" len="med"/>
                    </a:lnB>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1">
                          <a:lumMod val="50000"/>
                        </a:schemeClr>
                      </a:solidFill>
                      <a:prstDash val="sysDot"/>
                      <a:round/>
                      <a:headEnd type="none" w="med" len="med"/>
                      <a:tailEnd type="none" w="med" len="med"/>
                    </a:lnL>
                    <a:lnB w="12700" cap="flat" cmpd="sng" algn="ctr">
                      <a:solidFill>
                        <a:schemeClr val="bg1">
                          <a:lumMod val="50000"/>
                        </a:schemeClr>
                      </a:solidFill>
                      <a:prstDash val="sysDot"/>
                      <a:round/>
                      <a:headEnd type="none" w="med" len="med"/>
                      <a:tailEnd type="none" w="med" len="med"/>
                    </a:lnB>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1">
                          <a:lumMod val="50000"/>
                        </a:schemeClr>
                      </a:solidFill>
                      <a:prstDash val="sysDot"/>
                      <a:round/>
                      <a:headEnd type="none" w="med" len="med"/>
                      <a:tailEnd type="none" w="med" len="med"/>
                    </a:lnL>
                  </a:tcPr>
                </a:tc>
                <a:extLst>
                  <a:ext uri="{0D108BD9-81ED-4DB2-BD59-A6C34878D82A}">
                    <a16:rowId xmlns:a16="http://schemas.microsoft.com/office/drawing/2014/main" val="10002"/>
                  </a:ext>
                </a:extLst>
              </a:tr>
              <a:tr h="354984">
                <a:tc rowSpan="2">
                  <a:txBody>
                    <a:bodyPr/>
                    <a:lstStyle/>
                    <a:p>
                      <a:r>
                        <a:rPr kumimoji="1" lang="ja-JP" altLang="en-US" sz="700" dirty="0">
                          <a:latin typeface="UD デジタル 教科書体 N-R" panose="02020400000000000000" pitchFamily="17" charset="-128"/>
                          <a:ea typeface="UD デジタル 教科書体 N-R" panose="02020400000000000000" pitchFamily="17" charset="-128"/>
                        </a:rPr>
                        <a:t>幼児期の終わりまでに育ってほしい姿</a:t>
                      </a:r>
                    </a:p>
                  </a:txBody>
                  <a:tcPr marL="34290" marR="34290" marT="34290" marB="34290" vert="eaVert">
                    <a:lnR w="9525" cap="flat" cmpd="sng" algn="ctr">
                      <a:solidFill>
                        <a:schemeClr val="bg2">
                          <a:lumMod val="90000"/>
                        </a:schemeClr>
                      </a:solidFill>
                      <a:prstDash val="solid"/>
                      <a:round/>
                      <a:headEnd type="none" w="med" len="med"/>
                      <a:tailEnd type="none" w="med" len="med"/>
                    </a:lnR>
                    <a:lnB w="12700" cap="flat" cmpd="sng" algn="ctr">
                      <a:solidFill>
                        <a:schemeClr val="bg2">
                          <a:lumMod val="90000"/>
                        </a:schemeClr>
                      </a:solidFill>
                      <a:prstDash val="solid"/>
                      <a:round/>
                      <a:headEnd type="none" w="med" len="med"/>
                      <a:tailEnd type="none" w="med" len="med"/>
                    </a:lnB>
                  </a:tcPr>
                </a:tc>
                <a:tc gridSpan="2">
                  <a:txBody>
                    <a:bodyPr/>
                    <a:lstStyle/>
                    <a:p>
                      <a:endParaRPr kumimoji="1" lang="ja-JP" altLang="en-US"/>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lnB w="12700" cap="flat" cmpd="sng" algn="ctr">
                      <a:solidFill>
                        <a:schemeClr val="bg2">
                          <a:lumMod val="90000"/>
                        </a:schemeClr>
                      </a:solidFill>
                      <a:prstDash val="sysDash"/>
                      <a:round/>
                      <a:headEnd type="none" w="med" len="med"/>
                      <a:tailEnd type="none" w="med" len="med"/>
                    </a:lnB>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lnB w="12700" cap="flat" cmpd="sng" algn="ctr">
                      <a:solidFill>
                        <a:schemeClr val="bg2">
                          <a:lumMod val="90000"/>
                        </a:schemeClr>
                      </a:solidFill>
                      <a:prstDash val="sysDash"/>
                      <a:round/>
                      <a:headEnd type="none" w="med" len="med"/>
                      <a:tailEnd type="none" w="med" len="med"/>
                    </a:lnB>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9525"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ysDash"/>
                      <a:round/>
                      <a:headEnd type="none" w="med" len="med"/>
                      <a:tailEnd type="none" w="med" len="med"/>
                    </a:lnB>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ysDash"/>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3"/>
                  </a:ext>
                </a:extLst>
              </a:tr>
              <a:tr h="337074">
                <a:tc v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R w="9525" cap="flat" cmpd="sng" algn="ctr">
                      <a:solidFill>
                        <a:schemeClr val="bg2">
                          <a:lumMod val="90000"/>
                        </a:schemeClr>
                      </a:solidFill>
                      <a:prstDash val="solid"/>
                      <a:round/>
                      <a:headEnd type="none" w="med" len="med"/>
                      <a:tailEnd type="none" w="med" len="med"/>
                    </a:lnR>
                  </a:tcPr>
                </a:tc>
                <a:tc gridSpan="2">
                  <a:txBody>
                    <a:bodyPr/>
                    <a:lstStyle/>
                    <a:p>
                      <a:endParaRPr kumimoji="1" lang="ja-JP" altLang="en-US"/>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ysDash"/>
                      <a:round/>
                      <a:headEnd type="none" w="med" len="med"/>
                      <a:tailEnd type="none" w="med" len="med"/>
                    </a:lnT>
                    <a:lnB w="12700" cap="flat" cmpd="sng" algn="ctr">
                      <a:solidFill>
                        <a:schemeClr val="bg2">
                          <a:lumMod val="90000"/>
                        </a:schemeClr>
                      </a:solidFill>
                      <a:prstDash val="solid"/>
                      <a:round/>
                      <a:headEnd type="none" w="med" len="med"/>
                      <a:tailEnd type="none" w="med" len="med"/>
                    </a:lnB>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ysDash"/>
                      <a:round/>
                      <a:headEnd type="none" w="med" len="med"/>
                      <a:tailEnd type="none" w="med" len="med"/>
                    </a:lnT>
                    <a:lnB w="12700" cap="flat" cmpd="sng" algn="ctr">
                      <a:solidFill>
                        <a:schemeClr val="bg2">
                          <a:lumMod val="90000"/>
                        </a:schemeClr>
                      </a:solidFill>
                      <a:prstDash val="solid"/>
                      <a:round/>
                      <a:headEnd type="none" w="med" len="med"/>
                      <a:tailEnd type="none" w="med" len="med"/>
                    </a:lnB>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9525"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ysDash"/>
                      <a:round/>
                      <a:headEnd type="none" w="med" len="med"/>
                      <a:tailEnd type="none" w="med" len="med"/>
                    </a:lnT>
                    <a:lnB w="12700" cap="flat" cmpd="sng" algn="ctr">
                      <a:solidFill>
                        <a:schemeClr val="bg2">
                          <a:lumMod val="90000"/>
                        </a:schemeClr>
                      </a:solidFill>
                      <a:prstDash val="solid"/>
                      <a:round/>
                      <a:headEnd type="none" w="med" len="med"/>
                      <a:tailEnd type="none" w="med" len="med"/>
                    </a:lnB>
                  </a:tcPr>
                </a:tc>
                <a:tc gridSpan="3">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T w="12700" cap="flat" cmpd="sng" algn="ctr">
                      <a:solidFill>
                        <a:schemeClr val="bg2">
                          <a:lumMod val="90000"/>
                        </a:schemeClr>
                      </a:solidFill>
                      <a:prstDash val="sysDash"/>
                      <a:round/>
                      <a:headEnd type="none" w="med" len="med"/>
                      <a:tailEnd type="none" w="med" len="med"/>
                    </a:lnT>
                    <a:lnB w="12700" cap="flat" cmpd="sng" algn="ctr">
                      <a:solidFill>
                        <a:schemeClr val="bg2">
                          <a:lumMod val="9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4"/>
                  </a:ext>
                </a:extLst>
              </a:tr>
              <a:tr h="3743446">
                <a:tc gridSpan="3">
                  <a:txBody>
                    <a:bodyPr/>
                    <a:lstStyle/>
                    <a:p>
                      <a:pPr algn="ctr"/>
                      <a:r>
                        <a:rPr kumimoji="1" lang="ja-JP" altLang="en-US" sz="1000" dirty="0">
                          <a:latin typeface="UD デジタル 教科書体 N-R" panose="02020400000000000000" pitchFamily="17" charset="-128"/>
                          <a:ea typeface="UD デジタル 教科書体 N-R" panose="02020400000000000000" pitchFamily="17" charset="-128"/>
                        </a:rPr>
                        <a:t>幼児期の終わりまでに育ってほしい姿が見られた</a:t>
                      </a:r>
                      <a:endParaRPr kumimoji="1" lang="en-US" altLang="ja-JP" sz="1000" dirty="0">
                        <a:latin typeface="UD デジタル 教科書体 N-R" panose="02020400000000000000" pitchFamily="17" charset="-128"/>
                        <a:ea typeface="UD デジタル 教科書体 N-R" panose="02020400000000000000" pitchFamily="17" charset="-128"/>
                      </a:endParaRPr>
                    </a:p>
                    <a:p>
                      <a:pPr algn="ctr"/>
                      <a:r>
                        <a:rPr kumimoji="1" lang="ja-JP" altLang="en-US" sz="1000" dirty="0">
                          <a:latin typeface="UD デジタル 教科書体 N-R" panose="02020400000000000000" pitchFamily="17" charset="-128"/>
                          <a:ea typeface="UD デジタル 教科書体 N-R" panose="02020400000000000000" pitchFamily="17" charset="-128"/>
                        </a:rPr>
                        <a:t>子どもの学びの姿</a:t>
                      </a:r>
                    </a:p>
                  </a:txBody>
                  <a:tcPr marL="34290" marR="34290" marT="34290" marB="34290" vert="eaVert" anchor="ctr">
                    <a:lnR w="9525"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hMerge="1">
                  <a:txBody>
                    <a:bodyPr/>
                    <a:lstStyle/>
                    <a:p>
                      <a:endParaRPr kumimoji="1" lang="ja-JP" altLang="en-US" dirty="0"/>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hMerge="1">
                  <a:txBody>
                    <a:bodyPr/>
                    <a:lstStyle/>
                    <a:p>
                      <a:endParaRPr kumimoji="1" lang="ja-JP" altLang="en-US" sz="10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L w="9525" cap="flat" cmpd="sng" algn="ctr">
                      <a:solidFill>
                        <a:schemeClr val="bg2">
                          <a:lumMod val="90000"/>
                        </a:schemeClr>
                      </a:solidFill>
                      <a:prstDash val="solid"/>
                      <a:round/>
                      <a:headEnd type="none" w="med" len="med"/>
                      <a:tailEnd type="none" w="med" len="med"/>
                    </a:lnL>
                    <a:lnR w="9525"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9525"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lnR w="12700" cap="flat" cmpd="sng" algn="ctr">
                      <a:solidFill>
                        <a:schemeClr val="bg2">
                          <a:lumMod val="90000"/>
                        </a:schemeClr>
                      </a:solidFill>
                      <a:prstDash val="sysDash"/>
                      <a:round/>
                      <a:headEnd type="none" w="med" len="med"/>
                      <a:tailEnd type="none" w="med" len="med"/>
                    </a:lnR>
                    <a:lnT w="12700" cap="flat" cmpd="sng" algn="ctr">
                      <a:solidFill>
                        <a:schemeClr val="bg2">
                          <a:lumMod val="90000"/>
                        </a:schemeClr>
                      </a:solidFill>
                      <a:prstDash val="solid"/>
                      <a:round/>
                      <a:headEnd type="none" w="med" len="med"/>
                      <a:tailEnd type="none" w="med" len="med"/>
                    </a:lnT>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lnT w="12700" cap="flat" cmpd="sng" algn="ctr">
                      <a:solidFill>
                        <a:schemeClr val="bg2">
                          <a:lumMod val="90000"/>
                        </a:schemeClr>
                      </a:solidFill>
                      <a:prstDash val="solid"/>
                      <a:round/>
                      <a:headEnd type="none" w="med" len="med"/>
                      <a:tailEnd type="none" w="med" len="med"/>
                    </a:lnT>
                  </a:tcPr>
                </a:tc>
                <a:extLst>
                  <a:ext uri="{0D108BD9-81ED-4DB2-BD59-A6C34878D82A}">
                    <a16:rowId xmlns:a16="http://schemas.microsoft.com/office/drawing/2014/main" val="10005"/>
                  </a:ext>
                </a:extLst>
              </a:tr>
              <a:tr h="861392">
                <a:tc gridSpan="3">
                  <a:txBody>
                    <a:bodyPr/>
                    <a:lstStyle/>
                    <a:p>
                      <a:pPr algn="ctr"/>
                      <a:r>
                        <a:rPr kumimoji="1" lang="ja-JP" altLang="en-US" sz="800" dirty="0">
                          <a:latin typeface="UD デジタル 教科書体 N-R" panose="02020400000000000000" pitchFamily="17" charset="-128"/>
                          <a:ea typeface="UD デジタル 教科書体 N-R" panose="02020400000000000000" pitchFamily="17" charset="-128"/>
                        </a:rPr>
                        <a:t>他園・小学校からのコメント</a:t>
                      </a:r>
                    </a:p>
                  </a:txBody>
                  <a:tcPr marL="34290" marR="34290" marT="34290" marB="34290" vert="eaVert" anchor="ctr">
                    <a:lnR w="12700" cap="flat" cmpd="sng" algn="ctr">
                      <a:solidFill>
                        <a:schemeClr val="bg2">
                          <a:lumMod val="90000"/>
                        </a:schemeClr>
                      </a:solidFill>
                      <a:prstDash val="solid"/>
                      <a:round/>
                      <a:headEnd type="none" w="med" len="med"/>
                      <a:tailEnd type="none" w="med" len="med"/>
                    </a:lnR>
                  </a:tcPr>
                </a:tc>
                <a:tc hMerge="1">
                  <a:txBody>
                    <a:bodyPr/>
                    <a:lstStyle/>
                    <a:p>
                      <a:endParaRPr kumimoji="1" lang="ja-JP" altLang="en-US" dirty="0"/>
                    </a:p>
                  </a:txBody>
                  <a:tcPr marL="34290" marR="34290" marT="34290" marB="34290" vert="eaVert">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tcPr>
                </a:tc>
                <a:tc hMerge="1">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vert="eaVert">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olid"/>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olid"/>
                      <a:round/>
                      <a:headEnd type="none" w="med" len="med"/>
                      <a:tailEnd type="none" w="med" len="med"/>
                    </a:lnL>
                    <a:lnR w="12700" cap="flat" cmpd="sng" algn="ctr">
                      <a:solidFill>
                        <a:schemeClr val="bg2">
                          <a:lumMod val="90000"/>
                        </a:schemeClr>
                      </a:solidFill>
                      <a:prstDash val="sysDash"/>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lnR w="12700" cap="flat" cmpd="sng" algn="ctr">
                      <a:solidFill>
                        <a:schemeClr val="bg2">
                          <a:lumMod val="90000"/>
                        </a:schemeClr>
                      </a:solidFill>
                      <a:prstDash val="sysDash"/>
                      <a:round/>
                      <a:headEnd type="none" w="med" len="med"/>
                      <a:tailEnd type="none" w="med" len="med"/>
                    </a:lnR>
                  </a:tcPr>
                </a:tc>
                <a:tc>
                  <a:txBody>
                    <a:bodyPr/>
                    <a:lstStyle/>
                    <a:p>
                      <a:endParaRPr kumimoji="1" lang="ja-JP" altLang="en-US" sz="800" dirty="0">
                        <a:latin typeface="UD デジタル 教科書体 N-R" panose="02020400000000000000" pitchFamily="17" charset="-128"/>
                        <a:ea typeface="UD デジタル 教科書体 N-R" panose="02020400000000000000" pitchFamily="17" charset="-128"/>
                      </a:endParaRPr>
                    </a:p>
                  </a:txBody>
                  <a:tcPr marL="34290" marR="34290" marT="34290" marB="34290">
                    <a:lnL w="12700" cap="flat" cmpd="sng" algn="ctr">
                      <a:solidFill>
                        <a:schemeClr val="bg2">
                          <a:lumMod val="90000"/>
                        </a:schemeClr>
                      </a:solidFill>
                      <a:prstDash val="sysDash"/>
                      <a:round/>
                      <a:headEnd type="none" w="med" len="med"/>
                      <a:tailEnd type="none" w="med" len="med"/>
                    </a:lnL>
                  </a:tcPr>
                </a:tc>
                <a:extLst>
                  <a:ext uri="{0D108BD9-81ED-4DB2-BD59-A6C34878D82A}">
                    <a16:rowId xmlns:a16="http://schemas.microsoft.com/office/drawing/2014/main" val="10006"/>
                  </a:ext>
                </a:extLst>
              </a:tr>
            </a:tbl>
          </a:graphicData>
        </a:graphic>
      </p:graphicFrame>
      <p:grpSp>
        <p:nvGrpSpPr>
          <p:cNvPr id="7" name="グループ化 6"/>
          <p:cNvGrpSpPr/>
          <p:nvPr/>
        </p:nvGrpSpPr>
        <p:grpSpPr>
          <a:xfrm>
            <a:off x="0" y="-3199"/>
            <a:ext cx="9247516" cy="331490"/>
            <a:chOff x="0" y="7164"/>
            <a:chExt cx="9247516" cy="331490"/>
          </a:xfrm>
        </p:grpSpPr>
        <p:sp>
          <p:nvSpPr>
            <p:cNvPr id="8" name="角丸四角形 7"/>
            <p:cNvSpPr/>
            <p:nvPr/>
          </p:nvSpPr>
          <p:spPr>
            <a:xfrm>
              <a:off x="0" y="7164"/>
              <a:ext cx="9144000" cy="331490"/>
            </a:xfrm>
            <a:prstGeom prst="roundRect">
              <a:avLst>
                <a:gd name="adj" fmla="val 2969"/>
              </a:avLst>
            </a:prstGeom>
            <a:solidFill>
              <a:schemeClr val="accent5">
                <a:lumMod val="20000"/>
                <a:lumOff val="80000"/>
              </a:schemeClr>
            </a:solidFill>
            <a:ln w="28575" cap="flat" cmpd="sng" algn="ctr">
              <a:noFill/>
              <a:prstDash val="solid"/>
            </a:ln>
            <a:effectLst/>
          </p:spPr>
          <p:txBody>
            <a:bodyPr lIns="65298" tIns="32649" rIns="65298" bIns="32649" rtlCol="0" anchor="ctr"/>
            <a:lstStyle/>
            <a:p>
              <a:pPr algn="ctr" defTabSz="914180">
                <a:defRPr/>
              </a:pPr>
              <a:endParaRPr kumimoji="0" lang="ja-JP" altLang="en-US" sz="1600" kern="0">
                <a:solidFill>
                  <a:prstClr val="white"/>
                </a:solidFill>
              </a:endParaRPr>
            </a:p>
          </p:txBody>
        </p:sp>
        <p:sp>
          <p:nvSpPr>
            <p:cNvPr id="9" name="テキスト ボックス 8"/>
            <p:cNvSpPr txBox="1"/>
            <p:nvPr/>
          </p:nvSpPr>
          <p:spPr>
            <a:xfrm>
              <a:off x="34227" y="9817"/>
              <a:ext cx="4830850" cy="300082"/>
            </a:xfrm>
            <a:prstGeom prst="rect">
              <a:avLst/>
            </a:prstGeom>
            <a:noFill/>
          </p:spPr>
          <p:txBody>
            <a:bodyPr wrap="square" rtlCol="0">
              <a:spAutoFit/>
            </a:bodyPr>
            <a:lstStyle/>
            <a:p>
              <a:r>
                <a:rPr lang="ja-JP" altLang="en-US" sz="1350" dirty="0">
                  <a:latin typeface="UD デジタル 教科書体 N-R" panose="02020400000000000000" pitchFamily="17" charset="-128"/>
                  <a:ea typeface="UD デジタル 教科書体 N-R" panose="02020400000000000000" pitchFamily="17" charset="-128"/>
                </a:rPr>
                <a:t>滋賀県版「架け橋期カリキュラム」実践記録（案）</a:t>
              </a:r>
            </a:p>
          </p:txBody>
        </p:sp>
        <p:sp>
          <p:nvSpPr>
            <p:cNvPr id="10" name="テキスト ボックス 9"/>
            <p:cNvSpPr txBox="1"/>
            <p:nvPr/>
          </p:nvSpPr>
          <p:spPr>
            <a:xfrm>
              <a:off x="4899303" y="9817"/>
              <a:ext cx="4348213" cy="300082"/>
            </a:xfrm>
            <a:prstGeom prst="rect">
              <a:avLst/>
            </a:prstGeom>
            <a:noFill/>
          </p:spPr>
          <p:txBody>
            <a:bodyPr wrap="square" rtlCol="0">
              <a:spAutoFit/>
            </a:bodyPr>
            <a:lstStyle/>
            <a:p>
              <a:r>
                <a:rPr lang="en-US" altLang="ja-JP" sz="1350" dirty="0">
                  <a:latin typeface="UD デジタル 教科書体 N-R" panose="02020400000000000000" pitchFamily="17" charset="-128"/>
                  <a:ea typeface="UD デジタル 教科書体 N-R" panose="02020400000000000000" pitchFamily="17" charset="-128"/>
                </a:rPr>
                <a:t>【</a:t>
              </a:r>
              <a:r>
                <a:rPr lang="ja-JP" altLang="en-US" sz="1350" dirty="0">
                  <a:latin typeface="UD デジタル 教科書体 N-R" panose="02020400000000000000" pitchFamily="17" charset="-128"/>
                  <a:ea typeface="UD デジタル 教科書体 N-R" panose="02020400000000000000" pitchFamily="17" charset="-128"/>
                </a:rPr>
                <a:t>　　　小学校区</a:t>
              </a:r>
              <a:r>
                <a:rPr lang="en-US" altLang="ja-JP" sz="1350" dirty="0">
                  <a:latin typeface="UD デジタル 教科書体 N-R" panose="02020400000000000000" pitchFamily="17" charset="-128"/>
                  <a:ea typeface="UD デジタル 教科書体 N-R" panose="02020400000000000000" pitchFamily="17" charset="-128"/>
                </a:rPr>
                <a:t>】</a:t>
              </a:r>
              <a:r>
                <a:rPr lang="ja-JP" altLang="en-US" sz="1350" dirty="0">
                  <a:latin typeface="UD デジタル 教科書体 N-R" panose="02020400000000000000" pitchFamily="17" charset="-128"/>
                  <a:ea typeface="UD デジタル 教科書体 N-R" panose="02020400000000000000" pitchFamily="17" charset="-128"/>
                </a:rPr>
                <a:t>　校名（　　　　　　　　　　）</a:t>
              </a:r>
            </a:p>
          </p:txBody>
        </p:sp>
      </p:grpSp>
    </p:spTree>
    <p:extLst>
      <p:ext uri="{BB962C8B-B14F-4D97-AF65-F5344CB8AC3E}">
        <p14:creationId xmlns:p14="http://schemas.microsoft.com/office/powerpoint/2010/main" val="422023677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2410</TotalTime>
  <Words>827</Words>
  <Application>Microsoft Office PowerPoint</Application>
  <PresentationFormat>画面に合わせる (4:3)</PresentationFormat>
  <Paragraphs>132</Paragraphs>
  <Slides>6</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6</vt:i4>
      </vt:variant>
    </vt:vector>
  </HeadingPairs>
  <TitlesOfParts>
    <vt:vector size="12" baseType="lpstr">
      <vt:lpstr>BIZ UDPゴシック</vt:lpstr>
      <vt:lpstr>UD デジタル 教科書体 N-R</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村地　和代</dc:creator>
  <cp:lastModifiedBy>井川　充子</cp:lastModifiedBy>
  <cp:revision>250</cp:revision>
  <cp:lastPrinted>2022-07-11T00:56:50Z</cp:lastPrinted>
  <dcterms:created xsi:type="dcterms:W3CDTF">2022-06-02T23:03:24Z</dcterms:created>
  <dcterms:modified xsi:type="dcterms:W3CDTF">2026-06-10T01:15:21Z</dcterms:modified>
</cp:coreProperties>
</file>